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9" r:id="rId3"/>
    <p:sldId id="262" r:id="rId4"/>
    <p:sldId id="280" r:id="rId5"/>
    <p:sldId id="281" r:id="rId6"/>
    <p:sldId id="283" r:id="rId7"/>
    <p:sldId id="282" r:id="rId8"/>
    <p:sldId id="265" r:id="rId9"/>
    <p:sldId id="264" r:id="rId10"/>
    <p:sldId id="284" r:id="rId11"/>
    <p:sldId id="285" r:id="rId12"/>
    <p:sldId id="286" r:id="rId13"/>
    <p:sldId id="289" r:id="rId14"/>
    <p:sldId id="287" r:id="rId15"/>
    <p:sldId id="288"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3" d="100"/>
          <a:sy n="83" d="100"/>
        </p:scale>
        <p:origin x="11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3.1 GPU Design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536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GPU Design</a:t>
            </a:r>
          </a:p>
          <a:p>
            <a:pPr marL="342900" indent="-342900" algn="l">
              <a:buClr>
                <a:srgbClr val="0070C0"/>
              </a:buClr>
              <a:buSzPct val="80000"/>
              <a:buFont typeface="Wingdings" pitchFamily="2" charset="2"/>
              <a:buChar char="u"/>
            </a:pPr>
            <a:r>
              <a:rPr lang="en-US" sz="1800" b="0" i="0" dirty="0">
                <a:solidFill>
                  <a:srgbClr val="000000"/>
                </a:solidFill>
                <a:effectLst/>
              </a:rPr>
              <a:t>That is, we get a total of 128 SPs (= 8 PM x 16 SP/MP).</a:t>
            </a:r>
          </a:p>
          <a:p>
            <a:pPr marL="342900" indent="-342900" algn="l">
              <a:buClr>
                <a:srgbClr val="0070C0"/>
              </a:buClr>
              <a:buSzPct val="80000"/>
              <a:buFont typeface="Wingdings" pitchFamily="2" charset="2"/>
              <a:buChar char="u"/>
            </a:pPr>
            <a:r>
              <a:rPr lang="en-US" sz="1800" b="0" i="0" dirty="0">
                <a:solidFill>
                  <a:srgbClr val="000000"/>
                </a:solidFill>
                <a:effectLst/>
              </a:rPr>
              <a:t>Now, each SP has a MAD unit (Multiply and Addition Unit) and an additional MU (Multiply Unit).</a:t>
            </a:r>
          </a:p>
          <a:p>
            <a:pPr marL="342900" indent="-342900" algn="l">
              <a:buClr>
                <a:srgbClr val="0070C0"/>
              </a:buClr>
              <a:buSzPct val="80000"/>
              <a:buFont typeface="Wingdings" pitchFamily="2" charset="2"/>
              <a:buChar char="u"/>
            </a:pPr>
            <a:r>
              <a:rPr lang="en-US" sz="1800" b="0" i="0" dirty="0">
                <a:solidFill>
                  <a:srgbClr val="000000"/>
                </a:solidFill>
                <a:effectLst/>
              </a:rPr>
              <a:t>The GT 200 has 240 SPs, and exceeds 1 TFLOP of processing power.</a:t>
            </a:r>
          </a:p>
          <a:p>
            <a:pPr marL="342900" indent="-342900" algn="l">
              <a:buClr>
                <a:srgbClr val="0070C0"/>
              </a:buClr>
              <a:buSzPct val="80000"/>
              <a:buFont typeface="Wingdings" pitchFamily="2" charset="2"/>
              <a:buChar char="u"/>
            </a:pPr>
            <a:r>
              <a:rPr lang="en-US" sz="1800" b="0" i="0" dirty="0">
                <a:solidFill>
                  <a:srgbClr val="000000"/>
                </a:solidFill>
                <a:effectLst/>
              </a:rPr>
              <a:t>Each SP is massively threaded, and can run thousands of threads per application.</a:t>
            </a:r>
          </a:p>
          <a:p>
            <a:pPr marL="342900" indent="-342900" algn="l">
              <a:buClr>
                <a:srgbClr val="0070C0"/>
              </a:buClr>
              <a:buSzPct val="80000"/>
              <a:buFont typeface="Wingdings" pitchFamily="2" charset="2"/>
              <a:buChar char="u"/>
            </a:pPr>
            <a:r>
              <a:rPr lang="en-US" sz="1800" b="0" i="0" dirty="0">
                <a:solidFill>
                  <a:srgbClr val="000000"/>
                </a:solidFill>
                <a:effectLst/>
              </a:rPr>
              <a:t>The G80 card supports 768 threads per SM (note: not per SP). </a:t>
            </a:r>
          </a:p>
          <a:p>
            <a:pPr marL="342900" indent="-342900" algn="l">
              <a:buClr>
                <a:srgbClr val="0070C0"/>
              </a:buClr>
              <a:buSzPct val="80000"/>
              <a:buFont typeface="Wingdings" pitchFamily="2" charset="2"/>
              <a:buChar char="u"/>
            </a:pPr>
            <a:r>
              <a:rPr lang="en-US" sz="1800" b="0" i="0" dirty="0">
                <a:solidFill>
                  <a:srgbClr val="000000"/>
                </a:solidFill>
                <a:effectLst/>
              </a:rPr>
              <a:t>Since each SM (Streaming Multiprocessor) has 8 SPs (Stream Processors), each SP supports a maximum of 96 threads.</a:t>
            </a:r>
          </a:p>
          <a:p>
            <a:pPr marL="342900" indent="-342900" algn="l">
              <a:buClr>
                <a:srgbClr val="0070C0"/>
              </a:buClr>
              <a:buSzPct val="80000"/>
              <a:buFont typeface="Wingdings" pitchFamily="2" charset="2"/>
              <a:buChar char="u"/>
            </a:pPr>
            <a:r>
              <a:rPr lang="en-US" sz="1800" b="0" i="0" dirty="0">
                <a:solidFill>
                  <a:srgbClr val="000000"/>
                </a:solidFill>
                <a:effectLst/>
              </a:rPr>
              <a:t>Total threads that can run: 128 * 96 = 12,228.</a:t>
            </a:r>
          </a:p>
          <a:p>
            <a:pPr marL="342900" indent="-342900" algn="l">
              <a:buClr>
                <a:srgbClr val="0070C0"/>
              </a:buClr>
              <a:buSzPct val="80000"/>
              <a:buFont typeface="Wingdings" pitchFamily="2" charset="2"/>
              <a:buChar char="u"/>
            </a:pPr>
            <a:r>
              <a:rPr lang="en-US" sz="1800" b="0" i="0" dirty="0">
                <a:solidFill>
                  <a:srgbClr val="000000"/>
                </a:solidFill>
                <a:effectLst/>
              </a:rPr>
              <a:t>This is why these processors are called “massively parallel”.</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The G80 chips has a memory bandwidth of 86.4GB/s.</a:t>
            </a:r>
          </a:p>
          <a:p>
            <a:pPr marL="342900" indent="-342900" algn="l">
              <a:buClr>
                <a:srgbClr val="0070C0"/>
              </a:buClr>
              <a:buSzPct val="80000"/>
              <a:buFont typeface="Wingdings" pitchFamily="2" charset="2"/>
              <a:buChar char="u"/>
            </a:pPr>
            <a:r>
              <a:rPr lang="en-US" sz="1800" b="0" i="0" dirty="0">
                <a:solidFill>
                  <a:srgbClr val="000000"/>
                </a:solidFill>
                <a:effectLst/>
              </a:rPr>
              <a:t>It also has an 8GB/s communication channel with the CPU (4GB/s for uploading to the CPU RAM, and 4GB/s for downloading from the CPU 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07996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3.2 Memory</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08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3.2 Memory</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Memory</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dirty="0">
                <a:solidFill>
                  <a:srgbClr val="000000"/>
                </a:solidFill>
              </a:rPr>
              <a:t>W</a:t>
            </a:r>
            <a:r>
              <a:rPr lang="en-US" sz="1800" b="0" i="0" dirty="0">
                <a:solidFill>
                  <a:srgbClr val="000000"/>
                </a:solidFill>
                <a:effectLst/>
              </a:rPr>
              <a:t>e discuss the difference between different types of memory.</a:t>
            </a:r>
            <a:endParaRPr lang="en-US" sz="1800" dirty="0">
              <a:solidFill>
                <a:srgbClr val="000000"/>
              </a:solidFill>
            </a:endParaRPr>
          </a:p>
          <a:p>
            <a:pPr marL="342900" indent="-342900" algn="l">
              <a:buClr>
                <a:srgbClr val="0070C0"/>
              </a:buClr>
              <a:buSzPct val="80000"/>
              <a:buFont typeface="Wingdings" pitchFamily="2" charset="2"/>
              <a:buChar char="u"/>
            </a:pPr>
            <a:r>
              <a:rPr lang="en-US" sz="1800" b="1" i="0" dirty="0">
                <a:solidFill>
                  <a:srgbClr val="000000"/>
                </a:solidFill>
                <a:effectLst/>
              </a:rPr>
              <a:t>1. DRAM</a:t>
            </a:r>
            <a:r>
              <a:rPr lang="en-US" sz="1800" b="0" i="0" dirty="0">
                <a:solidFill>
                  <a:srgbClr val="000000"/>
                </a:solidFill>
                <a:effectLst/>
              </a:rPr>
              <a:t> stands for </a:t>
            </a:r>
            <a:r>
              <a:rPr lang="en-US" sz="1800" b="1" i="0" dirty="0">
                <a:solidFill>
                  <a:srgbClr val="000000"/>
                </a:solidFill>
                <a:effectLst/>
              </a:rPr>
              <a:t>Dynamic RAM</a:t>
            </a:r>
            <a:r>
              <a:rPr lang="en-US" sz="1800" b="0" i="0" dirty="0">
                <a:solidFill>
                  <a:srgbClr val="000000"/>
                </a:solidFill>
                <a:effectLst/>
              </a:rPr>
              <a:t>. </a:t>
            </a:r>
          </a:p>
          <a:p>
            <a:pPr marL="800100" lvl="1" indent="-342900" algn="l">
              <a:buClr>
                <a:srgbClr val="0070C0"/>
              </a:buClr>
              <a:buSzPct val="80000"/>
              <a:buFont typeface="Wingdings" pitchFamily="2" charset="2"/>
              <a:buChar char="u"/>
            </a:pPr>
            <a:r>
              <a:rPr lang="en-US" sz="1800" b="0" i="0" dirty="0">
                <a:solidFill>
                  <a:srgbClr val="000000"/>
                </a:solidFill>
                <a:effectLst/>
              </a:rPr>
              <a:t>It is the most common RAM found in systems today, and is also the slowest and the least expensive one. </a:t>
            </a:r>
          </a:p>
          <a:p>
            <a:pPr marL="800100" lvl="1" indent="-342900" algn="l">
              <a:buClr>
                <a:srgbClr val="0070C0"/>
              </a:buClr>
              <a:buSzPct val="80000"/>
              <a:buFont typeface="Wingdings" pitchFamily="2" charset="2"/>
              <a:buChar char="u"/>
            </a:pPr>
            <a:r>
              <a:rPr lang="en-US" sz="1800" b="0" i="0" dirty="0">
                <a:solidFill>
                  <a:srgbClr val="000000"/>
                </a:solidFill>
                <a:effectLst/>
              </a:rPr>
              <a:t>The RAM is named so because the information stored on it is lost, and the processor has to refresh it several times in a second to preserve data. </a:t>
            </a:r>
          </a:p>
          <a:p>
            <a:pPr marL="800100" lvl="1" indent="-342900" algn="l">
              <a:buClr>
                <a:srgbClr val="0070C0"/>
              </a:buClr>
              <a:buSzPct val="80000"/>
              <a:buFont typeface="Wingdings" pitchFamily="2" charset="2"/>
              <a:buChar char="u"/>
            </a:pPr>
            <a:r>
              <a:rPr lang="en-US" sz="1800" dirty="0">
                <a:solidFill>
                  <a:srgbClr val="000000"/>
                </a:solidFill>
              </a:rPr>
              <a:t>DRAM is very slow and need refresh, and require large amount of power consumption. DRAM cannot be used in GPUs.</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2" descr="CPU vs GPU | Definition and FAQs | HEAVY.AI">
            <a:extLst>
              <a:ext uri="{FF2B5EF4-FFF2-40B4-BE49-F238E27FC236}">
                <a16:creationId xmlns:a16="http://schemas.microsoft.com/office/drawing/2014/main" id="{B50896B5-C070-29E7-1321-19469C5B9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49080"/>
            <a:ext cx="3754158" cy="212903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9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3.2 Memory</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Memory</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dirty="0">
                <a:solidFill>
                  <a:srgbClr val="000000"/>
                </a:solidFill>
              </a:rPr>
              <a:t>2. </a:t>
            </a:r>
            <a:r>
              <a:rPr lang="en-US" sz="1800" b="1" i="0" dirty="0">
                <a:solidFill>
                  <a:srgbClr val="000000"/>
                </a:solidFill>
                <a:effectLst/>
              </a:rPr>
              <a:t>SRAM </a:t>
            </a:r>
            <a:r>
              <a:rPr lang="en-US" sz="1800" b="0" i="0" dirty="0">
                <a:solidFill>
                  <a:srgbClr val="000000"/>
                </a:solidFill>
                <a:effectLst/>
              </a:rPr>
              <a:t>stands for </a:t>
            </a:r>
            <a:r>
              <a:rPr lang="en-US" sz="1800" b="1" i="0" dirty="0">
                <a:solidFill>
                  <a:srgbClr val="000000"/>
                </a:solidFill>
                <a:effectLst/>
              </a:rPr>
              <a:t>Static RAM</a:t>
            </a:r>
            <a:r>
              <a:rPr lang="en-US" sz="1800" b="0" i="0" dirty="0">
                <a:solidFill>
                  <a:srgbClr val="000000"/>
                </a:solidFill>
                <a:effectLst/>
              </a:rPr>
              <a:t>. </a:t>
            </a:r>
          </a:p>
          <a:p>
            <a:pPr marL="800100" lvl="1" indent="-342900" algn="l">
              <a:buClr>
                <a:srgbClr val="0070C0"/>
              </a:buClr>
              <a:buSzPct val="80000"/>
              <a:buFont typeface="Wingdings" pitchFamily="2" charset="2"/>
              <a:buChar char="u"/>
            </a:pPr>
            <a:r>
              <a:rPr lang="en-US" sz="1800" b="0" i="0" dirty="0">
                <a:solidFill>
                  <a:srgbClr val="000000"/>
                </a:solidFill>
                <a:effectLst/>
              </a:rPr>
              <a:t>This RAM does not need to be refreshed like DRAM, and it is significantly faster than DRAM (the difference in speeds comes from the design and the static nature of these RAMs). </a:t>
            </a:r>
          </a:p>
          <a:p>
            <a:pPr marL="800100" lvl="1" indent="-342900" algn="l">
              <a:buClr>
                <a:srgbClr val="0070C0"/>
              </a:buClr>
              <a:buSzPct val="80000"/>
              <a:buFont typeface="Wingdings" pitchFamily="2" charset="2"/>
              <a:buChar char="u"/>
            </a:pPr>
            <a:r>
              <a:rPr lang="en-US" sz="1800" b="0" i="0" dirty="0">
                <a:solidFill>
                  <a:srgbClr val="000000"/>
                </a:solidFill>
                <a:effectLst/>
              </a:rPr>
              <a:t>It is also called the microprocessor cache 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2" descr="CPU vs GPU | Definition and FAQs | HEAVY.AI">
            <a:extLst>
              <a:ext uri="{FF2B5EF4-FFF2-40B4-BE49-F238E27FC236}">
                <a16:creationId xmlns:a16="http://schemas.microsoft.com/office/drawing/2014/main" id="{B50896B5-C070-29E7-1321-19469C5B9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17032"/>
            <a:ext cx="4642967" cy="263309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38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3.2 Memory</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0243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Memory</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So, if SRAM is faster than DRAM, why are DRAMs even used? </a:t>
            </a:r>
          </a:p>
          <a:p>
            <a:pPr marL="342900" indent="-342900" algn="l">
              <a:buClr>
                <a:srgbClr val="0070C0"/>
              </a:buClr>
              <a:buSzPct val="80000"/>
              <a:buFont typeface="Wingdings" pitchFamily="2" charset="2"/>
              <a:buChar char="u"/>
            </a:pPr>
            <a:r>
              <a:rPr lang="en-US" sz="1800" b="0" i="0" dirty="0">
                <a:solidFill>
                  <a:srgbClr val="000000"/>
                </a:solidFill>
                <a:effectLst/>
              </a:rPr>
              <a:t>The primary reason for this is that for the same amount of memory, SRAMs cost several times more than DRAMs. </a:t>
            </a:r>
          </a:p>
          <a:p>
            <a:pPr marL="342900" indent="-342900" algn="l">
              <a:buClr>
                <a:srgbClr val="0070C0"/>
              </a:buClr>
              <a:buSzPct val="80000"/>
              <a:buFont typeface="Wingdings" pitchFamily="2" charset="2"/>
              <a:buChar char="u"/>
            </a:pPr>
            <a:r>
              <a:rPr lang="en-US" sz="1800" b="0" i="0" dirty="0">
                <a:solidFill>
                  <a:srgbClr val="000000"/>
                </a:solidFill>
                <a:effectLst/>
              </a:rPr>
              <a:t>Therefore, </a:t>
            </a:r>
            <a:r>
              <a:rPr lang="en-US" sz="1800" dirty="0">
                <a:solidFill>
                  <a:srgbClr val="000000"/>
                </a:solidFill>
              </a:rPr>
              <a:t>CPU </a:t>
            </a:r>
            <a:r>
              <a:rPr lang="en-US" sz="1800" b="0" i="0" dirty="0">
                <a:solidFill>
                  <a:srgbClr val="000000"/>
                </a:solidFill>
                <a:effectLst/>
              </a:rPr>
              <a:t>processors do not have huge amount of cache memories. </a:t>
            </a:r>
          </a:p>
          <a:p>
            <a:pPr marL="342900" indent="-342900" algn="l">
              <a:buClr>
                <a:srgbClr val="0070C0"/>
              </a:buClr>
              <a:buSzPct val="80000"/>
              <a:buFont typeface="Wingdings" pitchFamily="2" charset="2"/>
              <a:buChar char="u"/>
            </a:pPr>
            <a:r>
              <a:rPr lang="en-US" sz="1800" b="0" i="0" dirty="0">
                <a:solidFill>
                  <a:srgbClr val="000000"/>
                </a:solidFill>
                <a:effectLst/>
              </a:rPr>
              <a:t>For example, the Intel 486 line microprocessor series has 8KB of internal SRAM cache (on-chip). </a:t>
            </a:r>
          </a:p>
          <a:p>
            <a:pPr marL="342900" indent="-342900" algn="l">
              <a:buClr>
                <a:srgbClr val="0070C0"/>
              </a:buClr>
              <a:buSzPct val="80000"/>
              <a:buFont typeface="Wingdings" pitchFamily="2" charset="2"/>
              <a:buChar char="u"/>
            </a:pPr>
            <a:r>
              <a:rPr lang="en-US" sz="1800" b="0" i="0" dirty="0">
                <a:solidFill>
                  <a:srgbClr val="000000"/>
                </a:solidFill>
                <a:effectLst/>
              </a:rPr>
              <a:t>This cache is used by the processor to store frequently used data, so that for each request, it does not have to access the much slower DRAM.</a:t>
            </a:r>
          </a:p>
          <a:p>
            <a:pPr algn="l">
              <a:buClr>
                <a:srgbClr val="0070C0"/>
              </a:buClr>
              <a:buSzPct val="80000"/>
            </a:pP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2" descr="CPU vs GPU | Definition and FAQs | HEAVY.AI">
            <a:extLst>
              <a:ext uri="{FF2B5EF4-FFF2-40B4-BE49-F238E27FC236}">
                <a16:creationId xmlns:a16="http://schemas.microsoft.com/office/drawing/2014/main" id="{BF8D4C83-CC7D-5E47-81C2-EC12B5F25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365104"/>
            <a:ext cx="3754158" cy="212903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4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3.2 Memory</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528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Memory</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1" i="0" dirty="0">
                <a:solidFill>
                  <a:srgbClr val="000000"/>
                </a:solidFill>
                <a:effectLst/>
              </a:rPr>
              <a:t>3. VRAM</a:t>
            </a:r>
            <a:r>
              <a:rPr lang="en-US" sz="1800" b="0" i="0" dirty="0">
                <a:solidFill>
                  <a:srgbClr val="000000"/>
                </a:solidFill>
                <a:effectLst/>
              </a:rPr>
              <a:t> stands for </a:t>
            </a:r>
            <a:r>
              <a:rPr lang="en-US" sz="1800" b="1" i="0" dirty="0">
                <a:solidFill>
                  <a:srgbClr val="000000"/>
                </a:solidFill>
                <a:effectLst/>
              </a:rPr>
              <a:t>Video RAM</a:t>
            </a:r>
            <a:r>
              <a:rPr lang="en-US" sz="1800" b="0" i="0" dirty="0">
                <a:solidFill>
                  <a:srgbClr val="000000"/>
                </a:solidFill>
                <a:effectLst/>
              </a:rPr>
              <a:t>. </a:t>
            </a:r>
          </a:p>
          <a:p>
            <a:pPr marL="342900" indent="-342900" algn="l">
              <a:buClr>
                <a:srgbClr val="0070C0"/>
              </a:buClr>
              <a:buSzPct val="80000"/>
              <a:buFont typeface="Wingdings" pitchFamily="2" charset="2"/>
              <a:buChar char="u"/>
            </a:pPr>
            <a:r>
              <a:rPr lang="en-US" sz="1800" b="0" i="0" dirty="0">
                <a:solidFill>
                  <a:srgbClr val="000000"/>
                </a:solidFill>
                <a:effectLst/>
              </a:rPr>
              <a:t>It is quite similar to DRAM but with one major difference: it can be written to and read from simultaneously.</a:t>
            </a:r>
          </a:p>
          <a:p>
            <a:pPr marL="342900" indent="-342900" algn="l">
              <a:buClr>
                <a:srgbClr val="0070C0"/>
              </a:buClr>
              <a:buSzPct val="80000"/>
              <a:buFont typeface="Wingdings" pitchFamily="2" charset="2"/>
              <a:buChar char="u"/>
            </a:pPr>
            <a:r>
              <a:rPr lang="en-US" sz="1800" b="0" i="0" dirty="0">
                <a:solidFill>
                  <a:srgbClr val="000000"/>
                </a:solidFill>
                <a:effectLst/>
              </a:rPr>
              <a:t>This property is essential for better video performance. </a:t>
            </a:r>
          </a:p>
          <a:p>
            <a:pPr marL="342900" indent="-342900" algn="l">
              <a:buClr>
                <a:srgbClr val="0070C0"/>
              </a:buClr>
              <a:buSzPct val="80000"/>
              <a:buFont typeface="Wingdings" pitchFamily="2" charset="2"/>
              <a:buChar char="u"/>
            </a:pPr>
            <a:r>
              <a:rPr lang="en-US" sz="1800" b="0" i="0" dirty="0">
                <a:solidFill>
                  <a:srgbClr val="000000"/>
                </a:solidFill>
                <a:effectLst/>
              </a:rPr>
              <a:t>Using it, the video card can read data from VRAM and send it to the screen without having to wait for the CPU to finish writing it into the global memory. </a:t>
            </a:r>
          </a:p>
          <a:p>
            <a:pPr marL="342900" indent="-342900" algn="l">
              <a:buClr>
                <a:srgbClr val="0070C0"/>
              </a:buClr>
              <a:buSzPct val="80000"/>
              <a:buFont typeface="Wingdings" pitchFamily="2" charset="2"/>
              <a:buChar char="u"/>
            </a:pPr>
            <a:r>
              <a:rPr lang="en-US" sz="1800" b="0" i="0" dirty="0">
                <a:solidFill>
                  <a:srgbClr val="000000"/>
                </a:solidFill>
                <a:effectLst/>
              </a:rPr>
              <a:t>This property is of not much use in the rest of the computer, and therefore, VRAM are almost always used in video cards. </a:t>
            </a:r>
          </a:p>
          <a:p>
            <a:pPr marL="342900" indent="-342900" algn="l">
              <a:buClr>
                <a:srgbClr val="0070C0"/>
              </a:buClr>
              <a:buSzPct val="80000"/>
              <a:buFont typeface="Wingdings" pitchFamily="2" charset="2"/>
              <a:buChar char="u"/>
            </a:pPr>
            <a:r>
              <a:rPr lang="en-US" sz="1800" b="0" i="0" dirty="0">
                <a:solidFill>
                  <a:srgbClr val="000000"/>
                </a:solidFill>
                <a:effectLst/>
              </a:rPr>
              <a:t>Also, VRAMs are more expensive than DRAM, and this is one of the reasons why they have not replaced DRAMs yet.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35797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Introduction</a:t>
            </a:r>
          </a:p>
          <a:p>
            <a:pPr marL="342900" indent="-342900" algn="l">
              <a:buClr>
                <a:srgbClr val="0070C0"/>
              </a:buClr>
              <a:buSzPct val="80000"/>
              <a:buFont typeface="Wingdings" pitchFamily="2" charset="2"/>
              <a:buChar char="u"/>
            </a:pPr>
            <a:r>
              <a:rPr lang="en-US" sz="1800" b="0" i="0" dirty="0">
                <a:solidFill>
                  <a:srgbClr val="000000"/>
                </a:solidFill>
                <a:effectLst/>
              </a:rPr>
              <a:t>The other paradigm is many-core processors that are designed to operate on large chunks of data, in which CPUs prove inefficient.</a:t>
            </a:r>
          </a:p>
          <a:p>
            <a:pPr marL="342900" indent="-342900" algn="l">
              <a:buClr>
                <a:srgbClr val="0070C0"/>
              </a:buClr>
              <a:buSzPct val="80000"/>
              <a:buFont typeface="Wingdings" pitchFamily="2" charset="2"/>
              <a:buChar char="u"/>
            </a:pPr>
            <a:r>
              <a:rPr lang="en-US" sz="1800" b="0" i="0" dirty="0">
                <a:solidFill>
                  <a:srgbClr val="000000"/>
                </a:solidFill>
                <a:effectLst/>
              </a:rPr>
              <a:t>A GPU comprises many cores (that almost double each passing year), and each core runs at a clock speed significantly slower than a CPU’s clock.</a:t>
            </a:r>
          </a:p>
          <a:p>
            <a:pPr marL="342900" indent="-342900" algn="l">
              <a:buClr>
                <a:srgbClr val="0070C0"/>
              </a:buClr>
              <a:buSzPct val="80000"/>
              <a:buFont typeface="Wingdings" pitchFamily="2" charset="2"/>
              <a:buChar char="u"/>
            </a:pPr>
            <a:r>
              <a:rPr lang="en-US" sz="1800" b="0" i="0" dirty="0">
                <a:solidFill>
                  <a:srgbClr val="000000"/>
                </a:solidFill>
                <a:effectLst/>
              </a:rPr>
              <a:t>GPUs focus on execution throughput of massively-parallel programs.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69452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Introduction</a:t>
            </a:r>
          </a:p>
          <a:p>
            <a:pPr marL="342900" indent="-342900" algn="l">
              <a:buClr>
                <a:srgbClr val="0070C0"/>
              </a:buClr>
              <a:buSzPct val="80000"/>
              <a:buFont typeface="Wingdings" pitchFamily="2" charset="2"/>
              <a:buChar char="u"/>
            </a:pPr>
            <a:r>
              <a:rPr lang="en-US" sz="1800" b="0" i="0" dirty="0">
                <a:solidFill>
                  <a:srgbClr val="000000"/>
                </a:solidFill>
                <a:effectLst/>
              </a:rPr>
              <a:t>For example, the Nvidia GeForce GTX 280 GPU has </a:t>
            </a:r>
            <a:r>
              <a:rPr lang="en-US" sz="1800" b="1" i="0" dirty="0">
                <a:solidFill>
                  <a:srgbClr val="C00000"/>
                </a:solidFill>
                <a:effectLst/>
              </a:rPr>
              <a:t>240 cores</a:t>
            </a:r>
            <a:r>
              <a:rPr lang="en-US" sz="1800" b="0" i="0" dirty="0">
                <a:solidFill>
                  <a:srgbClr val="000000"/>
                </a:solidFill>
                <a:effectLst/>
              </a:rPr>
              <a:t>, each of which is a </a:t>
            </a:r>
            <a:r>
              <a:rPr lang="en-US" sz="1800" b="1" i="0" dirty="0">
                <a:solidFill>
                  <a:srgbClr val="C00000"/>
                </a:solidFill>
                <a:effectLst/>
              </a:rPr>
              <a:t>heavily multithreaded, in-order, single-instruction issue processor, SIMD (Single Instruction, Multiple-Data) </a:t>
            </a:r>
            <a:r>
              <a:rPr lang="en-US" sz="1800" b="0" i="1" dirty="0">
                <a:solidFill>
                  <a:srgbClr val="000000"/>
                </a:solidFill>
                <a:effectLst/>
              </a:rPr>
              <a:t>that </a:t>
            </a:r>
            <a:r>
              <a:rPr lang="en-US" sz="1800" b="1" i="1" dirty="0">
                <a:solidFill>
                  <a:srgbClr val="C00000"/>
                </a:solidFill>
                <a:effectLst/>
              </a:rPr>
              <a:t>shares its control and instruction cache with 240 cores</a:t>
            </a:r>
            <a:r>
              <a:rPr lang="en-US" sz="1800" b="0" i="0" dirty="0">
                <a:solidFill>
                  <a:srgbClr val="000000"/>
                </a:solidFill>
                <a:effectLst/>
              </a:rPr>
              <a:t>.</a:t>
            </a:r>
          </a:p>
          <a:p>
            <a:pPr marL="342900" indent="-342900" algn="l">
              <a:buClr>
                <a:srgbClr val="0070C0"/>
              </a:buClr>
              <a:buSzPct val="80000"/>
              <a:buFont typeface="Wingdings" pitchFamily="2" charset="2"/>
              <a:buChar char="u"/>
            </a:pPr>
            <a:r>
              <a:rPr lang="en-US" sz="1800" b="0" i="0" dirty="0">
                <a:solidFill>
                  <a:srgbClr val="000000"/>
                </a:solidFill>
                <a:effectLst/>
              </a:rPr>
              <a:t>When it comes to the total throughputs or  </a:t>
            </a:r>
            <a:r>
              <a:rPr lang="en-US" sz="1800" b="1" i="0" dirty="0">
                <a:solidFill>
                  <a:srgbClr val="000000"/>
                </a:solidFill>
                <a:effectLst/>
              </a:rPr>
              <a:t>Floating Point Operations per Second </a:t>
            </a:r>
            <a:r>
              <a:rPr lang="en-US" sz="1800" b="0" i="0" dirty="0">
                <a:solidFill>
                  <a:srgbClr val="000000"/>
                </a:solidFill>
                <a:effectLst/>
              </a:rPr>
              <a:t>(FLOPS), GPUs have been leading the race for a long time 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architecture comparison">
            <a:extLst>
              <a:ext uri="{FF2B5EF4-FFF2-40B4-BE49-F238E27FC236}">
                <a16:creationId xmlns:a16="http://schemas.microsoft.com/office/drawing/2014/main" id="{201A4619-82CC-23A2-7ADD-B6748B339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73016"/>
            <a:ext cx="4886325" cy="24955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01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4" y="1340768"/>
            <a:ext cx="8241831"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Introduction</a:t>
            </a:r>
          </a:p>
          <a:p>
            <a:pPr marL="342900" indent="-342900" algn="l">
              <a:buClr>
                <a:srgbClr val="0070C0"/>
              </a:buClr>
              <a:buSzPct val="80000"/>
              <a:buFont typeface="Wingdings" pitchFamily="2" charset="2"/>
              <a:buChar char="u"/>
            </a:pPr>
            <a:r>
              <a:rPr lang="en-US" sz="1800" b="0" i="0" dirty="0">
                <a:solidFill>
                  <a:srgbClr val="000000"/>
                </a:solidFill>
                <a:effectLst/>
              </a:rPr>
              <a:t>GPUs do not have virtual memory, interrupts, or means of addressing devices such as the keyboard and the mouse.</a:t>
            </a:r>
          </a:p>
          <a:p>
            <a:pPr marL="342900" indent="-342900" algn="l">
              <a:buClr>
                <a:srgbClr val="0070C0"/>
              </a:buClr>
              <a:buSzPct val="80000"/>
              <a:buFont typeface="Wingdings" pitchFamily="2" charset="2"/>
              <a:buChar char="u"/>
            </a:pPr>
            <a:r>
              <a:rPr lang="en-US" sz="1800" dirty="0">
                <a:solidFill>
                  <a:srgbClr val="000000"/>
                </a:solidFill>
              </a:rPr>
              <a:t>GPUs</a:t>
            </a:r>
            <a:r>
              <a:rPr lang="en-US" sz="1800" b="0" i="0" dirty="0">
                <a:solidFill>
                  <a:srgbClr val="000000"/>
                </a:solidFill>
                <a:effectLst/>
              </a:rPr>
              <a:t> are terribly inefficient when we do not have SPMD (Single Program, Multiple Data).</a:t>
            </a:r>
          </a:p>
          <a:p>
            <a:pPr marL="342900" indent="-342900" algn="l">
              <a:buClr>
                <a:srgbClr val="0070C0"/>
              </a:buClr>
              <a:buSzPct val="80000"/>
              <a:buFont typeface="Wingdings" pitchFamily="2" charset="2"/>
              <a:buChar char="u"/>
            </a:pPr>
            <a:r>
              <a:rPr lang="en-US" sz="1800" b="0" i="0" dirty="0">
                <a:solidFill>
                  <a:srgbClr val="000000"/>
                </a:solidFill>
                <a:effectLst/>
              </a:rPr>
              <a:t>Such programs (No SIMD or No SPMD) are best handled by CPUs. They are not for GPUs. </a:t>
            </a:r>
            <a:r>
              <a:rPr lang="en-US" sz="1800" dirty="0">
                <a:solidFill>
                  <a:srgbClr val="000000"/>
                </a:solidFill>
              </a:rPr>
              <a:t>T</a:t>
            </a:r>
            <a:r>
              <a:rPr lang="en-US" sz="1800" b="0" i="0" dirty="0">
                <a:solidFill>
                  <a:srgbClr val="000000"/>
                </a:solidFill>
                <a:effectLst/>
              </a:rPr>
              <a:t>hat is the reason why CPUs are still around.</a:t>
            </a:r>
          </a:p>
          <a:p>
            <a:pPr marL="342900" indent="-342900" algn="l">
              <a:buClr>
                <a:srgbClr val="0070C0"/>
              </a:buClr>
              <a:buSzPct val="80000"/>
              <a:buFont typeface="Wingdings" pitchFamily="2" charset="2"/>
              <a:buChar char="u"/>
            </a:pPr>
            <a:r>
              <a:rPr lang="en-US" sz="1800" b="0" i="0" dirty="0">
                <a:solidFill>
                  <a:srgbClr val="000000"/>
                </a:solidFill>
                <a:effectLst/>
              </a:rPr>
              <a:t>For example, a CPU can calculate a single hash for a single string much, much faster than a GPU, but when it comes to computing several thousand hashes, the GPU wins. </a:t>
            </a:r>
          </a:p>
          <a:p>
            <a:pPr marL="342900" indent="-342900" algn="l">
              <a:buClr>
                <a:srgbClr val="0070C0"/>
              </a:buClr>
              <a:buSzPct val="80000"/>
              <a:buFont typeface="Wingdings" pitchFamily="2" charset="2"/>
              <a:buChar char="u"/>
            </a:pPr>
            <a:r>
              <a:rPr lang="en-US" sz="1800" b="0" i="0" dirty="0">
                <a:solidFill>
                  <a:srgbClr val="000000"/>
                </a:solidFill>
                <a:effectLst/>
              </a:rPr>
              <a:t>As of data from 2009, the ratio between GPUs and multi-core CPUs for peak FLOP calculations is about 10:1.</a:t>
            </a:r>
          </a:p>
          <a:p>
            <a:pPr marL="342900" indent="-342900" algn="l">
              <a:buClr>
                <a:srgbClr val="0070C0"/>
              </a:buClr>
              <a:buSzPct val="80000"/>
              <a:buFont typeface="Wingdings" pitchFamily="2" charset="2"/>
              <a:buChar char="u"/>
            </a:pPr>
            <a:r>
              <a:rPr lang="en-US" sz="1800" b="0" i="0" dirty="0">
                <a:solidFill>
                  <a:srgbClr val="000000"/>
                </a:solidFill>
                <a:effectLst/>
              </a:rPr>
              <a:t>Such a large performance gap forces the developers to outsource their data-intensive applications to the GPU.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81377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4" y="1340768"/>
            <a:ext cx="8241831"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Introduction</a:t>
            </a:r>
          </a:p>
          <a:p>
            <a:pPr marL="342900" indent="-342900" algn="l">
              <a:buClr>
                <a:srgbClr val="0070C0"/>
              </a:buClr>
              <a:buSzPct val="80000"/>
              <a:buFont typeface="Wingdings" pitchFamily="2" charset="2"/>
              <a:buChar char="u"/>
            </a:pPr>
            <a:r>
              <a:rPr lang="en-US" sz="1800" b="0" i="0" dirty="0">
                <a:solidFill>
                  <a:srgbClr val="000000"/>
                </a:solidFill>
                <a:effectLst/>
              </a:rPr>
              <a:t>GPUs are designed for data intensive applications.</a:t>
            </a:r>
          </a:p>
          <a:p>
            <a:pPr marL="342900" indent="-342900" algn="l">
              <a:buClr>
                <a:srgbClr val="0070C0"/>
              </a:buClr>
              <a:buSzPct val="80000"/>
              <a:buFont typeface="Wingdings" pitchFamily="2" charset="2"/>
              <a:buChar char="u"/>
            </a:pPr>
            <a:r>
              <a:rPr lang="en-US" sz="1800" b="0" i="0" dirty="0">
                <a:solidFill>
                  <a:srgbClr val="000000"/>
                </a:solidFill>
                <a:effectLst/>
              </a:rPr>
              <a:t>This is emphasized-upon by the fact that the bandwidths of GPU DRAM has increased tremendously by each passing year, but not so much in case of CPUs.</a:t>
            </a:r>
          </a:p>
          <a:p>
            <a:pPr marL="342900" indent="-342900" algn="l">
              <a:buClr>
                <a:srgbClr val="0070C0"/>
              </a:buClr>
              <a:buSzPct val="80000"/>
              <a:buFont typeface="Wingdings" pitchFamily="2" charset="2"/>
              <a:buChar char="u"/>
            </a:pPr>
            <a:r>
              <a:rPr lang="en-US" sz="1800" b="0" i="0" dirty="0">
                <a:solidFill>
                  <a:srgbClr val="000000"/>
                </a:solidFill>
                <a:effectLst/>
              </a:rPr>
              <a:t>Why GPUs adopt such a design and CPUs do not? </a:t>
            </a:r>
          </a:p>
          <a:p>
            <a:pPr marL="342900" indent="-342900" algn="l">
              <a:buClr>
                <a:srgbClr val="0070C0"/>
              </a:buClr>
              <a:buSzPct val="80000"/>
              <a:buFont typeface="Wingdings" pitchFamily="2" charset="2"/>
              <a:buChar char="u"/>
            </a:pPr>
            <a:r>
              <a:rPr lang="en-US" sz="1800" b="0" i="0" dirty="0">
                <a:solidFill>
                  <a:srgbClr val="000000"/>
                </a:solidFill>
                <a:effectLst/>
              </a:rPr>
              <a:t>Well, because GPUs were originally designed for 3D rendering, which requires holding large amount of texture and polygon data.</a:t>
            </a:r>
          </a:p>
          <a:p>
            <a:pPr marL="342900" indent="-342900" algn="l">
              <a:buClr>
                <a:srgbClr val="0070C0"/>
              </a:buClr>
              <a:buSzPct val="80000"/>
              <a:buFont typeface="Wingdings" pitchFamily="2" charset="2"/>
              <a:buChar char="u"/>
            </a:pPr>
            <a:r>
              <a:rPr lang="en-US" sz="1800" b="0" i="0" dirty="0">
                <a:solidFill>
                  <a:srgbClr val="000000"/>
                </a:solidFill>
                <a:effectLst/>
              </a:rPr>
              <a:t>In GPUs, </a:t>
            </a:r>
            <a:r>
              <a:rPr lang="en-US" sz="1800" dirty="0">
                <a:solidFill>
                  <a:srgbClr val="000000"/>
                </a:solidFill>
              </a:rPr>
              <a:t>there is no RAM Memory. GPUs only have the c</a:t>
            </a:r>
            <a:r>
              <a:rPr lang="en-US" sz="1800" b="0" i="0" dirty="0">
                <a:solidFill>
                  <a:srgbClr val="000000"/>
                </a:solidFill>
                <a:effectLst/>
              </a:rPr>
              <a:t>aches memory. Cache memory cannot hold such large amount of data</a:t>
            </a:r>
            <a:r>
              <a:rPr lang="en-US" sz="1800" dirty="0">
                <a:solidFill>
                  <a:srgbClr val="000000"/>
                </a:solidFill>
              </a:rPr>
              <a:t>.</a:t>
            </a:r>
          </a:p>
          <a:p>
            <a:pPr marL="342900" indent="-342900" algn="l">
              <a:buClr>
                <a:srgbClr val="0070C0"/>
              </a:buClr>
              <a:buSzPct val="80000"/>
              <a:buFont typeface="Wingdings" pitchFamily="2" charset="2"/>
              <a:buChar char="u"/>
            </a:pPr>
            <a:r>
              <a:rPr lang="en-US" sz="1800" dirty="0">
                <a:solidFill>
                  <a:srgbClr val="000000"/>
                </a:solidFill>
              </a:rPr>
              <a:t>To improve the performance,</a:t>
            </a:r>
            <a:r>
              <a:rPr lang="en-US" sz="1800" b="0" i="0" dirty="0">
                <a:solidFill>
                  <a:srgbClr val="000000"/>
                </a:solidFill>
                <a:effectLst/>
              </a:rPr>
              <a:t> the </a:t>
            </a:r>
            <a:r>
              <a:rPr lang="en-US" sz="1800" dirty="0">
                <a:solidFill>
                  <a:srgbClr val="000000"/>
                </a:solidFill>
              </a:rPr>
              <a:t>GPUs has </a:t>
            </a:r>
            <a:r>
              <a:rPr lang="en-US" sz="1800" b="1" i="0" dirty="0">
                <a:solidFill>
                  <a:srgbClr val="C00000"/>
                </a:solidFill>
                <a:effectLst/>
              </a:rPr>
              <a:t>to increase the bus width and the memory clock.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2" descr="CPU vs GPU | Definition and FAQs | HEAVY.AI">
            <a:extLst>
              <a:ext uri="{FF2B5EF4-FFF2-40B4-BE49-F238E27FC236}">
                <a16:creationId xmlns:a16="http://schemas.microsoft.com/office/drawing/2014/main" id="{51EF2B7C-33EE-004F-37D6-5201C1F0B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565617"/>
            <a:ext cx="4042190" cy="229238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94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4" y="1340768"/>
            <a:ext cx="8241831" cy="2880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Introduction</a:t>
            </a:r>
          </a:p>
          <a:p>
            <a:pPr marL="342900" indent="-342900" algn="l">
              <a:buClr>
                <a:srgbClr val="0070C0"/>
              </a:buClr>
              <a:buSzPct val="80000"/>
              <a:buFont typeface="Wingdings" pitchFamily="2" charset="2"/>
              <a:buChar char="u"/>
            </a:pPr>
            <a:r>
              <a:rPr lang="en-US" sz="1800" b="0" i="0" dirty="0">
                <a:solidFill>
                  <a:srgbClr val="000000"/>
                </a:solidFill>
                <a:effectLst/>
              </a:rPr>
              <a:t>For example, the Intel i7 CPU, which currently supports the largest memory bandwidth, has a memory of bus width 192b and a memory clock up to 800MHz.</a:t>
            </a:r>
          </a:p>
          <a:p>
            <a:pPr marL="342900" indent="-342900" algn="l">
              <a:buClr>
                <a:srgbClr val="0070C0"/>
              </a:buClr>
              <a:buSzPct val="80000"/>
              <a:buFont typeface="Wingdings" pitchFamily="2" charset="2"/>
              <a:buChar char="u"/>
            </a:pPr>
            <a:r>
              <a:rPr lang="en-US" sz="1800" b="0" i="0" dirty="0">
                <a:solidFill>
                  <a:srgbClr val="000000"/>
                </a:solidFill>
                <a:effectLst/>
              </a:rPr>
              <a:t>The NVIDIA GPU GTX 285 had a bus width of 512b, and a memory clock of 1242 MHz.</a:t>
            </a:r>
          </a:p>
          <a:p>
            <a:pPr marL="342900" indent="-342900" algn="l">
              <a:buClr>
                <a:srgbClr val="0070C0"/>
              </a:buClr>
              <a:buSzPct val="80000"/>
              <a:buFont typeface="Wingdings" pitchFamily="2" charset="2"/>
              <a:buChar char="u"/>
            </a:pPr>
            <a:r>
              <a:rPr lang="en-US" sz="1800" dirty="0">
                <a:solidFill>
                  <a:srgbClr val="000000"/>
                </a:solidFill>
              </a:rPr>
              <a:t>1. The CPU memory bus (192b) is much less than GPU (512b) which allow a lot of data flow in/out.</a:t>
            </a:r>
          </a:p>
          <a:p>
            <a:pPr marL="342900" indent="-342900" algn="l">
              <a:buClr>
                <a:srgbClr val="0070C0"/>
              </a:buClr>
              <a:buSzPct val="80000"/>
              <a:buFont typeface="Wingdings" pitchFamily="2" charset="2"/>
              <a:buChar char="u"/>
            </a:pPr>
            <a:r>
              <a:rPr lang="en-US" sz="1800" dirty="0">
                <a:solidFill>
                  <a:srgbClr val="000000"/>
                </a:solidFill>
              </a:rPr>
              <a:t>2. The CPU RAM memory clock is 800 MHz which is much slower than GPU GTX285 1242 MHz which is cache memory (There is no RAM memory in GPU).</a:t>
            </a:r>
          </a:p>
          <a:p>
            <a:pPr marL="342900" indent="-342900" algn="l">
              <a:buClr>
                <a:srgbClr val="0070C0"/>
              </a:buClr>
              <a:buSzPct val="80000"/>
              <a:buFont typeface="Wingdings" pitchFamily="2" charset="2"/>
              <a:buChar char="u"/>
            </a:pPr>
            <a:endParaRPr lang="en-US" sz="1800"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05566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 Cuda Introduction</a:t>
            </a:r>
            <a:endParaRPr lang="zh-TW" altLang="en-US" sz="4000" b="1" dirty="0">
              <a:solidFill>
                <a:srgbClr val="FFFF00"/>
              </a:solidFill>
            </a:endParaRPr>
          </a:p>
        </p:txBody>
      </p:sp>
      <p:sp>
        <p:nvSpPr>
          <p:cNvPr id="3" name="副標題 2"/>
          <p:cNvSpPr>
            <a:spLocks noGrp="1"/>
          </p:cNvSpPr>
          <p:nvPr>
            <p:ph type="subTitle" idx="1"/>
          </p:nvPr>
        </p:nvSpPr>
        <p:spPr>
          <a:xfrm>
            <a:off x="467544" y="1340768"/>
            <a:ext cx="8241831"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Cuda Introduction</a:t>
            </a:r>
          </a:p>
          <a:p>
            <a:pPr marL="342900" indent="-342900" algn="l">
              <a:buClr>
                <a:srgbClr val="0070C0"/>
              </a:buClr>
              <a:buSzPct val="80000"/>
              <a:buFont typeface="Wingdings" pitchFamily="2" charset="2"/>
              <a:buChar char="u"/>
            </a:pPr>
            <a:r>
              <a:rPr lang="en-US" sz="1800" b="0" i="0" dirty="0">
                <a:solidFill>
                  <a:srgbClr val="000000"/>
                </a:solidFill>
                <a:effectLst/>
              </a:rPr>
              <a:t>CPUs also would not benefit greatly from an increased memory bandwidth.</a:t>
            </a:r>
          </a:p>
          <a:p>
            <a:pPr marL="342900" indent="-342900" algn="l">
              <a:buClr>
                <a:srgbClr val="0070C0"/>
              </a:buClr>
              <a:buSzPct val="80000"/>
              <a:buFont typeface="Wingdings" pitchFamily="2" charset="2"/>
              <a:buChar char="u"/>
            </a:pPr>
            <a:r>
              <a:rPr lang="en-US" sz="1800" b="0" i="0" dirty="0">
                <a:solidFill>
                  <a:srgbClr val="000000"/>
                </a:solidFill>
                <a:effectLst/>
              </a:rPr>
              <a:t>Sequential programs typically do not have a “working set” of data, and most of the required data can be stored in L1, L2, or L3 cache, which are faster than any RAM.</a:t>
            </a:r>
          </a:p>
          <a:p>
            <a:pPr marL="342900" indent="-342900" algn="l">
              <a:buClr>
                <a:srgbClr val="0070C0"/>
              </a:buClr>
              <a:buSzPct val="80000"/>
              <a:buFont typeface="Wingdings" pitchFamily="2" charset="2"/>
              <a:buChar char="u"/>
            </a:pPr>
            <a:r>
              <a:rPr lang="en-US" sz="1800" b="0" i="0" dirty="0">
                <a:solidFill>
                  <a:srgbClr val="000000"/>
                </a:solidFill>
                <a:effectLst/>
              </a:rPr>
              <a:t>Moreover, CPU programs generally have more random memory access patterns, unlike massively-parallel programs, that would not derive much benefit from having a wide memory bus.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61019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3.1 GPU Design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75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3.1 GPU Design</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GPU Design</a:t>
            </a:r>
          </a:p>
          <a:p>
            <a:pPr marL="342900" indent="-342900" algn="l">
              <a:buClr>
                <a:srgbClr val="0070C0"/>
              </a:buClr>
              <a:buSzPct val="80000"/>
              <a:buFont typeface="Wingdings" pitchFamily="2" charset="2"/>
              <a:buChar char="u"/>
            </a:pPr>
            <a:r>
              <a:rPr lang="en-US" sz="1800" b="0" i="0" dirty="0">
                <a:solidFill>
                  <a:srgbClr val="000000"/>
                </a:solidFill>
                <a:effectLst/>
              </a:rPr>
              <a:t>Here is the architecture of a CUDA capable GPU.</a:t>
            </a:r>
          </a:p>
          <a:p>
            <a:pPr marL="342900" indent="-342900" algn="l">
              <a:buClr>
                <a:srgbClr val="0070C0"/>
              </a:buClr>
              <a:buSzPct val="80000"/>
              <a:buFont typeface="Wingdings" pitchFamily="2" charset="2"/>
              <a:buChar char="u"/>
            </a:pPr>
            <a:r>
              <a:rPr lang="en-US" sz="1800" b="0" i="0" dirty="0">
                <a:solidFill>
                  <a:srgbClr val="000000"/>
                </a:solidFill>
                <a:effectLst/>
              </a:rPr>
              <a:t>1. There are 16 SMs (Streaming Multiprocessors) in the below diagram.</a:t>
            </a:r>
          </a:p>
          <a:p>
            <a:pPr marL="342900" indent="-342900" algn="l">
              <a:buClr>
                <a:srgbClr val="0070C0"/>
              </a:buClr>
              <a:buSzPct val="80000"/>
              <a:buFont typeface="Wingdings" pitchFamily="2" charset="2"/>
              <a:buChar char="u"/>
            </a:pPr>
            <a:r>
              <a:rPr lang="en-US" sz="1800" b="0" i="0" dirty="0">
                <a:solidFill>
                  <a:srgbClr val="000000"/>
                </a:solidFill>
                <a:effectLst/>
              </a:rPr>
              <a:t>2. Each SM has 8 SPs (Streaming Processors). </a:t>
            </a:r>
          </a:p>
          <a:p>
            <a:pPr marL="342900" indent="-342900" algn="l">
              <a:buClr>
                <a:srgbClr val="0070C0"/>
              </a:buClr>
              <a:buSzPct val="80000"/>
              <a:buFont typeface="Wingdings" pitchFamily="2" charset="2"/>
              <a:buChar char="u"/>
            </a:pP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https://www.tutorialspoint.com/cuda/cuda_introduction.htm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2050" name="Picture 2" descr="GPU Design">
            <a:extLst>
              <a:ext uri="{FF2B5EF4-FFF2-40B4-BE49-F238E27FC236}">
                <a16:creationId xmlns:a16="http://schemas.microsoft.com/office/drawing/2014/main" id="{3F0FB103-47F7-E10B-EB75-4DF17A0F9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52936"/>
            <a:ext cx="6264696" cy="351867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652B1F83-1C83-C850-4E0E-86BEAE661823}"/>
              </a:ext>
            </a:extLst>
          </p:cNvPr>
          <p:cNvSpPr/>
          <p:nvPr/>
        </p:nvSpPr>
        <p:spPr>
          <a:xfrm>
            <a:off x="1691680" y="4005064"/>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 name="Rectangle 7">
            <a:extLst>
              <a:ext uri="{FF2B5EF4-FFF2-40B4-BE49-F238E27FC236}">
                <a16:creationId xmlns:a16="http://schemas.microsoft.com/office/drawing/2014/main" id="{BF307927-3AD3-EC43-81BE-CD3A1BE81A5D}"/>
              </a:ext>
            </a:extLst>
          </p:cNvPr>
          <p:cNvSpPr/>
          <p:nvPr/>
        </p:nvSpPr>
        <p:spPr>
          <a:xfrm>
            <a:off x="1979712" y="3933056"/>
            <a:ext cx="5976664" cy="1440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EEA9FA5-7745-C17B-E332-AE38AA8C9CD6}"/>
              </a:ext>
            </a:extLst>
          </p:cNvPr>
          <p:cNvSpPr/>
          <p:nvPr/>
        </p:nvSpPr>
        <p:spPr>
          <a:xfrm>
            <a:off x="2051720" y="4797152"/>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 name="Rectangle 9">
            <a:extLst>
              <a:ext uri="{FF2B5EF4-FFF2-40B4-BE49-F238E27FC236}">
                <a16:creationId xmlns:a16="http://schemas.microsoft.com/office/drawing/2014/main" id="{4F4A5F10-406F-202A-5AAD-4512D01FA567}"/>
              </a:ext>
            </a:extLst>
          </p:cNvPr>
          <p:cNvSpPr/>
          <p:nvPr/>
        </p:nvSpPr>
        <p:spPr>
          <a:xfrm>
            <a:off x="2051720" y="4077072"/>
            <a:ext cx="360040"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A6889B-34B4-863D-4704-6FED61AB74CA}"/>
              </a:ext>
            </a:extLst>
          </p:cNvPr>
          <p:cNvSpPr/>
          <p:nvPr/>
        </p:nvSpPr>
        <p:spPr>
          <a:xfrm>
            <a:off x="827584" y="1988840"/>
            <a:ext cx="691276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E7C7700-71DB-6A93-C204-C84B8EFC269D}"/>
              </a:ext>
            </a:extLst>
          </p:cNvPr>
          <p:cNvCxnSpPr>
            <a:stCxn id="11" idx="2"/>
            <a:endCxn id="8" idx="0"/>
          </p:cNvCxnSpPr>
          <p:nvPr/>
        </p:nvCxnSpPr>
        <p:spPr>
          <a:xfrm>
            <a:off x="4283968" y="2276872"/>
            <a:ext cx="684076" cy="16561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6C87F2EC-2D4E-067F-EC25-A00B1F2A7895}"/>
              </a:ext>
            </a:extLst>
          </p:cNvPr>
          <p:cNvSpPr/>
          <p:nvPr/>
        </p:nvSpPr>
        <p:spPr>
          <a:xfrm>
            <a:off x="827584" y="2276872"/>
            <a:ext cx="42484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4769D54-1737-23D8-B1C2-D0C7633B8BF6}"/>
              </a:ext>
            </a:extLst>
          </p:cNvPr>
          <p:cNvCxnSpPr>
            <a:stCxn id="14" idx="2"/>
            <a:endCxn id="10" idx="0"/>
          </p:cNvCxnSpPr>
          <p:nvPr/>
        </p:nvCxnSpPr>
        <p:spPr>
          <a:xfrm flipH="1">
            <a:off x="2231740" y="2636912"/>
            <a:ext cx="720080" cy="14401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341724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2283</TotalTime>
  <Words>1440</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3 Cuda Introduction</vt:lpstr>
      <vt:lpstr>3 Cuda Introduction</vt:lpstr>
      <vt:lpstr>3 Cuda Introduction</vt:lpstr>
      <vt:lpstr>3 Cuda Introduction</vt:lpstr>
      <vt:lpstr>3 Cuda Introduction</vt:lpstr>
      <vt:lpstr>3 Cuda Introduction</vt:lpstr>
      <vt:lpstr>3 Cuda Introduction</vt:lpstr>
      <vt:lpstr>3.1 GPU Design</vt:lpstr>
      <vt:lpstr>3.1 GPU Design</vt:lpstr>
      <vt:lpstr>3.1 GPU Design</vt:lpstr>
      <vt:lpstr>3.2 Memory</vt:lpstr>
      <vt:lpstr>3.2 Memory</vt:lpstr>
      <vt:lpstr>3.2 Memory</vt:lpstr>
      <vt:lpstr>3.2 Memory</vt:lpstr>
      <vt:lpstr>3.2 Memory</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992</cp:revision>
  <dcterms:created xsi:type="dcterms:W3CDTF">2018-09-28T16:40:41Z</dcterms:created>
  <dcterms:modified xsi:type="dcterms:W3CDTF">2022-09-21T03:14:49Z</dcterms:modified>
</cp:coreProperties>
</file>