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9" r:id="rId3"/>
    <p:sldId id="280" r:id="rId4"/>
    <p:sldId id="281" r:id="rId5"/>
    <p:sldId id="282" r:id="rId6"/>
    <p:sldId id="283" r:id="rId7"/>
    <p:sldId id="265" r:id="rId8"/>
    <p:sldId id="264" r:id="rId9"/>
    <p:sldId id="284" r:id="rId10"/>
    <p:sldId id="285" r:id="rId11"/>
    <p:sldId id="286" r:id="rId12"/>
    <p:sldId id="287"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3" d="100"/>
          <a:sy n="83" d="100"/>
        </p:scale>
        <p:origin x="11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4.1 Shading Using Interpolation</a:t>
            </a:r>
            <a:endParaRPr lang="zh-TW" altLang="en-US" sz="4000" b="1" dirty="0">
              <a:solidFill>
                <a:srgbClr val="FFFF00"/>
              </a:solidFill>
            </a:endParaRPr>
          </a:p>
        </p:txBody>
      </p:sp>
      <p:sp>
        <p:nvSpPr>
          <p:cNvPr id="3" name="副標題 2"/>
          <p:cNvSpPr>
            <a:spLocks noGrp="1"/>
          </p:cNvSpPr>
          <p:nvPr>
            <p:ph type="subTitle" idx="1"/>
          </p:nvPr>
        </p:nvSpPr>
        <p:spPr>
          <a:xfrm>
            <a:off x="395536" y="1340768"/>
            <a:ext cx="8241831"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Shading Using Interpolation</a:t>
            </a:r>
          </a:p>
          <a:p>
            <a:pPr marL="342900" indent="-342900" algn="l">
              <a:buClr>
                <a:srgbClr val="0070C0"/>
              </a:buClr>
              <a:buSzPct val="80000"/>
              <a:buFont typeface="Wingdings" pitchFamily="2" charset="2"/>
              <a:buChar char="u"/>
            </a:pPr>
            <a:r>
              <a:rPr lang="en-US" sz="1800" b="0" i="0" dirty="0">
                <a:solidFill>
                  <a:srgbClr val="000000"/>
                </a:solidFill>
                <a:effectLst/>
              </a:rPr>
              <a:t>Let us now see shading using Gouraud shading.</a:t>
            </a:r>
          </a:p>
          <a:p>
            <a:pPr marL="342900" indent="-342900" algn="l">
              <a:buClr>
                <a:srgbClr val="0070C0"/>
              </a:buClr>
              <a:buSzPct val="80000"/>
              <a:buFont typeface="Wingdings" pitchFamily="2" charset="2"/>
              <a:buChar char="u"/>
            </a:pPr>
            <a:r>
              <a:rPr lang="en-US" sz="1800" b="0" i="0" dirty="0">
                <a:solidFill>
                  <a:srgbClr val="000000"/>
                </a:solidFill>
                <a:effectLst/>
              </a:rPr>
              <a:t>The triangle count is poor, and hence the poor performance of the specular highlight.</a:t>
            </a:r>
          </a:p>
          <a:p>
            <a:pPr marL="342900" indent="-342900" algn="l">
              <a:buClr>
                <a:srgbClr val="0070C0"/>
              </a:buClr>
              <a:buSzPct val="80000"/>
              <a:buFont typeface="Wingdings" pitchFamily="2" charset="2"/>
              <a:buChar char="u"/>
            </a:pPr>
            <a:r>
              <a:rPr lang="en-US" sz="1800" b="0" i="0" dirty="0">
                <a:solidFill>
                  <a:srgbClr val="000000"/>
                </a:solidFill>
                <a:effectLst/>
              </a:rPr>
              <a:t>The same image rendered with a high triangle count.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3074" name="Picture 2" descr="Gouraud shading">
            <a:extLst>
              <a:ext uri="{FF2B5EF4-FFF2-40B4-BE49-F238E27FC236}">
                <a16:creationId xmlns:a16="http://schemas.microsoft.com/office/drawing/2014/main" id="{42074795-2FBE-5E5F-8059-93B05B58C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212976"/>
            <a:ext cx="1714500" cy="1714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3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4.2 Per-Pixel Lighting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12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4.2 Per-Pixel Lighting</a:t>
            </a:r>
            <a:endParaRPr lang="zh-TW" altLang="en-US" sz="4000" b="1" dirty="0">
              <a:solidFill>
                <a:srgbClr val="FFFF00"/>
              </a:solidFill>
            </a:endParaRPr>
          </a:p>
        </p:txBody>
      </p:sp>
      <p:sp>
        <p:nvSpPr>
          <p:cNvPr id="3" name="副標題 2"/>
          <p:cNvSpPr>
            <a:spLocks noGrp="1"/>
          </p:cNvSpPr>
          <p:nvPr>
            <p:ph type="subTitle" idx="1"/>
          </p:nvPr>
        </p:nvSpPr>
        <p:spPr>
          <a:xfrm>
            <a:off x="395536" y="1340768"/>
            <a:ext cx="8241831"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Per-Pixel Lighting</a:t>
            </a:r>
            <a:endParaRPr lang="en-US" sz="1800" b="1" dirty="0">
              <a:solidFill>
                <a:srgbClr val="000000"/>
              </a:solidFill>
              <a:cs typeface="Heebo" pitchFamily="2" charset="-79"/>
            </a:endParaRPr>
          </a:p>
          <a:p>
            <a:pPr marL="342900" indent="-342900" algn="l">
              <a:buClr>
                <a:srgbClr val="0070C0"/>
              </a:buClr>
              <a:buSzPct val="80000"/>
              <a:buFont typeface="Wingdings" pitchFamily="2" charset="2"/>
              <a:buChar char="u"/>
            </a:pPr>
            <a:r>
              <a:rPr lang="en-US" sz="1800" b="0" i="0" dirty="0">
                <a:solidFill>
                  <a:srgbClr val="000000"/>
                </a:solidFill>
                <a:effectLst/>
              </a:rPr>
              <a:t>In this technique, illumination for each pixel is calculated. </a:t>
            </a:r>
          </a:p>
          <a:p>
            <a:pPr marL="342900" indent="-342900" algn="l">
              <a:buClr>
                <a:srgbClr val="0070C0"/>
              </a:buClr>
              <a:buSzPct val="80000"/>
              <a:buFont typeface="Wingdings" pitchFamily="2" charset="2"/>
              <a:buChar char="u"/>
            </a:pPr>
            <a:r>
              <a:rPr lang="en-US" sz="1800" b="0" i="0" dirty="0">
                <a:solidFill>
                  <a:srgbClr val="000000"/>
                </a:solidFill>
                <a:effectLst/>
              </a:rPr>
              <a:t>This results in a better quality image than an image that is shaded using interpolation. </a:t>
            </a:r>
          </a:p>
          <a:p>
            <a:pPr marL="342900" indent="-342900" algn="l">
              <a:buClr>
                <a:srgbClr val="0070C0"/>
              </a:buClr>
              <a:buSzPct val="80000"/>
              <a:buFont typeface="Wingdings" pitchFamily="2" charset="2"/>
              <a:buChar char="u"/>
            </a:pPr>
            <a:r>
              <a:rPr lang="en-US" sz="1800" b="0" i="0" dirty="0">
                <a:solidFill>
                  <a:srgbClr val="000000"/>
                </a:solidFill>
                <a:effectLst/>
              </a:rPr>
              <a:t>Most modern video games use this technique for increased realism and level of detail.</a:t>
            </a:r>
          </a:p>
          <a:p>
            <a:pPr marL="342900" indent="-342900" algn="l">
              <a:buClr>
                <a:srgbClr val="0070C0"/>
              </a:buClr>
              <a:buSzPct val="80000"/>
              <a:buFont typeface="Wingdings" pitchFamily="2" charset="2"/>
              <a:buChar char="u"/>
            </a:pPr>
            <a:r>
              <a:rPr lang="en-US" sz="1800" b="0" i="0" dirty="0">
                <a:solidFill>
                  <a:srgbClr val="000000"/>
                </a:solidFill>
                <a:effectLst/>
              </a:rPr>
              <a:t>The ROP stage (Raster Operation) is used to perform the final rasterization steps on pixels.</a:t>
            </a:r>
          </a:p>
          <a:p>
            <a:pPr marL="342900" indent="-342900" algn="l">
              <a:buClr>
                <a:srgbClr val="0070C0"/>
              </a:buClr>
              <a:buSzPct val="80000"/>
              <a:buFont typeface="Wingdings" pitchFamily="2" charset="2"/>
              <a:buChar char="u"/>
            </a:pPr>
            <a:r>
              <a:rPr lang="en-US" sz="1800" b="0" i="0" dirty="0">
                <a:solidFill>
                  <a:srgbClr val="000000"/>
                </a:solidFill>
                <a:effectLst/>
              </a:rPr>
              <a:t>For example, it blends the color of overlapping objects for transparency and anti-aliasing effects. </a:t>
            </a:r>
          </a:p>
          <a:p>
            <a:pPr marL="342900" indent="-342900" algn="l">
              <a:buClr>
                <a:srgbClr val="0070C0"/>
              </a:buClr>
              <a:buSzPct val="80000"/>
              <a:buFont typeface="Wingdings" pitchFamily="2" charset="2"/>
              <a:buChar char="u"/>
            </a:pPr>
            <a:r>
              <a:rPr lang="en-US" sz="1800" b="0" i="0" dirty="0">
                <a:solidFill>
                  <a:srgbClr val="000000"/>
                </a:solidFill>
                <a:effectLst/>
              </a:rPr>
              <a:t>It also determines what pixels are occluded in a scene (a pixel is occluded when it is hidden by some other pixel in the image). </a:t>
            </a:r>
          </a:p>
          <a:p>
            <a:pPr marL="342900" indent="-342900" algn="l">
              <a:buClr>
                <a:srgbClr val="0070C0"/>
              </a:buClr>
              <a:buSzPct val="80000"/>
              <a:buFont typeface="Wingdings" pitchFamily="2" charset="2"/>
              <a:buChar char="u"/>
            </a:pPr>
            <a:r>
              <a:rPr lang="en-US" sz="1800" b="0" i="0" dirty="0">
                <a:solidFill>
                  <a:srgbClr val="000000"/>
                </a:solidFill>
                <a:effectLst/>
              </a:rPr>
              <a:t>Occluded </a:t>
            </a:r>
            <a:r>
              <a:rPr lang="en-US" sz="1800" b="0" i="0">
                <a:solidFill>
                  <a:srgbClr val="000000"/>
                </a:solidFill>
                <a:effectLst/>
              </a:rPr>
              <a:t>(blocked) pixels </a:t>
            </a:r>
            <a:r>
              <a:rPr lang="en-US" sz="1800" b="0" i="0" dirty="0">
                <a:solidFill>
                  <a:srgbClr val="000000"/>
                </a:solidFill>
                <a:effectLst/>
              </a:rPr>
              <a:t>are simply discarded.</a:t>
            </a:r>
          </a:p>
          <a:p>
            <a:pPr marL="342900" indent="-342900" algn="l">
              <a:buClr>
                <a:srgbClr val="0070C0"/>
              </a:buClr>
              <a:buSzPct val="80000"/>
              <a:buFont typeface="Wingdings" pitchFamily="2" charset="2"/>
              <a:buChar char="u"/>
            </a:pPr>
            <a:r>
              <a:rPr lang="en-US" sz="1800" b="0" i="0" dirty="0">
                <a:solidFill>
                  <a:srgbClr val="000000"/>
                </a:solidFill>
                <a:effectLst/>
              </a:rPr>
              <a:t>Reads and writes from the display buffer memory are managed by the last stage, that is, the frame buffer interface.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19644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46805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Fixed Function Pipelines</a:t>
            </a:r>
          </a:p>
          <a:p>
            <a:pPr marL="342900" indent="-342900" algn="l">
              <a:buClr>
                <a:srgbClr val="0070C0"/>
              </a:buClr>
              <a:buSzPct val="80000"/>
              <a:buFont typeface="Wingdings" pitchFamily="2" charset="2"/>
              <a:buChar char="u"/>
            </a:pPr>
            <a:r>
              <a:rPr lang="en-US" sz="1800" b="0" i="0" dirty="0">
                <a:solidFill>
                  <a:srgbClr val="000000"/>
                </a:solidFill>
                <a:effectLst/>
              </a:rPr>
              <a:t>This Fixed Function Pipeline is a kind of hardware was popular from the early 1980s to the late 1990s.</a:t>
            </a:r>
          </a:p>
          <a:p>
            <a:pPr marL="342900" indent="-342900" algn="l">
              <a:buClr>
                <a:srgbClr val="0070C0"/>
              </a:buClr>
              <a:buSzPct val="80000"/>
              <a:buFont typeface="Wingdings" pitchFamily="2" charset="2"/>
              <a:buChar char="u"/>
            </a:pPr>
            <a:r>
              <a:rPr lang="en-US" sz="1800" b="0" i="0" dirty="0">
                <a:solidFill>
                  <a:srgbClr val="000000"/>
                </a:solidFill>
                <a:effectLst/>
              </a:rPr>
              <a:t>The fixed-function pipelines that were configurable, but not programmable. </a:t>
            </a:r>
          </a:p>
          <a:p>
            <a:pPr marL="342900" indent="-342900" algn="l">
              <a:buClr>
                <a:srgbClr val="0070C0"/>
              </a:buClr>
              <a:buSzPct val="80000"/>
              <a:buFont typeface="Wingdings" pitchFamily="2" charset="2"/>
              <a:buChar char="u"/>
            </a:pPr>
            <a:r>
              <a:rPr lang="en-US" sz="1800" b="0" i="0" dirty="0">
                <a:solidFill>
                  <a:srgbClr val="000000"/>
                </a:solidFill>
                <a:effectLst/>
              </a:rPr>
              <a:t>Modern GPUs are shader-based and programmable.</a:t>
            </a:r>
          </a:p>
          <a:p>
            <a:pPr marL="342900" indent="-342900" algn="l">
              <a:buClr>
                <a:srgbClr val="0070C0"/>
              </a:buClr>
              <a:buSzPct val="80000"/>
              <a:buFont typeface="Wingdings" pitchFamily="2" charset="2"/>
              <a:buChar char="u"/>
            </a:pPr>
            <a:r>
              <a:rPr lang="en-US" sz="1800" b="0" i="0" dirty="0">
                <a:solidFill>
                  <a:srgbClr val="000000"/>
                </a:solidFill>
                <a:effectLst/>
              </a:rPr>
              <a:t>The fixed-function pipeline does exactly what the name suggests; its functionality is fixed. </a:t>
            </a:r>
          </a:p>
          <a:p>
            <a:pPr marL="342900" indent="-342900" algn="l">
              <a:buClr>
                <a:srgbClr val="0070C0"/>
              </a:buClr>
              <a:buSzPct val="80000"/>
              <a:buFont typeface="Wingdings" pitchFamily="2" charset="2"/>
              <a:buChar char="u"/>
            </a:pPr>
            <a:r>
              <a:rPr lang="en-US" sz="1800" b="0" i="0" dirty="0">
                <a:solidFill>
                  <a:srgbClr val="000000"/>
                </a:solidFill>
                <a:effectLst/>
              </a:rPr>
              <a:t>So, for example, if the pipeline contains a list of methods to rasterize geometry and shade pixels, that is pretty much it.</a:t>
            </a:r>
          </a:p>
          <a:p>
            <a:pPr marL="342900" indent="-342900" algn="l">
              <a:buClr>
                <a:srgbClr val="0070C0"/>
              </a:buClr>
              <a:buSzPct val="80000"/>
              <a:buFont typeface="Wingdings" pitchFamily="2" charset="2"/>
              <a:buChar char="u"/>
            </a:pPr>
            <a:r>
              <a:rPr lang="en-US" sz="1800" b="0" i="0" dirty="0">
                <a:solidFill>
                  <a:srgbClr val="000000"/>
                </a:solidFill>
                <a:effectLst/>
              </a:rPr>
              <a:t>You cannot add any more methods. </a:t>
            </a:r>
          </a:p>
          <a:p>
            <a:pPr marL="342900" indent="-342900" algn="l">
              <a:buClr>
                <a:srgbClr val="0070C0"/>
              </a:buClr>
              <a:buSzPct val="80000"/>
              <a:buFont typeface="Wingdings" pitchFamily="2" charset="2"/>
              <a:buChar char="u"/>
            </a:pPr>
            <a:r>
              <a:rPr lang="en-US" sz="1800" b="0" i="0" dirty="0">
                <a:solidFill>
                  <a:srgbClr val="000000"/>
                </a:solidFill>
                <a:effectLst/>
              </a:rPr>
              <a:t>Although these pipelines were good at rendering scenes, they enshrine certain deficiencies. </a:t>
            </a:r>
          </a:p>
          <a:p>
            <a:pPr marL="342900" indent="-342900" algn="l">
              <a:buClr>
                <a:srgbClr val="0070C0"/>
              </a:buClr>
              <a:buSzPct val="80000"/>
              <a:buFont typeface="Wingdings" pitchFamily="2" charset="2"/>
              <a:buChar char="u"/>
            </a:pPr>
            <a:r>
              <a:rPr lang="en-US" sz="1800" b="0" i="0" dirty="0">
                <a:solidFill>
                  <a:srgbClr val="000000"/>
                </a:solidFill>
                <a:effectLst/>
              </a:rPr>
              <a:t>In broad terms, you can perform linear transformations and then rasterize by texturing, interpolate a color across a face by combinations and permutations of those things.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9452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37444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Fixed Function Pipelines</a:t>
            </a:r>
          </a:p>
          <a:p>
            <a:pPr marL="342900" indent="-342900" algn="l">
              <a:buClr>
                <a:srgbClr val="0070C0"/>
              </a:buClr>
              <a:buSzPct val="80000"/>
              <a:buFont typeface="Wingdings" pitchFamily="2" charset="2"/>
              <a:buChar char="u"/>
            </a:pPr>
            <a:r>
              <a:rPr lang="en-US" sz="1800" b="0" i="0" dirty="0">
                <a:solidFill>
                  <a:srgbClr val="000000"/>
                </a:solidFill>
                <a:effectLst/>
              </a:rPr>
              <a:t>But what when you wanted to perform things that the pipeline could not do?</a:t>
            </a:r>
          </a:p>
          <a:p>
            <a:pPr marL="342900" indent="-342900" algn="l">
              <a:buClr>
                <a:srgbClr val="0070C0"/>
              </a:buClr>
              <a:buSzPct val="80000"/>
              <a:buFont typeface="Wingdings" pitchFamily="2" charset="2"/>
              <a:buChar char="u"/>
            </a:pPr>
            <a:r>
              <a:rPr lang="en-US" sz="1800" b="0" i="0" dirty="0">
                <a:solidFill>
                  <a:srgbClr val="000000"/>
                </a:solidFill>
                <a:effectLst/>
              </a:rPr>
              <a:t>In modern GPUs, all the pipelines are generic, and can run any type of GPU assembler code. </a:t>
            </a:r>
          </a:p>
          <a:p>
            <a:pPr marL="342900" indent="-342900" algn="l">
              <a:buClr>
                <a:srgbClr val="0070C0"/>
              </a:buClr>
              <a:buSzPct val="80000"/>
              <a:buFont typeface="Wingdings" pitchFamily="2" charset="2"/>
              <a:buChar char="u"/>
            </a:pPr>
            <a:r>
              <a:rPr lang="en-US" sz="1800" b="0" i="0" dirty="0">
                <a:solidFill>
                  <a:srgbClr val="000000"/>
                </a:solidFill>
                <a:effectLst/>
              </a:rPr>
              <a:t>In recent time, the number of functions of the pipeline are many - they do vertex mapping, and color calculation for each pixel, they also support geometry shader (tessellation), and even compute shaders (where the parallel processor is used to do a non-graphics job).</a:t>
            </a:r>
          </a:p>
          <a:p>
            <a:pPr marL="342900" indent="-342900" algn="l">
              <a:buClr>
                <a:srgbClr val="0070C0"/>
              </a:buClr>
              <a:buSzPct val="80000"/>
              <a:buFont typeface="Wingdings" pitchFamily="2" charset="2"/>
              <a:buChar char="u"/>
            </a:pPr>
            <a:r>
              <a:rPr lang="en-US" sz="1800" b="0" i="0" dirty="0">
                <a:solidFill>
                  <a:srgbClr val="000000"/>
                </a:solidFill>
                <a:effectLst/>
              </a:rPr>
              <a:t>Fixed function pipelines are limited in their capabilities, but are easy to design.</a:t>
            </a:r>
          </a:p>
          <a:p>
            <a:pPr marL="342900" indent="-342900" algn="l">
              <a:buClr>
                <a:srgbClr val="0070C0"/>
              </a:buClr>
              <a:buSzPct val="80000"/>
              <a:buFont typeface="Wingdings" pitchFamily="2" charset="2"/>
              <a:buChar char="u"/>
            </a:pPr>
            <a:r>
              <a:rPr lang="en-US" sz="1800" b="0" i="0" dirty="0">
                <a:solidFill>
                  <a:srgbClr val="000000"/>
                </a:solidFill>
                <a:effectLst/>
              </a:rPr>
              <a:t>They are not used much in today’s graphics systems. </a:t>
            </a:r>
          </a:p>
          <a:p>
            <a:pPr marL="342900" indent="-342900" algn="l">
              <a:buClr>
                <a:srgbClr val="0070C0"/>
              </a:buClr>
              <a:buSzPct val="80000"/>
              <a:buFont typeface="Wingdings" pitchFamily="2" charset="2"/>
              <a:buChar char="u"/>
            </a:pPr>
            <a:r>
              <a:rPr lang="en-US" sz="1800" b="0" i="0" dirty="0">
                <a:solidFill>
                  <a:srgbClr val="000000"/>
                </a:solidFill>
                <a:effectLst/>
              </a:rPr>
              <a:t>Instead, programmable pipelines using OpenGL or DirectX are the de-facto standards for modern GPUs.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82814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2952329" cy="12241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Fixed Function Pipelines</a:t>
            </a:r>
          </a:p>
          <a:p>
            <a:pPr marL="342900" indent="-342900" algn="l">
              <a:buClr>
                <a:srgbClr val="0070C0"/>
              </a:buClr>
              <a:buSzPct val="80000"/>
              <a:buFont typeface="Wingdings" pitchFamily="2" charset="2"/>
              <a:buChar char="u"/>
            </a:pPr>
            <a:r>
              <a:rPr lang="en-US" sz="1800" b="0" i="0" dirty="0">
                <a:solidFill>
                  <a:srgbClr val="000000"/>
                </a:solidFill>
                <a:effectLst/>
              </a:rPr>
              <a:t>The diagram shows a fixed-function Nvidia pipeline.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026" name="Picture 2">
            <a:extLst>
              <a:ext uri="{FF2B5EF4-FFF2-40B4-BE49-F238E27FC236}">
                <a16:creationId xmlns:a16="http://schemas.microsoft.com/office/drawing/2014/main" id="{EE30C408-9C5A-FA29-D692-5D56EEBE6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0058"/>
            <a:ext cx="5449788" cy="604018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8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136905" cy="43924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Fixed Function Pipelines</a:t>
            </a:r>
          </a:p>
          <a:p>
            <a:pPr marL="342900" indent="-342900" algn="l">
              <a:buClr>
                <a:srgbClr val="0070C0"/>
              </a:buClr>
              <a:buSzPct val="80000"/>
              <a:buFont typeface="Wingdings" pitchFamily="2" charset="2"/>
              <a:buChar char="u"/>
            </a:pPr>
            <a:r>
              <a:rPr lang="en-US" sz="1800" b="0" i="0" dirty="0">
                <a:solidFill>
                  <a:srgbClr val="000000"/>
                </a:solidFill>
                <a:effectLst/>
              </a:rPr>
              <a:t>Let us understand the various stages of the pipeline now −</a:t>
            </a:r>
          </a:p>
          <a:p>
            <a:pPr marL="342900" indent="-342900" algn="l">
              <a:buClr>
                <a:srgbClr val="0070C0"/>
              </a:buClr>
              <a:buSzPct val="80000"/>
              <a:buFont typeface="Wingdings" pitchFamily="2" charset="2"/>
              <a:buChar char="u"/>
            </a:pPr>
            <a:r>
              <a:rPr lang="en-US" sz="1800" b="0" i="0" dirty="0">
                <a:solidFill>
                  <a:srgbClr val="000000"/>
                </a:solidFill>
                <a:effectLst/>
              </a:rPr>
              <a:t>The CPU sends commands and data to the GPU host interface. </a:t>
            </a:r>
          </a:p>
          <a:p>
            <a:pPr marL="342900" indent="-342900" algn="l">
              <a:buClr>
                <a:srgbClr val="0070C0"/>
              </a:buClr>
              <a:buSzPct val="80000"/>
              <a:buFont typeface="Wingdings" pitchFamily="2" charset="2"/>
              <a:buChar char="u"/>
            </a:pPr>
            <a:r>
              <a:rPr lang="en-US" sz="1800" b="0" i="0" dirty="0">
                <a:solidFill>
                  <a:srgbClr val="000000"/>
                </a:solidFill>
                <a:effectLst/>
              </a:rPr>
              <a:t>Typically, the commands are given by application programs by calling an API function (from a list of many).</a:t>
            </a:r>
          </a:p>
          <a:p>
            <a:pPr marL="342900" indent="-342900" algn="l">
              <a:buClr>
                <a:srgbClr val="0070C0"/>
              </a:buClr>
              <a:buSzPct val="80000"/>
              <a:buFont typeface="Wingdings" pitchFamily="2" charset="2"/>
              <a:buChar char="u"/>
            </a:pPr>
            <a:r>
              <a:rPr lang="en-US" sz="1800" b="0" i="0" dirty="0">
                <a:solidFill>
                  <a:srgbClr val="000000"/>
                </a:solidFill>
                <a:effectLst/>
              </a:rPr>
              <a:t>A specialized </a:t>
            </a:r>
            <a:r>
              <a:rPr lang="en-US" sz="1800" b="1" i="0" dirty="0">
                <a:solidFill>
                  <a:srgbClr val="000000"/>
                </a:solidFill>
                <a:effectLst/>
              </a:rPr>
              <a:t>DMA (Direct Memory Access) </a:t>
            </a:r>
            <a:r>
              <a:rPr lang="en-US" sz="1800" b="0" i="0" dirty="0">
                <a:solidFill>
                  <a:srgbClr val="000000"/>
                </a:solidFill>
                <a:effectLst/>
              </a:rPr>
              <a:t>hardware is used by the host interface to fasten the transfer of bulk data to and from the graphics pipeline.</a:t>
            </a:r>
          </a:p>
          <a:p>
            <a:pPr marL="342900" indent="-342900" algn="l">
              <a:buClr>
                <a:srgbClr val="0070C0"/>
              </a:buClr>
              <a:buSzPct val="80000"/>
              <a:buFont typeface="Wingdings" pitchFamily="2" charset="2"/>
              <a:buChar char="u"/>
            </a:pPr>
            <a:r>
              <a:rPr lang="en-US" sz="1800" b="0" i="0" dirty="0">
                <a:solidFill>
                  <a:srgbClr val="000000"/>
                </a:solidFill>
                <a:effectLst/>
              </a:rPr>
              <a:t>In the GeForce pipeline, the surface of an object is drawn as a collection of triangles (the GeForce pipeline has been designed to render triangles). </a:t>
            </a:r>
          </a:p>
          <a:p>
            <a:pPr marL="342900" indent="-342900" algn="l">
              <a:buClr>
                <a:srgbClr val="0070C0"/>
              </a:buClr>
              <a:buSzPct val="80000"/>
              <a:buFont typeface="Wingdings" pitchFamily="2" charset="2"/>
              <a:buChar char="u"/>
            </a:pPr>
            <a:r>
              <a:rPr lang="en-US" sz="1800" b="0" i="0" dirty="0">
                <a:solidFill>
                  <a:srgbClr val="000000"/>
                </a:solidFill>
                <a:effectLst/>
              </a:rPr>
              <a:t>The finer the size of the triangle, the better the image quality (you can observe them in older games like the Tekken 3).</a:t>
            </a:r>
          </a:p>
          <a:p>
            <a:pPr marL="342900" indent="-342900" algn="l">
              <a:buClr>
                <a:srgbClr val="0070C0"/>
              </a:buClr>
              <a:buSzPct val="80000"/>
              <a:buFont typeface="Wingdings" pitchFamily="2" charset="2"/>
              <a:buChar char="u"/>
            </a:pPr>
            <a:r>
              <a:rPr lang="en-US" sz="1800" b="0" i="0" dirty="0">
                <a:solidFill>
                  <a:srgbClr val="000000"/>
                </a:solidFill>
                <a:effectLst/>
              </a:rPr>
              <a:t>The vertex control stage receives parameterized triangle data from the host interface (which in-turn receives it from the CPU). </a:t>
            </a:r>
          </a:p>
          <a:p>
            <a:pPr marL="342900" indent="-342900" algn="l">
              <a:buClr>
                <a:srgbClr val="0070C0"/>
              </a:buClr>
              <a:buSzPct val="80000"/>
              <a:buFont typeface="Wingdings" pitchFamily="2" charset="2"/>
              <a:buChar char="u"/>
            </a:pPr>
            <a:r>
              <a:rPr lang="en-US" sz="1800" b="0" i="0" dirty="0">
                <a:solidFill>
                  <a:srgbClr val="000000"/>
                </a:solidFill>
                <a:effectLst/>
              </a:rPr>
              <a:t>Then comes the </a:t>
            </a:r>
            <a:r>
              <a:rPr lang="en-US" sz="1800" b="1" i="0" dirty="0">
                <a:solidFill>
                  <a:srgbClr val="000000"/>
                </a:solidFill>
                <a:effectLst/>
              </a:rPr>
              <a:t>VT/T&amp;L (Vertex Shading/Transform and Lighting) </a:t>
            </a:r>
            <a:r>
              <a:rPr lang="en-US" sz="1800" b="0" i="0" dirty="0">
                <a:solidFill>
                  <a:srgbClr val="000000"/>
                </a:solidFill>
                <a:effectLst/>
              </a:rPr>
              <a:t>stage.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59827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 Fixed Function Pipelines</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136905" cy="34563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Fixed Function Pipelines</a:t>
            </a:r>
          </a:p>
          <a:p>
            <a:pPr marL="342900" indent="-342900" algn="l">
              <a:buClr>
                <a:srgbClr val="0070C0"/>
              </a:buClr>
              <a:buSzPct val="80000"/>
              <a:buFont typeface="Wingdings" pitchFamily="2" charset="2"/>
              <a:buChar char="u"/>
            </a:pPr>
            <a:r>
              <a:rPr lang="en-US" sz="1800" b="0" i="0" dirty="0">
                <a:solidFill>
                  <a:srgbClr val="000000"/>
                </a:solidFill>
                <a:effectLst/>
              </a:rPr>
              <a:t>This stage transforms vertices and assigns each vertex values for some parameters, such as colors, texture coordinates, normals, and tangents. </a:t>
            </a:r>
          </a:p>
          <a:p>
            <a:pPr marL="342900" indent="-342900" algn="l">
              <a:buClr>
                <a:srgbClr val="0070C0"/>
              </a:buClr>
              <a:buSzPct val="80000"/>
              <a:buFont typeface="Wingdings" pitchFamily="2" charset="2"/>
              <a:buChar char="u"/>
            </a:pPr>
            <a:r>
              <a:rPr lang="en-US" sz="1800" b="0" i="0" dirty="0">
                <a:solidFill>
                  <a:srgbClr val="000000"/>
                </a:solidFill>
                <a:effectLst/>
              </a:rPr>
              <a:t>The pixel shader hardware does the shading (the vertex shader assigns a color value to each vertex, but coloring is done later).</a:t>
            </a:r>
          </a:p>
          <a:p>
            <a:pPr marL="342900" indent="-342900" algn="l">
              <a:buClr>
                <a:srgbClr val="0070C0"/>
              </a:buClr>
              <a:buSzPct val="80000"/>
              <a:buFont typeface="Wingdings" pitchFamily="2" charset="2"/>
              <a:buChar char="u"/>
            </a:pPr>
            <a:r>
              <a:rPr lang="en-US" sz="1800" b="0" i="0" dirty="0">
                <a:solidFill>
                  <a:srgbClr val="000000"/>
                </a:solidFill>
                <a:effectLst/>
              </a:rPr>
              <a:t>The triangle setup stage is used to interpolate colors and other vertex parameters to those pixels that are touched by the triangle (the triangle setup stage actually determines the edge equations. It is the raster stage that interpolates).</a:t>
            </a:r>
          </a:p>
          <a:p>
            <a:pPr marL="342900" indent="-342900" algn="l">
              <a:buClr>
                <a:srgbClr val="0070C0"/>
              </a:buClr>
              <a:buSzPct val="80000"/>
              <a:buFont typeface="Wingdings" pitchFamily="2" charset="2"/>
              <a:buChar char="u"/>
            </a:pPr>
            <a:r>
              <a:rPr lang="en-US" sz="1800" b="0" i="0" dirty="0">
                <a:solidFill>
                  <a:srgbClr val="000000"/>
                </a:solidFill>
                <a:effectLst/>
              </a:rPr>
              <a:t>The shader stage gives the pixel its final color. </a:t>
            </a:r>
          </a:p>
          <a:p>
            <a:pPr marL="342900" indent="-342900" algn="l">
              <a:buClr>
                <a:srgbClr val="0070C0"/>
              </a:buClr>
              <a:buSzPct val="80000"/>
              <a:buFont typeface="Wingdings" pitchFamily="2" charset="2"/>
              <a:buChar char="u"/>
            </a:pPr>
            <a:r>
              <a:rPr lang="en-US" sz="1800" b="0" i="0" dirty="0">
                <a:solidFill>
                  <a:srgbClr val="000000"/>
                </a:solidFill>
                <a:effectLst/>
              </a:rPr>
              <a:t>There are many methods to achieve this, apart form interpolations.</a:t>
            </a:r>
          </a:p>
          <a:p>
            <a:pPr marL="342900" indent="-342900" algn="l">
              <a:buClr>
                <a:srgbClr val="0070C0"/>
              </a:buClr>
              <a:buSzPct val="80000"/>
              <a:buFont typeface="Wingdings" pitchFamily="2" charset="2"/>
              <a:buChar char="u"/>
            </a:pPr>
            <a:r>
              <a:rPr lang="en-US" sz="1800" b="0" i="0" dirty="0">
                <a:solidFill>
                  <a:srgbClr val="000000"/>
                </a:solidFill>
                <a:effectLst/>
              </a:rPr>
              <a:t>Some of them include texture mapping, per-pixel lighting, reflections,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48266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4.1 Shading Using Interpolation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4" name="Picture 2" descr="CUDA - Wikipedia">
            <a:extLst>
              <a:ext uri="{FF2B5EF4-FFF2-40B4-BE49-F238E27FC236}">
                <a16:creationId xmlns:a16="http://schemas.microsoft.com/office/drawing/2014/main" id="{7629DA08-247D-BC68-1B97-E59A2A626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645024"/>
            <a:ext cx="1600597" cy="96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75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4.1 Shading Using Interpolation</a:t>
            </a:r>
            <a:endParaRPr lang="zh-TW" altLang="en-US" sz="4000" b="1" dirty="0">
              <a:solidFill>
                <a:srgbClr val="FFFF00"/>
              </a:solidFill>
            </a:endParaRPr>
          </a:p>
        </p:txBody>
      </p:sp>
      <p:sp>
        <p:nvSpPr>
          <p:cNvPr id="3" name="副標題 2"/>
          <p:cNvSpPr>
            <a:spLocks noGrp="1"/>
          </p:cNvSpPr>
          <p:nvPr>
            <p:ph type="subTitle" idx="1"/>
          </p:nvPr>
        </p:nvSpPr>
        <p:spPr>
          <a:xfrm>
            <a:off x="395536" y="1340768"/>
            <a:ext cx="8241831"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Shading Using Interpolation</a:t>
            </a:r>
          </a:p>
          <a:p>
            <a:pPr marL="342900" indent="-342900" algn="l">
              <a:buClr>
                <a:srgbClr val="0070C0"/>
              </a:buClr>
              <a:buSzPct val="80000"/>
              <a:buFont typeface="Wingdings" pitchFamily="2" charset="2"/>
              <a:buChar char="u"/>
            </a:pPr>
            <a:r>
              <a:rPr lang="en-US" sz="1800" b="0" i="0" dirty="0">
                <a:solidFill>
                  <a:srgbClr val="000000"/>
                </a:solidFill>
                <a:effectLst/>
              </a:rPr>
              <a:t>It is basically assigning a color to each vertex of a triangle on the surface (represented by polygon meshes, in our case, the polygon is a triangle), and linearly interpolating for each pixel covered by the triangle.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2052" name="Picture 4" descr="Phong Shading">
            <a:extLst>
              <a:ext uri="{FF2B5EF4-FFF2-40B4-BE49-F238E27FC236}">
                <a16:creationId xmlns:a16="http://schemas.microsoft.com/office/drawing/2014/main" id="{F9917F6D-710D-BCE0-7C47-489A008CC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852936"/>
            <a:ext cx="1714500" cy="1714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17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4.1 Shading Using Interpolation</a:t>
            </a:r>
            <a:endParaRPr lang="zh-TW" altLang="en-US" sz="4000" b="1" dirty="0">
              <a:solidFill>
                <a:srgbClr val="FFFF00"/>
              </a:solidFill>
            </a:endParaRPr>
          </a:p>
        </p:txBody>
      </p:sp>
      <p:sp>
        <p:nvSpPr>
          <p:cNvPr id="3" name="副標題 2"/>
          <p:cNvSpPr>
            <a:spLocks noGrp="1"/>
          </p:cNvSpPr>
          <p:nvPr>
            <p:ph type="subTitle" idx="1"/>
          </p:nvPr>
        </p:nvSpPr>
        <p:spPr>
          <a:xfrm>
            <a:off x="395536" y="1340768"/>
            <a:ext cx="8241831"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000000"/>
                </a:solidFill>
                <a:effectLst/>
                <a:cs typeface="Heebo" pitchFamily="2" charset="-79"/>
              </a:rPr>
              <a:t>Shading Using Interpolation</a:t>
            </a:r>
          </a:p>
          <a:p>
            <a:pPr marL="342900" indent="-342900" algn="l">
              <a:buClr>
                <a:srgbClr val="0070C0"/>
              </a:buClr>
              <a:buSzPct val="80000"/>
              <a:buFont typeface="Wingdings" pitchFamily="2" charset="2"/>
              <a:buChar char="u"/>
            </a:pPr>
            <a:r>
              <a:rPr lang="en-US" sz="1800" b="0" i="0" dirty="0">
                <a:solidFill>
                  <a:srgbClr val="000000"/>
                </a:solidFill>
                <a:effectLst/>
              </a:rPr>
              <a:t>There are many varieties to this, such as flat shading, Gouraud shading, and Phong shading.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https://www.tutorialspoint.com/cuda/cuda_fixed_functioning_graphics_pipelines.htm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12" name="Picture 2" descr="FLAT SHADING, GOURAUD SHADING &amp; PHONG SHADING - YouTube">
            <a:extLst>
              <a:ext uri="{FF2B5EF4-FFF2-40B4-BE49-F238E27FC236}">
                <a16:creationId xmlns:a16="http://schemas.microsoft.com/office/drawing/2014/main" id="{3658044F-B287-89EA-9DD2-B1EFC56DC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80928"/>
            <a:ext cx="4572000" cy="3429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280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1081</Words>
  <Application>Microsoft Office PowerPoint</Application>
  <PresentationFormat>On-screen Show (4:3)</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4 Fixed Function Pipelines</vt:lpstr>
      <vt:lpstr>4 Fixed Function Pipelines</vt:lpstr>
      <vt:lpstr>4 Fixed Function Pipelines</vt:lpstr>
      <vt:lpstr>4 Fixed Function Pipelines</vt:lpstr>
      <vt:lpstr>4 Fixed Function Pipelines</vt:lpstr>
      <vt:lpstr>4 Fixed Function Pipelines</vt:lpstr>
      <vt:lpstr>4.1 Shading Using Interpolation</vt:lpstr>
      <vt:lpstr>4.1 Shading Using Interpolation</vt:lpstr>
      <vt:lpstr>4.1 Shading Using Interpolation</vt:lpstr>
      <vt:lpstr>4.1 Shading Using Interpolation</vt:lpstr>
      <vt:lpstr>4.2 Per-Pixel Lighting</vt:lpstr>
      <vt:lpstr>4.2 Per-Pixel Lighting</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1007</cp:revision>
  <dcterms:created xsi:type="dcterms:W3CDTF">2018-09-28T16:40:41Z</dcterms:created>
  <dcterms:modified xsi:type="dcterms:W3CDTF">2022-09-21T02:44:11Z</dcterms:modified>
</cp:coreProperties>
</file>