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6" r:id="rId4"/>
    <p:sldId id="268" r:id="rId5"/>
    <p:sldId id="267" r:id="rId6"/>
    <p:sldId id="269" r:id="rId7"/>
    <p:sldId id="270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9 Hello World: Linux Cuda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 Hello World: Linux Cuda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2484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404040"/>
                </a:solidFill>
                <a:effectLst/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404040"/>
                </a:solidFill>
              </a:rPr>
              <a:t>We discuss </a:t>
            </a:r>
            <a:r>
              <a:rPr lang="en-US" sz="1800" i="0" dirty="0">
                <a:solidFill>
                  <a:srgbClr val="404040"/>
                </a:solidFill>
                <a:effectLst/>
              </a:rPr>
              <a:t> the CUDA C/C++ program of</a:t>
            </a:r>
            <a:r>
              <a:rPr lang="en-US" sz="1800" b="0" i="0" dirty="0">
                <a:solidFill>
                  <a:srgbClr val="404040"/>
                </a:solidFill>
                <a:effectLst/>
              </a:rPr>
              <a:t> GPU in </a:t>
            </a:r>
            <a:r>
              <a:rPr lang="en-US" sz="1800" dirty="0">
                <a:solidFill>
                  <a:srgbClr val="404040"/>
                </a:solidFill>
              </a:rPr>
              <a:t>Nvidia </a:t>
            </a:r>
            <a:r>
              <a:rPr lang="en-US" sz="1800" b="0" i="0" dirty="0">
                <a:solidFill>
                  <a:srgbClr val="404040"/>
                </a:solidFill>
                <a:effectLst/>
              </a:rPr>
              <a:t>nvcc/cuda under Linux Ubuntu.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404040"/>
                </a:solidFill>
              </a:rPr>
              <a:t>We </a:t>
            </a:r>
            <a:r>
              <a:rPr lang="en-US" sz="1800" b="0" i="0" dirty="0">
                <a:solidFill>
                  <a:srgbClr val="404040"/>
                </a:solidFill>
                <a:effectLst/>
              </a:rPr>
              <a:t>offload the computation from CPU and transfer </a:t>
            </a:r>
            <a:r>
              <a:rPr lang="en-US" sz="1800" dirty="0">
                <a:solidFill>
                  <a:srgbClr val="404040"/>
                </a:solidFill>
              </a:rPr>
              <a:t>the computation to </a:t>
            </a:r>
            <a:r>
              <a:rPr lang="en-US" sz="1800" b="0" i="0" dirty="0">
                <a:solidFill>
                  <a:srgbClr val="404040"/>
                </a:solidFill>
                <a:effectLst/>
              </a:rPr>
              <a:t>GPU 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In tis discussion, we will use CUDA runtime API.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CUDA is a platform and programming model for CUDA-enabled GPUs.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The platform exposes GPUs for general purpose computing.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CUDA provides C/C++ language extension and APIs for programming and managing GPUs.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In CUDA programming, both CPUs and GPUs are used for computing.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Typically, we refer to CPU and GPU system as </a:t>
            </a:r>
            <a:r>
              <a:rPr lang="en-US" sz="1800" b="0" i="1" dirty="0">
                <a:solidFill>
                  <a:srgbClr val="404040"/>
                </a:solidFill>
                <a:effectLst/>
              </a:rPr>
              <a:t>host</a:t>
            </a:r>
            <a:r>
              <a:rPr lang="en-US" sz="1800" b="0" i="0" dirty="0">
                <a:solidFill>
                  <a:srgbClr val="404040"/>
                </a:solidFill>
                <a:effectLst/>
              </a:rPr>
              <a:t> and </a:t>
            </a:r>
            <a:r>
              <a:rPr lang="en-US" sz="1800" b="0" i="1" dirty="0">
                <a:solidFill>
                  <a:srgbClr val="404040"/>
                </a:solidFill>
                <a:effectLst/>
              </a:rPr>
              <a:t>device</a:t>
            </a:r>
            <a:r>
              <a:rPr lang="en-US" sz="1800" b="0" i="0" dirty="0">
                <a:solidFill>
                  <a:srgbClr val="404040"/>
                </a:solidFill>
                <a:effectLst/>
              </a:rPr>
              <a:t>, respectively.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CPUs and GPUs are separated platforms with their own memory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Typically, we run serial workload on CPU and offload parallel computation to GPUs.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https://cuda-tutorial.readthedocs.io/en/latest/tutorials/tutorial01/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9.1 Comparison between C/C++ and Cuda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71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9.1 Comparison between C/C++ and Cuda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Comparison between C/C++ and Cuda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404040"/>
                </a:solidFill>
              </a:rPr>
              <a:t>Below, we</a:t>
            </a:r>
            <a:r>
              <a:rPr lang="en-US" sz="1600" b="0" i="0" dirty="0">
                <a:solidFill>
                  <a:srgbClr val="404040"/>
                </a:solidFill>
                <a:effectLst/>
              </a:rPr>
              <a:t> compares a hello world program in C and CUDA.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https://cuda-tutorial.readthedocs.io/en/latest/tutorials/tutorial01/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FF40EB5E-1DE0-6507-9032-DC59B80E4ABB}"/>
              </a:ext>
            </a:extLst>
          </p:cNvPr>
          <p:cNvSpPr txBox="1">
            <a:spLocks/>
          </p:cNvSpPr>
          <p:nvPr/>
        </p:nvSpPr>
        <p:spPr>
          <a:xfrm>
            <a:off x="467544" y="2060848"/>
            <a:ext cx="2808313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7F4F5-51A1-B369-6638-760D9968D1D0}"/>
              </a:ext>
            </a:extLst>
          </p:cNvPr>
          <p:cNvSpPr txBox="1"/>
          <p:nvPr/>
        </p:nvSpPr>
        <p:spPr>
          <a:xfrm>
            <a:off x="467544" y="2492896"/>
            <a:ext cx="2736304" cy="206210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333333"/>
                </a:solidFill>
                <a:effectLst/>
              </a:rPr>
              <a:t>void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600" b="1" i="0" dirty="0">
                <a:solidFill>
                  <a:srgbClr val="990000"/>
                </a:solidFill>
                <a:effectLst/>
              </a:rPr>
              <a:t>c_hello 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() { 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</a:t>
            </a:r>
            <a:r>
              <a:rPr lang="en-US" sz="1600" b="0" i="0" dirty="0">
                <a:solidFill>
                  <a:srgbClr val="0086B3"/>
                </a:solidFill>
                <a:effectLst/>
              </a:rPr>
              <a:t>printf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(</a:t>
            </a:r>
            <a:r>
              <a:rPr lang="en-US" sz="1600" b="0" i="0" dirty="0">
                <a:solidFill>
                  <a:srgbClr val="DD1144"/>
                </a:solidFill>
                <a:effectLst/>
              </a:rPr>
              <a:t>"Hello World!\n"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);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</a:rPr>
              <a:t>} </a:t>
            </a:r>
          </a:p>
          <a:p>
            <a:endParaRPr lang="en-US" sz="1600" dirty="0">
              <a:solidFill>
                <a:srgbClr val="333333"/>
              </a:solidFill>
            </a:endParaRPr>
          </a:p>
          <a:p>
            <a:r>
              <a:rPr lang="en-US" sz="1600" b="1" i="0" dirty="0">
                <a:solidFill>
                  <a:srgbClr val="333333"/>
                </a:solidFill>
                <a:effectLst/>
              </a:rPr>
              <a:t>int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600" b="1" i="0" dirty="0">
                <a:solidFill>
                  <a:srgbClr val="990000"/>
                </a:solidFill>
                <a:effectLst/>
              </a:rPr>
              <a:t>main 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() { 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c_hello(); 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</a:t>
            </a:r>
            <a:r>
              <a:rPr lang="en-US" sz="1600" b="1" i="0" dirty="0">
                <a:solidFill>
                  <a:srgbClr val="333333"/>
                </a:solidFill>
                <a:effectLst/>
              </a:rPr>
              <a:t>return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008080"/>
                </a:solidFill>
                <a:effectLst/>
              </a:rPr>
              <a:t>0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;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</a:rPr>
              <a:t>}</a:t>
            </a:r>
            <a:endParaRPr lang="en-US" sz="1600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84FECD4-C09E-EA3F-DE51-007FCA59CF6B}"/>
              </a:ext>
            </a:extLst>
          </p:cNvPr>
          <p:cNvSpPr txBox="1">
            <a:spLocks/>
          </p:cNvSpPr>
          <p:nvPr/>
        </p:nvSpPr>
        <p:spPr>
          <a:xfrm>
            <a:off x="4572000" y="2060848"/>
            <a:ext cx="2808313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Cuda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5BF0BC-5992-14FF-737E-4A0EA632C2B1}"/>
              </a:ext>
            </a:extLst>
          </p:cNvPr>
          <p:cNvSpPr txBox="1"/>
          <p:nvPr/>
        </p:nvSpPr>
        <p:spPr>
          <a:xfrm>
            <a:off x="4499992" y="2492896"/>
            <a:ext cx="3888432" cy="206210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</a:rPr>
              <a:t>__global__ </a:t>
            </a:r>
            <a:r>
              <a:rPr lang="en-US" sz="1600" b="1" i="0" dirty="0">
                <a:solidFill>
                  <a:srgbClr val="333333"/>
                </a:solidFill>
                <a:effectLst/>
              </a:rPr>
              <a:t>void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600" b="1" i="0" dirty="0" err="1">
                <a:solidFill>
                  <a:srgbClr val="990000"/>
                </a:solidFill>
                <a:effectLst/>
              </a:rPr>
              <a:t>cuda_hello</a:t>
            </a:r>
            <a:r>
              <a:rPr lang="en-US" sz="1600" b="1" i="0" dirty="0">
                <a:solidFill>
                  <a:srgbClr val="99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() {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</a:t>
            </a:r>
            <a:r>
              <a:rPr lang="en-US" sz="1600" b="0" i="0" dirty="0">
                <a:solidFill>
                  <a:srgbClr val="0086B3"/>
                </a:solidFill>
                <a:effectLst/>
              </a:rPr>
              <a:t>printf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(</a:t>
            </a:r>
            <a:r>
              <a:rPr lang="en-US" sz="1600" b="0" i="0" dirty="0">
                <a:solidFill>
                  <a:srgbClr val="DD1144"/>
                </a:solidFill>
                <a:effectLst/>
              </a:rPr>
              <a:t>"Hello World from GPU!\n"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);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</a:rPr>
              <a:t>} </a:t>
            </a:r>
          </a:p>
          <a:p>
            <a:endParaRPr lang="en-US" sz="1600" dirty="0">
              <a:solidFill>
                <a:srgbClr val="333333"/>
              </a:solidFill>
            </a:endParaRPr>
          </a:p>
          <a:p>
            <a:r>
              <a:rPr lang="en-US" sz="1600" b="1" i="0" dirty="0">
                <a:solidFill>
                  <a:srgbClr val="333333"/>
                </a:solidFill>
                <a:effectLst/>
              </a:rPr>
              <a:t>int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600" b="1" i="0" dirty="0">
                <a:solidFill>
                  <a:srgbClr val="990000"/>
                </a:solidFill>
                <a:effectLst/>
              </a:rPr>
              <a:t>main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() { 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cuda_hello &lt;&lt;&lt;</a:t>
            </a:r>
            <a:r>
              <a:rPr lang="en-US" sz="1600" b="0" i="0" dirty="0">
                <a:solidFill>
                  <a:srgbClr val="008080"/>
                </a:solidFill>
                <a:effectLst/>
              </a:rPr>
              <a:t>1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008080"/>
                </a:solidFill>
                <a:effectLst/>
              </a:rPr>
              <a:t>1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&gt;&gt;&gt; (); 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</a:t>
            </a:r>
            <a:r>
              <a:rPr lang="en-US" sz="1600" b="1" i="0" dirty="0">
                <a:solidFill>
                  <a:srgbClr val="333333"/>
                </a:solidFill>
                <a:effectLst/>
              </a:rPr>
              <a:t>return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008080"/>
                </a:solidFill>
                <a:effectLst/>
              </a:rPr>
              <a:t>0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;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</a:rPr>
              <a:t>}</a:t>
            </a:r>
            <a:endParaRPr lang="en-US" sz="1600" dirty="0"/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0C1D8837-23FD-A18E-5BFA-D244C6CE35CD}"/>
              </a:ext>
            </a:extLst>
          </p:cNvPr>
          <p:cNvSpPr txBox="1">
            <a:spLocks/>
          </p:cNvSpPr>
          <p:nvPr/>
        </p:nvSpPr>
        <p:spPr>
          <a:xfrm>
            <a:off x="467544" y="4653136"/>
            <a:ext cx="8241831" cy="144016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The major difference between C and CUDA implementation is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</a:rPr>
              <a:t>__global__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 specifier and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</a:rPr>
              <a:t>&lt;&lt;&lt;...&gt;&gt;&gt;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 syntax.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</a:rPr>
              <a:t>__global__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 specifier indicates a function that runs on device (GPU).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Such function can be called through host code, e.g.,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</a:rPr>
              <a:t>main()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 function in the example, and is also known as "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kernels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".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0709A-ACC2-9B35-FBD6-3B5709128AD1}"/>
              </a:ext>
            </a:extLst>
          </p:cNvPr>
          <p:cNvSpPr txBox="1"/>
          <p:nvPr/>
        </p:nvSpPr>
        <p:spPr>
          <a:xfrm>
            <a:off x="7812360" y="3645024"/>
            <a:ext cx="100811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8998E4-1FEE-D0B5-086E-271DF5A9C52B}"/>
              </a:ext>
            </a:extLst>
          </p:cNvPr>
          <p:cNvSpPr/>
          <p:nvPr/>
        </p:nvSpPr>
        <p:spPr>
          <a:xfrm>
            <a:off x="4572000" y="3501008"/>
            <a:ext cx="2520280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F41F4-9F71-5411-A644-ED029185862F}"/>
              </a:ext>
            </a:extLst>
          </p:cNvPr>
          <p:cNvSpPr/>
          <p:nvPr/>
        </p:nvSpPr>
        <p:spPr>
          <a:xfrm>
            <a:off x="4572000" y="2492896"/>
            <a:ext cx="3096344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FED754-9AC6-631F-2F71-699E100891CD}"/>
              </a:ext>
            </a:extLst>
          </p:cNvPr>
          <p:cNvSpPr txBox="1"/>
          <p:nvPr/>
        </p:nvSpPr>
        <p:spPr>
          <a:xfrm>
            <a:off x="8063880" y="2492896"/>
            <a:ext cx="1080120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GPU Device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F819BF-1D11-8F54-0214-F01ABCB54D6F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7092280" y="3829690"/>
            <a:ext cx="720080" cy="17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D20FC-7563-D8A5-B142-A45F6E5A1140}"/>
              </a:ext>
            </a:extLst>
          </p:cNvPr>
          <p:cNvCxnSpPr>
            <a:stCxn id="15" idx="1"/>
            <a:endCxn id="13" idx="3"/>
          </p:cNvCxnSpPr>
          <p:nvPr/>
        </p:nvCxnSpPr>
        <p:spPr>
          <a:xfrm flipH="1">
            <a:off x="7668344" y="2816062"/>
            <a:ext cx="395536" cy="7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5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9.1 Comparison between C/C++ and Cuda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Comparison between C/C++ and Cuda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404040"/>
                </a:solidFill>
              </a:rPr>
              <a:t>Below, we</a:t>
            </a:r>
            <a:r>
              <a:rPr lang="en-US" sz="1600" b="0" i="0" dirty="0">
                <a:solidFill>
                  <a:srgbClr val="404040"/>
                </a:solidFill>
                <a:effectLst/>
              </a:rPr>
              <a:t> compares a hello world program in C and CUDA.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https://cuda-tutorial.readthedocs.io/en/latest/tutorials/tutorial01/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FF40EB5E-1DE0-6507-9032-DC59B80E4ABB}"/>
              </a:ext>
            </a:extLst>
          </p:cNvPr>
          <p:cNvSpPr txBox="1">
            <a:spLocks/>
          </p:cNvSpPr>
          <p:nvPr/>
        </p:nvSpPr>
        <p:spPr>
          <a:xfrm>
            <a:off x="467544" y="2060848"/>
            <a:ext cx="2808313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7F4F5-51A1-B369-6638-760D9968D1D0}"/>
              </a:ext>
            </a:extLst>
          </p:cNvPr>
          <p:cNvSpPr txBox="1"/>
          <p:nvPr/>
        </p:nvSpPr>
        <p:spPr>
          <a:xfrm>
            <a:off x="467544" y="2492896"/>
            <a:ext cx="2736304" cy="206210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333333"/>
                </a:solidFill>
                <a:effectLst/>
              </a:rPr>
              <a:t>void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600" b="1" i="0" dirty="0">
                <a:solidFill>
                  <a:srgbClr val="990000"/>
                </a:solidFill>
                <a:effectLst/>
              </a:rPr>
              <a:t>c_hello 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() { 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</a:t>
            </a:r>
            <a:r>
              <a:rPr lang="en-US" sz="1600" b="0" i="0" dirty="0">
                <a:solidFill>
                  <a:srgbClr val="0086B3"/>
                </a:solidFill>
                <a:effectLst/>
              </a:rPr>
              <a:t>printf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(</a:t>
            </a:r>
            <a:r>
              <a:rPr lang="en-US" sz="1600" b="0" i="0" dirty="0">
                <a:solidFill>
                  <a:srgbClr val="DD1144"/>
                </a:solidFill>
                <a:effectLst/>
              </a:rPr>
              <a:t>"Hello World!\n"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);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</a:rPr>
              <a:t>} </a:t>
            </a:r>
          </a:p>
          <a:p>
            <a:endParaRPr lang="en-US" sz="1600" dirty="0">
              <a:solidFill>
                <a:srgbClr val="333333"/>
              </a:solidFill>
            </a:endParaRPr>
          </a:p>
          <a:p>
            <a:r>
              <a:rPr lang="en-US" sz="1600" b="1" i="0" dirty="0">
                <a:solidFill>
                  <a:srgbClr val="333333"/>
                </a:solidFill>
                <a:effectLst/>
              </a:rPr>
              <a:t>int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600" b="1" i="0" dirty="0">
                <a:solidFill>
                  <a:srgbClr val="990000"/>
                </a:solidFill>
                <a:effectLst/>
              </a:rPr>
              <a:t>main 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() { 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c_hello(); 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</a:t>
            </a:r>
            <a:r>
              <a:rPr lang="en-US" sz="1600" b="1" i="0" dirty="0">
                <a:solidFill>
                  <a:srgbClr val="333333"/>
                </a:solidFill>
                <a:effectLst/>
              </a:rPr>
              <a:t>return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008080"/>
                </a:solidFill>
                <a:effectLst/>
              </a:rPr>
              <a:t>0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;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</a:rPr>
              <a:t>}</a:t>
            </a:r>
            <a:endParaRPr lang="en-US" sz="1600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84FECD4-C09E-EA3F-DE51-007FCA59CF6B}"/>
              </a:ext>
            </a:extLst>
          </p:cNvPr>
          <p:cNvSpPr txBox="1">
            <a:spLocks/>
          </p:cNvSpPr>
          <p:nvPr/>
        </p:nvSpPr>
        <p:spPr>
          <a:xfrm>
            <a:off x="4572000" y="2060848"/>
            <a:ext cx="2808313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Cuda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5BF0BC-5992-14FF-737E-4A0EA632C2B1}"/>
              </a:ext>
            </a:extLst>
          </p:cNvPr>
          <p:cNvSpPr txBox="1"/>
          <p:nvPr/>
        </p:nvSpPr>
        <p:spPr>
          <a:xfrm>
            <a:off x="4499992" y="2492896"/>
            <a:ext cx="3888432" cy="206210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</a:rPr>
              <a:t>__global__ </a:t>
            </a:r>
            <a:r>
              <a:rPr lang="en-US" sz="1600" b="1" i="0" dirty="0">
                <a:solidFill>
                  <a:srgbClr val="333333"/>
                </a:solidFill>
                <a:effectLst/>
              </a:rPr>
              <a:t>void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600" b="1" i="0" dirty="0" err="1">
                <a:solidFill>
                  <a:srgbClr val="990000"/>
                </a:solidFill>
                <a:effectLst/>
              </a:rPr>
              <a:t>cuda_hello</a:t>
            </a:r>
            <a:r>
              <a:rPr lang="en-US" sz="1600" b="1" i="0" dirty="0">
                <a:solidFill>
                  <a:srgbClr val="99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() {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</a:t>
            </a:r>
            <a:r>
              <a:rPr lang="en-US" sz="1600" b="0" i="0" dirty="0">
                <a:solidFill>
                  <a:srgbClr val="0086B3"/>
                </a:solidFill>
                <a:effectLst/>
              </a:rPr>
              <a:t>printf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(</a:t>
            </a:r>
            <a:r>
              <a:rPr lang="en-US" sz="1600" b="0" i="0" dirty="0">
                <a:solidFill>
                  <a:srgbClr val="DD1144"/>
                </a:solidFill>
                <a:effectLst/>
              </a:rPr>
              <a:t>"Hello World from GPU!\n"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);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</a:rPr>
              <a:t>} </a:t>
            </a:r>
          </a:p>
          <a:p>
            <a:endParaRPr lang="en-US" sz="1600" dirty="0">
              <a:solidFill>
                <a:srgbClr val="333333"/>
              </a:solidFill>
            </a:endParaRPr>
          </a:p>
          <a:p>
            <a:r>
              <a:rPr lang="en-US" sz="1600" b="1" i="0" dirty="0">
                <a:solidFill>
                  <a:srgbClr val="333333"/>
                </a:solidFill>
                <a:effectLst/>
              </a:rPr>
              <a:t>int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600" b="1" i="0" dirty="0">
                <a:solidFill>
                  <a:srgbClr val="990000"/>
                </a:solidFill>
                <a:effectLst/>
              </a:rPr>
              <a:t>main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() { 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cuda_hello &lt;&lt;&lt;</a:t>
            </a:r>
            <a:r>
              <a:rPr lang="en-US" sz="1600" b="0" i="0" dirty="0">
                <a:solidFill>
                  <a:srgbClr val="008080"/>
                </a:solidFill>
                <a:effectLst/>
              </a:rPr>
              <a:t>1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008080"/>
                </a:solidFill>
                <a:effectLst/>
              </a:rPr>
              <a:t>1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&gt;&gt;&gt; (); 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</a:t>
            </a:r>
            <a:r>
              <a:rPr lang="en-US" sz="1600" b="1" i="0" dirty="0">
                <a:solidFill>
                  <a:srgbClr val="333333"/>
                </a:solidFill>
                <a:effectLst/>
              </a:rPr>
              <a:t>return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008080"/>
                </a:solidFill>
                <a:effectLst/>
              </a:rPr>
              <a:t>0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;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</a:rPr>
              <a:t>}</a:t>
            </a:r>
            <a:endParaRPr lang="en-US" sz="1600" dirty="0"/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0C1D8837-23FD-A18E-5BFA-D244C6CE35CD}"/>
              </a:ext>
            </a:extLst>
          </p:cNvPr>
          <p:cNvSpPr txBox="1">
            <a:spLocks/>
          </p:cNvSpPr>
          <p:nvPr/>
        </p:nvSpPr>
        <p:spPr>
          <a:xfrm>
            <a:off x="467544" y="4653136"/>
            <a:ext cx="8241831" cy="129614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When a kernel is called, its execution configuration is provided through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</a:rPr>
              <a:t>&lt;&lt;&lt;...&gt;&gt;&gt;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 syntax, e.g.,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</a:rPr>
              <a:t>cuda_hello &lt;&lt;&lt;1,1&gt;&gt;&gt; 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In CUDA terminology, this is called "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kernel launch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".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We will discuss about the parameter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</a:rPr>
              <a:t>(1,1)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 later.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28DFC-D4BF-266C-0954-AA6253644D76}"/>
              </a:ext>
            </a:extLst>
          </p:cNvPr>
          <p:cNvSpPr txBox="1"/>
          <p:nvPr/>
        </p:nvSpPr>
        <p:spPr>
          <a:xfrm>
            <a:off x="7308304" y="3645024"/>
            <a:ext cx="1656184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Kernel Launch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11056A-E99F-8A85-5487-3A8CDE48E4C1}"/>
              </a:ext>
            </a:extLst>
          </p:cNvPr>
          <p:cNvSpPr/>
          <p:nvPr/>
        </p:nvSpPr>
        <p:spPr>
          <a:xfrm>
            <a:off x="4716016" y="3717032"/>
            <a:ext cx="216024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7BFA7F-2502-EE22-DE71-72CAB1F32D17}"/>
              </a:ext>
            </a:extLst>
          </p:cNvPr>
          <p:cNvCxnSpPr>
            <a:endCxn id="17" idx="3"/>
          </p:cNvCxnSpPr>
          <p:nvPr/>
        </p:nvCxnSpPr>
        <p:spPr>
          <a:xfrm flipH="1">
            <a:off x="6876256" y="3861048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61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9.2 Compile Cuda Program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26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9.2 Compile Cuda Program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2403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Compile Cuda Program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Compiling a CUDA program is similar to C program.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NVIDIA provides a CUDA compiler called nvcc in the CUDA toolkit to compile CUDA code with .cu.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example</a:t>
            </a:r>
            <a:r>
              <a:rPr lang="en-US" altLang="en-US" sz="1600" dirty="0">
                <a:solidFill>
                  <a:schemeClr val="tx1"/>
                </a:solidFill>
              </a:rPr>
              <a:t>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nvcc hell</a:t>
            </a:r>
            <a:r>
              <a:rPr lang="en-US" altLang="en-US" sz="1600" dirty="0">
                <a:solidFill>
                  <a:schemeClr val="tx1"/>
                </a:solidFill>
              </a:rPr>
              <a:t>o_cuda.cu -o hello_cuda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./hello_cuda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chemeClr val="tx1"/>
                </a:solidFill>
              </a:rPr>
              <a:t>&gt;&gt; </a:t>
            </a:r>
            <a:r>
              <a:rPr lang="en-US" altLang="en-US" sz="1600" dirty="0" err="1">
                <a:solidFill>
                  <a:schemeClr val="tx1"/>
                </a:solidFill>
              </a:rPr>
              <a:t>cout</a:t>
            </a:r>
            <a:r>
              <a:rPr lang="en-US" altLang="en-US" sz="1600" dirty="0">
                <a:solidFill>
                  <a:schemeClr val="tx1"/>
                </a:solidFill>
              </a:rPr>
              <a:t>: Hello World CPU!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&gt;&gt; printf: Hello World GPU!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chemeClr val="tx1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>
                <a:solidFill>
                  <a:schemeClr val="tx1"/>
                </a:solidFill>
              </a:rPr>
              <a:t>Only host/main</a:t>
            </a:r>
            <a:r>
              <a:rPr lang="en-US" altLang="en-US" sz="1600" dirty="0">
                <a:solidFill>
                  <a:schemeClr val="tx1"/>
                </a:solidFill>
              </a:rPr>
              <a:t>() has the terminal to display.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https://cuda-tutorial.readthedocs.io/en/latest/tutorials/tutorial01/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84FECD4-C09E-EA3F-DE51-007FCA59CF6B}"/>
              </a:ext>
            </a:extLst>
          </p:cNvPr>
          <p:cNvSpPr txBox="1">
            <a:spLocks/>
          </p:cNvSpPr>
          <p:nvPr/>
        </p:nvSpPr>
        <p:spPr>
          <a:xfrm>
            <a:off x="5508104" y="2636912"/>
            <a:ext cx="2808313" cy="21602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Cuda program: hello.cu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D28C61C-081D-A04D-284C-3090F72837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910874"/>
              </p:ext>
            </p:extLst>
          </p:nvPr>
        </p:nvGraphicFramePr>
        <p:xfrm>
          <a:off x="539552" y="4725144"/>
          <a:ext cx="4608512" cy="825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581800" imgH="1000080" progId="PBrush">
                  <p:embed/>
                </p:oleObj>
              </mc:Choice>
              <mc:Fallback>
                <p:oleObj name="Bitmap Image" r:id="rId2" imgW="5581800" imgH="1000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4725144"/>
                        <a:ext cx="4608512" cy="82575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64DB8B8-5841-258A-356A-B7B77A3143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225041"/>
              </p:ext>
            </p:extLst>
          </p:nvPr>
        </p:nvGraphicFramePr>
        <p:xfrm>
          <a:off x="539552" y="5589240"/>
          <a:ext cx="53625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5362560" imgH="828720" progId="PBrush">
                  <p:embed/>
                </p:oleObj>
              </mc:Choice>
              <mc:Fallback>
                <p:oleObj name="Bitmap Image" r:id="rId4" imgW="5362560" imgH="828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2" y="5589240"/>
                        <a:ext cx="5362575" cy="8286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F565217-A01E-4349-75BF-68F6375747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911462"/>
              </p:ext>
            </p:extLst>
          </p:nvPr>
        </p:nvGraphicFramePr>
        <p:xfrm>
          <a:off x="5508104" y="2924944"/>
          <a:ext cx="3487364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4533840" imgH="3276720" progId="PBrush">
                  <p:embed/>
                </p:oleObj>
              </mc:Choice>
              <mc:Fallback>
                <p:oleObj name="Bitmap Image" r:id="rId6" imgW="4533840" imgH="3276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8104" y="2924944"/>
                        <a:ext cx="3487364" cy="252028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19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649</Words>
  <Application>Microsoft Office PowerPoint</Application>
  <PresentationFormat>On-screen Show (4:3)</PresentationFormat>
  <Paragraphs>100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Bitmap Image</vt:lpstr>
      <vt:lpstr>9 Hello World: Linux Cuda</vt:lpstr>
      <vt:lpstr>9 Hello World: Linux Cuda</vt:lpstr>
      <vt:lpstr>9.1 Comparison between C/C++ and Cuda</vt:lpstr>
      <vt:lpstr>9.1 Comparison between C/C++ and Cuda</vt:lpstr>
      <vt:lpstr>9.1 Comparison between C/C++ and Cuda</vt:lpstr>
      <vt:lpstr>9.2 Compile Cuda Program</vt:lpstr>
      <vt:lpstr>9.2 Compile Cuda Program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939</cp:revision>
  <dcterms:created xsi:type="dcterms:W3CDTF">2018-09-28T16:40:41Z</dcterms:created>
  <dcterms:modified xsi:type="dcterms:W3CDTF">2022-09-21T17:40:21Z</dcterms:modified>
</cp:coreProperties>
</file>