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3" r:id="rId4"/>
    <p:sldId id="266" r:id="rId5"/>
    <p:sldId id="264" r:id="rId6"/>
    <p:sldId id="265" r:id="rId7"/>
    <p:sldId id="270" r:id="rId8"/>
    <p:sldId id="273" r:id="rId9"/>
    <p:sldId id="275" r:id="rId10"/>
    <p:sldId id="274" r:id="rId11"/>
    <p:sldId id="271" r:id="rId12"/>
    <p:sldId id="272" r:id="rId13"/>
    <p:sldId id="269" r:id="rId14"/>
    <p:sldId id="268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 Vector Addition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50.2 Add vim for Docker Cuda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7488833" cy="24482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in cuda image with vec_add.</a:t>
            </a:r>
            <a:r>
              <a:rPr lang="en-US" sz="1800" b="1">
                <a:solidFill>
                  <a:schemeClr val="tx1"/>
                </a:solidFill>
              </a:rPr>
              <a:t>cu (</a:t>
            </a:r>
            <a:r>
              <a:rPr lang="en-US" sz="1800" b="1" dirty="0">
                <a:solidFill>
                  <a:schemeClr val="tx1"/>
                </a:solidFill>
              </a:rPr>
              <a:t>4:30/13:34)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another terminal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CONTAINER ID  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a3z2b3ea9b14  nvidia/cuda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in the cuda 10.2 with vim for vec_add.cu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docker commit a3z2b3ea9b14    </a:t>
            </a:r>
            <a:r>
              <a:rPr lang="en-US" sz="1800" b="1" dirty="0">
                <a:solidFill>
                  <a:srgbClr val="C00000"/>
                </a:solidFill>
              </a:rPr>
              <a:t>cuda_10.2_vec_add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https://www.olcf.ornl.gov/tutorials/cuda-vector-addition/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79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50.3 Run vec_add.cu on Docker Cuda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81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50.3 Run vec_add.cu on Docker Cuda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7488833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Images (4:30/13:34)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images | grep cuda | grep </a:t>
            </a:r>
            <a:r>
              <a:rPr lang="en-US" sz="1800" dirty="0" err="1">
                <a:solidFill>
                  <a:schemeClr val="tx1"/>
                </a:solidFill>
              </a:rPr>
              <a:t>vec_add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https://www.olcf.ornl.gov/tutorials/cuda-vector-addition/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009BCE77-5C06-BA3B-CE62-988115A521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552" y="2348880"/>
          <a:ext cx="7848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48720" imgH="600120" progId="PBrush">
                  <p:embed/>
                </p:oleObj>
              </mc:Choice>
              <mc:Fallback>
                <p:oleObj name="Bitmap Image" r:id="rId2" imgW="7848720" imgH="600120" progId="PBrush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009BCE77-5C06-BA3B-CE62-988115A521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2348880"/>
                        <a:ext cx="7848600" cy="6000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24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50.3 Run vec_add.cu on Docker Cuda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7488833" cy="8640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Docker Cuda Image with vim Editor (4:30/13:34)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run -it  cuda_10.2_vec_add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https://www.olcf.ornl.gov/tutorials/cuda-vector-addition/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009BCE77-5C06-BA3B-CE62-988115A521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209826"/>
              </p:ext>
            </p:extLst>
          </p:nvPr>
        </p:nvGraphicFramePr>
        <p:xfrm>
          <a:off x="539552" y="2348880"/>
          <a:ext cx="7848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48720" imgH="600120" progId="PBrush">
                  <p:embed/>
                </p:oleObj>
              </mc:Choice>
              <mc:Fallback>
                <p:oleObj name="Bitmap Image" r:id="rId2" imgW="7848720" imgH="600120" progId="PBrush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009BCE77-5C06-BA3B-CE62-988115A521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2348880"/>
                        <a:ext cx="7848600" cy="6000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652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50.3 Run vec_add.cu on Docker Cuda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7488833" cy="1368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Result of Vector Addition on Docker Cuda (4:30/13:34)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vim vec_add.cu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nvcc vec_add.cu –o vec_add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./vec_add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https://www.olcf.ornl.gov/tutorials/cuda-vector-addition/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52AA0CB2-5757-F467-DEC0-DF0103AB2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2224"/>
              </p:ext>
            </p:extLst>
          </p:nvPr>
        </p:nvGraphicFramePr>
        <p:xfrm>
          <a:off x="1043608" y="2852936"/>
          <a:ext cx="5114925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114880" imgH="2724120" progId="PBrush">
                  <p:embed/>
                </p:oleObj>
              </mc:Choice>
              <mc:Fallback>
                <p:oleObj name="Bitmap Image" r:id="rId2" imgW="5114880" imgH="2724120" progId="PBrush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52AA0CB2-5757-F467-DEC0-DF0103AB2C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3608" y="2852936"/>
                        <a:ext cx="5114925" cy="27241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378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 Vector Addition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Vector Addition (2:00/13:34)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https://www.olcf.ornl.gov/tutorials/cuda-vector-addition/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B9FC754-BB5E-C279-30CB-4FB9A2DF01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158921"/>
              </p:ext>
            </p:extLst>
          </p:nvPr>
        </p:nvGraphicFramePr>
        <p:xfrm>
          <a:off x="611560" y="1988840"/>
          <a:ext cx="786765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67800" imgH="3295800" progId="PBrush">
                  <p:embed/>
                </p:oleObj>
              </mc:Choice>
              <mc:Fallback>
                <p:oleObj name="Bitmap Image" r:id="rId2" imgW="7867800" imgH="3295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1988840"/>
                        <a:ext cx="7867650" cy="32956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 Vector Addition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Vector Addition (4:00/13:34)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https://www.olcf.ornl.gov/tutorials/cuda-vector-addition/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EFF1B8A-2339-D520-32A0-1FEB65191D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84478"/>
              </p:ext>
            </p:extLst>
          </p:nvPr>
        </p:nvGraphicFramePr>
        <p:xfrm>
          <a:off x="755576" y="2060848"/>
          <a:ext cx="678180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781680" imgH="3600360" progId="PBrush">
                  <p:embed/>
                </p:oleObj>
              </mc:Choice>
              <mc:Fallback>
                <p:oleObj name="Bitmap Image" r:id="rId2" imgW="6781680" imgH="3600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576" y="2060848"/>
                        <a:ext cx="6781800" cy="36004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06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50.1 Cuda Vector Addition: vec_add.cu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23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50.1 Cuda Vector Addition: vec_add.cu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Vector Addition (4:30/13:34)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https://www.olcf.ornl.gov/tutorials/cuda-vector-addition/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F8E22-3F9D-3CA5-D032-853EFD4550D9}"/>
              </a:ext>
            </a:extLst>
          </p:cNvPr>
          <p:cNvSpPr txBox="1"/>
          <p:nvPr/>
        </p:nvSpPr>
        <p:spPr>
          <a:xfrm>
            <a:off x="467544" y="1772816"/>
            <a:ext cx="5904656" cy="40318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l" rtl="0" fontAlgn="base"/>
            <a:r>
              <a:rPr lang="en-US" sz="1600" b="0" i="0" dirty="0">
                <a:solidFill>
                  <a:srgbClr val="212121"/>
                </a:solidFill>
                <a:effectLst/>
                <a:latin typeface="Monaco"/>
              </a:rPr>
              <a:t>#include &lt;stdio.h&gt;</a:t>
            </a:r>
          </a:p>
          <a:p>
            <a:pPr algn="l" rtl="0" fontAlgn="base"/>
            <a:r>
              <a:rPr lang="en-US" sz="1600" b="0" i="0" dirty="0">
                <a:solidFill>
                  <a:srgbClr val="212121"/>
                </a:solidFill>
                <a:effectLst/>
                <a:latin typeface="Monaco"/>
              </a:rPr>
              <a:t>#include &lt;stdlib.h&gt;</a:t>
            </a:r>
          </a:p>
          <a:p>
            <a:pPr algn="l" rtl="0" fontAlgn="base"/>
            <a:r>
              <a:rPr lang="en-US" sz="1600" b="0" i="0" dirty="0">
                <a:solidFill>
                  <a:srgbClr val="212121"/>
                </a:solidFill>
                <a:effectLst/>
                <a:latin typeface="Monaco"/>
              </a:rPr>
              <a:t>#include &lt;math.h&gt;</a:t>
            </a:r>
          </a:p>
          <a:p>
            <a:pPr algn="l" rtl="0" fontAlgn="base"/>
            <a:r>
              <a:rPr lang="en-US" sz="1600" dirty="0">
                <a:solidFill>
                  <a:srgbClr val="212121"/>
                </a:solidFill>
                <a:latin typeface="Monaco"/>
              </a:rPr>
              <a:t>#include &lt;iostream&gt;</a:t>
            </a:r>
          </a:p>
          <a:p>
            <a:pPr algn="l" rtl="0" fontAlgn="base"/>
            <a:r>
              <a:rPr lang="en-US" sz="1600" dirty="0">
                <a:solidFill>
                  <a:srgbClr val="212121"/>
                </a:solidFill>
                <a:latin typeface="Monaco"/>
              </a:rPr>
              <a:t>u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Monaco"/>
              </a:rPr>
              <a:t>sing namespace std;</a:t>
            </a:r>
          </a:p>
          <a:p>
            <a:pPr algn="l" rtl="0" fontAlgn="base"/>
            <a:r>
              <a:rPr lang="en-US" sz="1600" b="0" i="0" dirty="0">
                <a:solidFill>
                  <a:srgbClr val="212121"/>
                </a:solidFill>
                <a:effectLst/>
                <a:latin typeface="Monaco"/>
              </a:rPr>
              <a:t> </a:t>
            </a:r>
          </a:p>
          <a:p>
            <a:pPr algn="l" rtl="0" fontAlgn="base"/>
            <a:r>
              <a:rPr lang="en-US" sz="1600" b="0" i="0" dirty="0">
                <a:solidFill>
                  <a:srgbClr val="212121"/>
                </a:solidFill>
                <a:effectLst/>
                <a:latin typeface="Monaco"/>
              </a:rPr>
              <a:t>// CUDA kernel. Each thread takes care of one element of c</a:t>
            </a:r>
          </a:p>
          <a:p>
            <a:pPr algn="l" rtl="0" fontAlgn="base"/>
            <a:r>
              <a:rPr lang="en-US" sz="1600" b="0" i="0" dirty="0">
                <a:solidFill>
                  <a:srgbClr val="212121"/>
                </a:solidFill>
                <a:effectLst/>
                <a:latin typeface="Monaco"/>
              </a:rPr>
              <a:t>__global__ void vecAdd(double *a, double *b, double *c, int n)</a:t>
            </a:r>
          </a:p>
          <a:p>
            <a:pPr algn="l" rtl="0" fontAlgn="base"/>
            <a:r>
              <a:rPr lang="en-US" sz="1600" b="0" i="0" dirty="0">
                <a:solidFill>
                  <a:srgbClr val="212121"/>
                </a:solidFill>
                <a:effectLst/>
                <a:latin typeface="Monaco"/>
              </a:rPr>
              <a:t>{</a:t>
            </a:r>
          </a:p>
          <a:p>
            <a:pPr algn="l" rtl="0" fontAlgn="base"/>
            <a:r>
              <a:rPr lang="en-US" sz="1600" b="0" i="0" dirty="0">
                <a:solidFill>
                  <a:srgbClr val="212121"/>
                </a:solidFill>
                <a:effectLst/>
                <a:latin typeface="Monaco"/>
              </a:rPr>
              <a:t>    // Get our global thread ID</a:t>
            </a:r>
          </a:p>
          <a:p>
            <a:pPr algn="l" rtl="0" fontAlgn="base"/>
            <a:r>
              <a:rPr lang="en-US" sz="1600" b="0" i="0" dirty="0">
                <a:solidFill>
                  <a:srgbClr val="212121"/>
                </a:solidFill>
                <a:effectLst/>
                <a:latin typeface="Monaco"/>
              </a:rPr>
              <a:t>    int id = blockIdx.x*blockDim.x+threadIdx.x;</a:t>
            </a:r>
          </a:p>
          <a:p>
            <a:pPr algn="l" rtl="0" fontAlgn="base"/>
            <a:r>
              <a:rPr lang="en-US" sz="1600" b="0" i="0" dirty="0">
                <a:solidFill>
                  <a:srgbClr val="212121"/>
                </a:solidFill>
                <a:effectLst/>
                <a:latin typeface="Monaco"/>
              </a:rPr>
              <a:t> </a:t>
            </a:r>
          </a:p>
          <a:p>
            <a:pPr algn="l" rtl="0" fontAlgn="base"/>
            <a:r>
              <a:rPr lang="en-US" sz="1600" b="0" i="0" dirty="0">
                <a:solidFill>
                  <a:srgbClr val="212121"/>
                </a:solidFill>
                <a:effectLst/>
                <a:latin typeface="Monaco"/>
              </a:rPr>
              <a:t>    // Make sure we do not go out of bounds</a:t>
            </a:r>
          </a:p>
          <a:p>
            <a:pPr algn="l" rtl="0" fontAlgn="base"/>
            <a:r>
              <a:rPr lang="en-US" sz="1600" b="0" i="0" dirty="0">
                <a:solidFill>
                  <a:srgbClr val="212121"/>
                </a:solidFill>
                <a:effectLst/>
                <a:latin typeface="Monaco"/>
              </a:rPr>
              <a:t>    if (id &lt; n)</a:t>
            </a:r>
          </a:p>
          <a:p>
            <a:pPr algn="l" rtl="0" fontAlgn="base"/>
            <a:r>
              <a:rPr lang="en-US" sz="1600" b="0" i="0" dirty="0">
                <a:solidFill>
                  <a:srgbClr val="212121"/>
                </a:solidFill>
                <a:effectLst/>
                <a:latin typeface="Monaco"/>
              </a:rPr>
              <a:t>        c[id] = a[id] + b[id];</a:t>
            </a:r>
          </a:p>
          <a:p>
            <a:pPr algn="l" rtl="0" fontAlgn="base"/>
            <a:r>
              <a:rPr lang="en-US" sz="1600" b="0" i="0" dirty="0">
                <a:solidFill>
                  <a:srgbClr val="212121"/>
                </a:solidFill>
                <a:effectLst/>
                <a:latin typeface="Monaco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C3673C-F4F1-3DC7-4DDC-370822D232FB}"/>
              </a:ext>
            </a:extLst>
          </p:cNvPr>
          <p:cNvSpPr txBox="1"/>
          <p:nvPr/>
        </p:nvSpPr>
        <p:spPr>
          <a:xfrm>
            <a:off x="4499992" y="3933056"/>
            <a:ext cx="4824536" cy="120032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Here, we have </a:t>
            </a:r>
          </a:p>
          <a:p>
            <a:r>
              <a:rPr lang="en-US" dirty="0"/>
              <a:t>1. threadIdx.x: vector offset index in the thread.</a:t>
            </a:r>
          </a:p>
          <a:p>
            <a:r>
              <a:rPr lang="en-US" dirty="0"/>
              <a:t>2. blockDim.x: block dimension</a:t>
            </a:r>
          </a:p>
          <a:p>
            <a:r>
              <a:rPr lang="en-US" dirty="0"/>
              <a:t>3. blockIdx.x: Block ID. </a:t>
            </a:r>
          </a:p>
        </p:txBody>
      </p:sp>
    </p:spTree>
    <p:extLst>
      <p:ext uri="{BB962C8B-B14F-4D97-AF65-F5344CB8AC3E}">
        <p14:creationId xmlns:p14="http://schemas.microsoft.com/office/powerpoint/2010/main" val="225365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50.1 Cuda Vector Addition: vec_add.cu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3312369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Vector Addition (4:30/13:34)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https://www.olcf.ornl.gov/tutorials/cuda-vector-addition/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F8E22-3F9D-3CA5-D032-853EFD4550D9}"/>
              </a:ext>
            </a:extLst>
          </p:cNvPr>
          <p:cNvSpPr txBox="1"/>
          <p:nvPr/>
        </p:nvSpPr>
        <p:spPr>
          <a:xfrm>
            <a:off x="467544" y="1772816"/>
            <a:ext cx="3312368" cy="47089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int main( int argc, char* argv[] ) {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// Size of vectors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int n = 100000;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// Host input vectors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double *h_a; double *h_b;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//Host output vector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double *h_c;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// Device input vectors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double *d_a</a:t>
            </a:r>
            <a:r>
              <a:rPr lang="en-US" sz="1000" dirty="0">
                <a:solidFill>
                  <a:srgbClr val="212121"/>
                </a:solidFill>
              </a:rPr>
              <a:t>; </a:t>
            </a:r>
            <a:r>
              <a:rPr lang="en-US" sz="1000" b="0" i="0" dirty="0">
                <a:solidFill>
                  <a:srgbClr val="212121"/>
                </a:solidFill>
                <a:effectLst/>
              </a:rPr>
              <a:t>double *d_b;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//Device output vector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double *d_c;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// Size, in bytes, of each vector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size_t bytes = n*sizeof(double);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// Allocate memory for each vector on host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h_a = (double*)malloc(bytes);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h_b = (double*)malloc(bytes);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h_c = (double*)malloc(bytes);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// Allocate memory for each vector on GPU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cudaMalloc(&amp;d_a, bytes);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cudaMalloc(&amp;d_b, bytes);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cudaMalloc(&amp;d_c, bytes);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int i;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// Initialize vectors on host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for( i = 0; i &lt; n; i++ ) {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    //h_a[i] = sin(i)*sin(i);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    //h_b[i] = cos(i)*cos(i);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        h_a[i] = 1.0f;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    h_b[i] = 2.0f;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60F1F-E584-1599-9896-898A2A017688}"/>
              </a:ext>
            </a:extLst>
          </p:cNvPr>
          <p:cNvSpPr txBox="1"/>
          <p:nvPr/>
        </p:nvSpPr>
        <p:spPr>
          <a:xfrm>
            <a:off x="3995936" y="764704"/>
            <a:ext cx="4896544" cy="57861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l" rtl="0" fontAlgn="base"/>
            <a:r>
              <a:rPr lang="en-US" sz="1000" dirty="0">
                <a:solidFill>
                  <a:srgbClr val="212121"/>
                </a:solidFill>
              </a:rPr>
              <a:t>    </a:t>
            </a:r>
            <a:r>
              <a:rPr lang="en-US" sz="1000" b="0" i="0" dirty="0">
                <a:solidFill>
                  <a:srgbClr val="212121"/>
                </a:solidFill>
                <a:effectLst/>
              </a:rPr>
              <a:t>// Copy host vectors to device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cudaMemcpy( d_a, h_a, bytes, cudaMemcpyHostToDevice);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cudaMemcpy( d_b, h_b, bytes, cudaMemcpyHostToDevice);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int blockSize, gridSize;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// Number of threads in each thread block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blockSize = 1024;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// Number of thread blocks in grid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gridSize = (int)ceil((float)n/blockSize);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// Execute the kernel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vecAdd&lt;&lt;&lt;gridSize, blockSize&gt;&gt;&gt;(d_a, d_b, d_c, n);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// Copy array back to host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cudaMemcpy( h_c, d_c, bytes, cudaMemcpyDeviceToHost );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// Sum up vector c and print result divided by n, this should equal 1 within error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double sum = 0;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for(i=0; i&lt;n; i++)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    sum += h_c[i];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printf("final result: %f\n", sum/n);</a:t>
            </a:r>
          </a:p>
          <a:p>
            <a:pPr algn="l" rtl="0" fontAlgn="base"/>
            <a:r>
              <a:rPr lang="en-US" sz="1000" dirty="0">
                <a:solidFill>
                  <a:srgbClr val="212121"/>
                </a:solidFill>
              </a:rPr>
              <a:t>    for (i=0; i &lt; n; i++) {</a:t>
            </a:r>
            <a:endParaRPr lang="en-US" sz="1000" b="0" i="0" dirty="0">
              <a:solidFill>
                <a:srgbClr val="212121"/>
              </a:solidFill>
              <a:effectLst/>
            </a:endParaRP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        cout &lt;&lt; “c: “ &lt;&lt; c[i]</a:t>
            </a:r>
          </a:p>
          <a:p>
            <a:pPr algn="l" rtl="0" fontAlgn="base"/>
            <a:r>
              <a:rPr lang="en-US" sz="1000" dirty="0">
                <a:solidFill>
                  <a:srgbClr val="212121"/>
                </a:solidFill>
              </a:rPr>
              <a:t>         cout &lt;&lt; endl;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    }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// Release device memory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cudaFree(d_a);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cudaFree(d_b);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cudaFree(d_c);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// Release host memory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free(h_a);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free(h_b);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free(h_c);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    return 0;</a:t>
            </a:r>
          </a:p>
          <a:p>
            <a:pPr algn="l" rtl="0" fontAlgn="base"/>
            <a:r>
              <a:rPr lang="en-US" sz="1000" b="0" i="0" dirty="0">
                <a:solidFill>
                  <a:srgbClr val="212121"/>
                </a:solidFill>
                <a:effectLst/>
              </a:rPr>
              <a:t>}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BCEA9-9828-5AD2-525C-6175AF647CC3}"/>
              </a:ext>
            </a:extLst>
          </p:cNvPr>
          <p:cNvSpPr txBox="1"/>
          <p:nvPr/>
        </p:nvSpPr>
        <p:spPr>
          <a:xfrm>
            <a:off x="2267744" y="4797152"/>
            <a:ext cx="1368152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Allocate device 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F97CE-3443-B5FE-2AE6-271726D0418A}"/>
              </a:ext>
            </a:extLst>
          </p:cNvPr>
          <p:cNvSpPr txBox="1"/>
          <p:nvPr/>
        </p:nvSpPr>
        <p:spPr>
          <a:xfrm>
            <a:off x="2267744" y="4149080"/>
            <a:ext cx="1368152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Allocate host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59368B-740F-20D8-3187-4F1957C85FF3}"/>
              </a:ext>
            </a:extLst>
          </p:cNvPr>
          <p:cNvSpPr txBox="1"/>
          <p:nvPr/>
        </p:nvSpPr>
        <p:spPr>
          <a:xfrm>
            <a:off x="2123728" y="5805264"/>
            <a:ext cx="1368152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Assign host data.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DB07F0-CD5A-56D9-FAD2-787445917DCF}"/>
              </a:ext>
            </a:extLst>
          </p:cNvPr>
          <p:cNvSpPr txBox="1"/>
          <p:nvPr/>
        </p:nvSpPr>
        <p:spPr>
          <a:xfrm>
            <a:off x="7380312" y="836712"/>
            <a:ext cx="1368152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Copy data to from host device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E9B5D-B56E-107F-BED4-0604004F0042}"/>
              </a:ext>
            </a:extLst>
          </p:cNvPr>
          <p:cNvSpPr txBox="1"/>
          <p:nvPr/>
        </p:nvSpPr>
        <p:spPr>
          <a:xfrm>
            <a:off x="7236296" y="2276872"/>
            <a:ext cx="165618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Host launch device kernel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B85D86-0AE0-630A-628A-DC936ADA69DD}"/>
              </a:ext>
            </a:extLst>
          </p:cNvPr>
          <p:cNvSpPr txBox="1"/>
          <p:nvPr/>
        </p:nvSpPr>
        <p:spPr>
          <a:xfrm>
            <a:off x="6300192" y="1844824"/>
            <a:ext cx="237626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Calculate how many blocks inside the grid.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500B81-276B-C65B-4FD7-DDEB02292EBF}"/>
              </a:ext>
            </a:extLst>
          </p:cNvPr>
          <p:cNvSpPr txBox="1"/>
          <p:nvPr/>
        </p:nvSpPr>
        <p:spPr>
          <a:xfrm>
            <a:off x="7470350" y="2708920"/>
            <a:ext cx="165618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Copy device data to host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21175B-D7AA-01A9-EA13-AD7C46EF92AB}"/>
              </a:ext>
            </a:extLst>
          </p:cNvPr>
          <p:cNvSpPr txBox="1"/>
          <p:nvPr/>
        </p:nvSpPr>
        <p:spPr>
          <a:xfrm>
            <a:off x="5364088" y="4725144"/>
            <a:ext cx="165618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Free Device memory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F3AEB-DAF3-A62D-8C47-1416EA5EFCE8}"/>
              </a:ext>
            </a:extLst>
          </p:cNvPr>
          <p:cNvSpPr txBox="1"/>
          <p:nvPr/>
        </p:nvSpPr>
        <p:spPr>
          <a:xfrm>
            <a:off x="5364088" y="5445224"/>
            <a:ext cx="165618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Free Host memory</a:t>
            </a:r>
          </a:p>
        </p:txBody>
      </p:sp>
    </p:spTree>
    <p:extLst>
      <p:ext uri="{BB962C8B-B14F-4D97-AF65-F5344CB8AC3E}">
        <p14:creationId xmlns:p14="http://schemas.microsoft.com/office/powerpoint/2010/main" val="75329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50.2 Add vim for Docker Cuda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50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50.2 Add vim for Docker Cuda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7488833" cy="23762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Load Docker Cuda from Docker Hub (4:30/13:34)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Since cuda 11.7, 11.6 do not work well Ubuntu 22.z with vector addition on GPU.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Go to “hub.docker.com”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Search for “nvidia/cuda”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https://hub.docker.com/search?q=nvidia%2Fcuda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nvidia/cuda is cuda 10.2.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https://www.olcf.ornl.gov/tutorials/cuda-vector-addition/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0C34115-8592-C91A-3BCE-A13FB7F37A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660542"/>
              </p:ext>
            </p:extLst>
          </p:nvPr>
        </p:nvGraphicFramePr>
        <p:xfrm>
          <a:off x="1259632" y="3789040"/>
          <a:ext cx="60960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115720" imgH="4410000" progId="PBrush">
                  <p:embed/>
                </p:oleObj>
              </mc:Choice>
              <mc:Fallback>
                <p:oleObj name="Bitmap Image" r:id="rId2" imgW="11115720" imgH="4410000" progId="PBrush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9E1B06D5-7E50-28F3-7203-F71534D591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9632" y="3789040"/>
                        <a:ext cx="6096000" cy="241776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19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50.2 Add vim for Docker Cuda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7488833" cy="33843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vim and vec_add.cu (4:30/13:34)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Ubuntu: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pull nvidia/cuda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nvida/cuda      10.2-devel-ubuntu18.04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run -it nvidia/cua:10.2-devel-ubuntu18.04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Inside the container, we install vim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&gt; apt-get update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&gt; apt-get install vim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&gt; vim vec_add.cu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https://www.olcf.ornl.gov/tutorials/cuda-vector-addition/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32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1301</Words>
  <Application>Microsoft Office PowerPoint</Application>
  <PresentationFormat>On-screen Show (4:3)</PresentationFormat>
  <Paragraphs>186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Monaco</vt:lpstr>
      <vt:lpstr>Wingdings</vt:lpstr>
      <vt:lpstr>Office 佈景主題</vt:lpstr>
      <vt:lpstr>Bitmap Image</vt:lpstr>
      <vt:lpstr>50 Vector Addition</vt:lpstr>
      <vt:lpstr>50 Vector Addition</vt:lpstr>
      <vt:lpstr>50 Vector Addition</vt:lpstr>
      <vt:lpstr>50.1 Cuda Vector Addition: vec_add.cu</vt:lpstr>
      <vt:lpstr>50.1 Cuda Vector Addition: vec_add.cu</vt:lpstr>
      <vt:lpstr>50.1 Cuda Vector Addition: vec_add.cu</vt:lpstr>
      <vt:lpstr>50.2 Add vim for Docker Cuda</vt:lpstr>
      <vt:lpstr>50.2 Add vim for Docker Cuda</vt:lpstr>
      <vt:lpstr>50.2 Add vim for Docker Cuda</vt:lpstr>
      <vt:lpstr>50.2 Add vim for Docker Cuda</vt:lpstr>
      <vt:lpstr>50.3 Run vec_add.cu on Docker Cuda</vt:lpstr>
      <vt:lpstr>50.3 Run vec_add.cu on Docker Cuda</vt:lpstr>
      <vt:lpstr>50.3 Run vec_add.cu on Docker Cuda</vt:lpstr>
      <vt:lpstr>50.3 Run vec_add.cu on Docker Cuda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1022</cp:revision>
  <dcterms:created xsi:type="dcterms:W3CDTF">2018-09-28T16:40:41Z</dcterms:created>
  <dcterms:modified xsi:type="dcterms:W3CDTF">2022-09-22T23:30:57Z</dcterms:modified>
</cp:coreProperties>
</file>