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68" r:id="rId4"/>
    <p:sldId id="269" r:id="rId5"/>
    <p:sldId id="270" r:id="rId6"/>
    <p:sldId id="265" r:id="rId7"/>
    <p:sldId id="275" r:id="rId8"/>
    <p:sldId id="272" r:id="rId9"/>
    <p:sldId id="271" r:id="rId10"/>
    <p:sldId id="274"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60" d="100"/>
          <a:sy n="60" d="100"/>
        </p:scale>
        <p:origin x="78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hronos.org/" TargetMode="External"/><Relationship Id="rId7" Type="http://schemas.openxmlformats.org/officeDocument/2006/relationships/hyperlink" Target="https://en.wikipedia.org/wiki/Metal_(API)" TargetMode="External"/><Relationship Id="rId2" Type="http://schemas.openxmlformats.org/officeDocument/2006/relationships/hyperlink" Target="https://www.khronos.org/vulkan/" TargetMode="External"/><Relationship Id="rId1" Type="http://schemas.openxmlformats.org/officeDocument/2006/relationships/slideLayout" Target="../slideLayouts/slideLayout1.xml"/><Relationship Id="rId6" Type="http://schemas.openxmlformats.org/officeDocument/2006/relationships/hyperlink" Target="https://en.wikipedia.org/wiki/Direct3D#Direct3D_12" TargetMode="External"/><Relationship Id="rId5" Type="http://schemas.openxmlformats.org/officeDocument/2006/relationships/hyperlink" Target="https://en.wikipedia.org/wiki/Direct3D" TargetMode="External"/><Relationship Id="rId4" Type="http://schemas.openxmlformats.org/officeDocument/2006/relationships/hyperlink" Target="https://en.wikipedia.org/wiki/OpenG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Unity_(game_engine)" TargetMode="External"/><Relationship Id="rId7" Type="http://schemas.openxmlformats.org/officeDocument/2006/relationships/hyperlink" Target="https://www.phoronix.com/scan.php?page=news_item&amp;px=Apple-Silicon-Vulkan-MoltenVK" TargetMode="External"/><Relationship Id="rId2" Type="http://schemas.openxmlformats.org/officeDocument/2006/relationships/hyperlink" Target="https://en.wikipedia.org/wiki/Unreal_Engine#Unreal_Engine_4" TargetMode="External"/><Relationship Id="rId1" Type="http://schemas.openxmlformats.org/officeDocument/2006/relationships/slideLayout" Target="../slideLayouts/slideLayout1.xml"/><Relationship Id="rId6" Type="http://schemas.openxmlformats.org/officeDocument/2006/relationships/hyperlink" Target="https://software.intel.com/en-us/blogs/2016/03/14/new-intel-vulkan-beta-1540204404-graphics-driver-for-windows-78110-1540" TargetMode="External"/><Relationship Id="rId5" Type="http://schemas.openxmlformats.org/officeDocument/2006/relationships/hyperlink" Target="http://www.amd.com/en-us/innovations/software-technologies/technologies-gaming/vulkan" TargetMode="External"/><Relationship Id="rId4" Type="http://schemas.openxmlformats.org/officeDocument/2006/relationships/hyperlink" Target="https://developer.nvidia.com/vulkan-driv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ayTracing/raytracing.github.io" TargetMode="External"/><Relationship Id="rId2" Type="http://schemas.openxmlformats.org/officeDocument/2006/relationships/hyperlink" Target="https://paroj.github.io/gltut/" TargetMode="External"/><Relationship Id="rId1" Type="http://schemas.openxmlformats.org/officeDocument/2006/relationships/slideLayout" Target="../slideLayouts/slideLayout1.xml"/><Relationship Id="rId6" Type="http://schemas.openxmlformats.org/officeDocument/2006/relationships/hyperlink" Target="https://github.com/DustinHLand/vkDOOM3" TargetMode="External"/><Relationship Id="rId5" Type="http://schemas.openxmlformats.org/officeDocument/2006/relationships/hyperlink" Target="https://github.com/Novum/vkQuake" TargetMode="External"/><Relationship Id="rId4" Type="http://schemas.openxmlformats.org/officeDocument/2006/relationships/hyperlink" Target="http://www.pbr-book.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hronosGroup/Vulkan-Hpp" TargetMode="External"/><Relationship Id="rId2" Type="http://schemas.openxmlformats.org/officeDocument/2006/relationships/hyperlink" Target="https://github.com/bwasty/vulkan-tutorial-r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glm.g-truc.net/" TargetMode="External"/><Relationship Id="rId2" Type="http://schemas.openxmlformats.org/officeDocument/2006/relationships/hyperlink" Target="https://lunarg.com/vulkan-sdk/" TargetMode="External"/><Relationship Id="rId1" Type="http://schemas.openxmlformats.org/officeDocument/2006/relationships/slideLayout" Target="../slideLayouts/slideLayout1.xml"/><Relationship Id="rId4" Type="http://schemas.openxmlformats.org/officeDocument/2006/relationships/hyperlink" Target="http://www.glfw.or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hronosGroup/Vulkan-Doc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verv/VulkanTutoria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001 Vulkan Introduction</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001.1 Vulkan SDK, GLM, and GLFW</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D2D2D"/>
                </a:solidFill>
                <a:effectLst/>
              </a:rPr>
              <a:t>Vulkan SDK, GLM, and GLFW</a:t>
            </a:r>
          </a:p>
          <a:p>
            <a:pPr marL="342900" indent="-342900" algn="l">
              <a:buClr>
                <a:srgbClr val="0070C0"/>
              </a:buClr>
              <a:buSzPct val="80000"/>
              <a:buFont typeface="Wingdings" pitchFamily="2" charset="2"/>
              <a:buChar char="u"/>
            </a:pPr>
            <a:r>
              <a:rPr lang="en-US" sz="1800" b="0" i="0" dirty="0">
                <a:solidFill>
                  <a:srgbClr val="2D2D2D"/>
                </a:solidFill>
                <a:effectLst/>
              </a:rPr>
              <a:t>After you've gone through the ritual of drawing your very first Vulkan powered triangle onscreen, we'll start expanding the program to include linear transformations, textures and 3D models.</a:t>
            </a:r>
          </a:p>
          <a:p>
            <a:pPr marL="342900" indent="-342900" algn="l">
              <a:buClr>
                <a:srgbClr val="0070C0"/>
              </a:buClr>
              <a:buSzPct val="80000"/>
              <a:buFont typeface="Wingdings" pitchFamily="2" charset="2"/>
              <a:buChar char="u"/>
            </a:pPr>
            <a:r>
              <a:rPr lang="en-US" sz="1800" b="0" i="0" dirty="0">
                <a:solidFill>
                  <a:srgbClr val="2D2D2D"/>
                </a:solidFill>
                <a:effectLst/>
              </a:rPr>
              <a:t>If you've played with graphics APIs before, then you'll know that there can be a lot of steps until the first geometry shows up on the screen. </a:t>
            </a:r>
          </a:p>
          <a:p>
            <a:pPr marL="342900" indent="-342900" algn="l">
              <a:buClr>
                <a:srgbClr val="0070C0"/>
              </a:buClr>
              <a:buSzPct val="80000"/>
              <a:buFont typeface="Wingdings" pitchFamily="2" charset="2"/>
              <a:buChar char="u"/>
            </a:pPr>
            <a:r>
              <a:rPr lang="en-US" sz="1800" b="0" i="0" dirty="0">
                <a:solidFill>
                  <a:srgbClr val="2D2D2D"/>
                </a:solidFill>
                <a:effectLst/>
              </a:rPr>
              <a:t>There are many of these initial steps in Vulkan, but you'll see that each of the individual steps is easy to understand and does not feel redundant. </a:t>
            </a:r>
          </a:p>
          <a:p>
            <a:pPr marL="342900" indent="-342900" algn="l">
              <a:buClr>
                <a:srgbClr val="0070C0"/>
              </a:buClr>
              <a:buSzPct val="80000"/>
              <a:buFont typeface="Wingdings" pitchFamily="2" charset="2"/>
              <a:buChar char="u"/>
            </a:pPr>
            <a:r>
              <a:rPr lang="en-US" sz="1800" b="0" i="0" dirty="0">
                <a:solidFill>
                  <a:srgbClr val="2D2D2D"/>
                </a:solidFill>
                <a:effectLst/>
              </a:rPr>
              <a:t>It's also important to keep in mind that once you have that boring looking triangle, drawing fully textured 3D models does not take that much extra work, and each step beyond that point is much more rewarding.</a:t>
            </a:r>
          </a:p>
          <a:p>
            <a:pPr marL="342900" indent="-342900" algn="l">
              <a:buClr>
                <a:srgbClr val="0070C0"/>
              </a:buClr>
              <a:buSzPct val="80000"/>
              <a:buFont typeface="Wingdings" pitchFamily="2" charset="2"/>
              <a:buChar char="u"/>
            </a:pPr>
            <a:r>
              <a:rPr lang="en-US" sz="1800" b="0" i="0" dirty="0">
                <a:solidFill>
                  <a:srgbClr val="2D2D2D"/>
                </a:solidFill>
                <a:effectLst/>
              </a:rPr>
              <a:t>If you encounter any problems while following the Discussion, then first check the FAQ to see if your problem and its solution is already listed there. </a:t>
            </a:r>
          </a:p>
          <a:p>
            <a:pPr marL="342900" indent="-342900" algn="l">
              <a:buClr>
                <a:srgbClr val="0070C0"/>
              </a:buClr>
              <a:buSzPct val="80000"/>
              <a:buFont typeface="Wingdings" pitchFamily="2" charset="2"/>
              <a:buChar char="u"/>
            </a:pPr>
            <a:r>
              <a:rPr lang="en-US" sz="1800" b="0" i="0" dirty="0">
                <a:solidFill>
                  <a:srgbClr val="2D2D2D"/>
                </a:solidFill>
                <a:effectLst/>
              </a:rPr>
              <a:t>If you are still stuck after that, then feel free to ask for help in the comment section of the closest related chapter.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10769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 Vulkan Introduction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0875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Vulkan Introduction</a:t>
            </a:r>
          </a:p>
          <a:p>
            <a:pPr marL="342900" indent="-342900" algn="l">
              <a:buClr>
                <a:srgbClr val="0070C0"/>
              </a:buClr>
              <a:buSzPct val="80000"/>
              <a:buFont typeface="Wingdings" pitchFamily="2" charset="2"/>
              <a:buChar char="u"/>
            </a:pPr>
            <a:r>
              <a:rPr lang="en-US" sz="1800" dirty="0">
                <a:solidFill>
                  <a:schemeClr val="tx1"/>
                </a:solidFill>
              </a:rPr>
              <a:t>We discussed </a:t>
            </a:r>
            <a:r>
              <a:rPr lang="en-US" sz="1800" b="0" i="0" dirty="0">
                <a:solidFill>
                  <a:srgbClr val="2D2D2D"/>
                </a:solidFill>
                <a:effectLst/>
              </a:rPr>
              <a:t>the basics of using the </a:t>
            </a:r>
            <a:r>
              <a:rPr lang="en-US" sz="1800" b="0" i="0" u="none" strike="noStrike" dirty="0">
                <a:solidFill>
                  <a:srgbClr val="A41E22"/>
                </a:solidFill>
                <a:effectLst/>
                <a:hlinkClick r:id="rId2"/>
              </a:rPr>
              <a:t>Vulkan</a:t>
            </a:r>
            <a:r>
              <a:rPr lang="en-US" sz="1800" b="0" i="0" dirty="0">
                <a:solidFill>
                  <a:srgbClr val="2D2D2D"/>
                </a:solidFill>
                <a:effectLst/>
              </a:rPr>
              <a:t> graphics and compute API. </a:t>
            </a:r>
          </a:p>
          <a:p>
            <a:pPr marL="342900" indent="-342900" algn="l">
              <a:buClr>
                <a:srgbClr val="0070C0"/>
              </a:buClr>
              <a:buSzPct val="80000"/>
              <a:buFont typeface="Wingdings" pitchFamily="2" charset="2"/>
              <a:buChar char="u"/>
            </a:pPr>
            <a:r>
              <a:rPr lang="en-US" sz="1800" b="0" i="0" dirty="0">
                <a:solidFill>
                  <a:srgbClr val="2D2D2D"/>
                </a:solidFill>
                <a:effectLst/>
              </a:rPr>
              <a:t>Vulkan is a </a:t>
            </a:r>
            <a:r>
              <a:rPr lang="en-US" sz="1800" b="1" i="0" dirty="0">
                <a:solidFill>
                  <a:srgbClr val="C00000"/>
                </a:solidFill>
                <a:effectLst/>
              </a:rPr>
              <a:t>new API by the </a:t>
            </a:r>
            <a:r>
              <a:rPr lang="en-US" sz="1800" b="1" i="0" u="none" strike="noStrike" dirty="0" err="1">
                <a:solidFill>
                  <a:srgbClr val="C00000"/>
                </a:solidFill>
                <a:effectLst/>
                <a:hlinkClick r:id="rId3">
                  <a:extLst>
                    <a:ext uri="{A12FA001-AC4F-418D-AE19-62706E023703}">
                      <ahyp:hlinkClr xmlns:ahyp="http://schemas.microsoft.com/office/drawing/2018/hyperlinkcolor" val="tx"/>
                    </a:ext>
                  </a:extLst>
                </a:hlinkClick>
              </a:rPr>
              <a:t>Khronos</a:t>
            </a:r>
            <a:r>
              <a:rPr lang="en-US" sz="1800" b="1" dirty="0">
                <a:solidFill>
                  <a:srgbClr val="C00000"/>
                </a:solidFill>
                <a:hlinkClick r:id="rId3">
                  <a:extLst>
                    <a:ext uri="{A12FA001-AC4F-418D-AE19-62706E023703}">
                      <ahyp:hlinkClr xmlns:ahyp="http://schemas.microsoft.com/office/drawing/2018/hyperlinkcolor" val="tx"/>
                    </a:ext>
                  </a:extLst>
                </a:hlinkClick>
              </a:rPr>
              <a:t> </a:t>
            </a:r>
            <a:r>
              <a:rPr lang="en-US" sz="1800" b="1" i="0" u="none" strike="noStrike" dirty="0">
                <a:solidFill>
                  <a:srgbClr val="C00000"/>
                </a:solidFill>
                <a:effectLst/>
                <a:hlinkClick r:id="rId3">
                  <a:extLst>
                    <a:ext uri="{A12FA001-AC4F-418D-AE19-62706E023703}">
                      <ahyp:hlinkClr xmlns:ahyp="http://schemas.microsoft.com/office/drawing/2018/hyperlinkcolor" val="tx"/>
                    </a:ext>
                  </a:extLst>
                </a:hlinkClick>
              </a:rPr>
              <a:t>group</a:t>
            </a:r>
            <a:r>
              <a:rPr lang="en-US" sz="1800" b="1" i="0" dirty="0">
                <a:solidFill>
                  <a:srgbClr val="C00000"/>
                </a:solidFill>
                <a:effectLst/>
              </a:rPr>
              <a:t> (known for OpenGL) that provides a much better abstraction of modern graphics cards</a:t>
            </a:r>
            <a:r>
              <a:rPr lang="en-US" sz="1800" b="0" i="0" dirty="0">
                <a:solidFill>
                  <a:srgbClr val="2D2D2D"/>
                </a:solidFill>
                <a:effectLst/>
              </a:rPr>
              <a:t>.</a:t>
            </a:r>
          </a:p>
          <a:p>
            <a:pPr marL="342900" indent="-342900" algn="l">
              <a:buClr>
                <a:srgbClr val="0070C0"/>
              </a:buClr>
              <a:buSzPct val="80000"/>
              <a:buFont typeface="Wingdings" pitchFamily="2" charset="2"/>
              <a:buChar char="u"/>
            </a:pPr>
            <a:r>
              <a:rPr lang="en-US" sz="1800" dirty="0">
                <a:solidFill>
                  <a:srgbClr val="2D2D2D"/>
                </a:solidFill>
              </a:rPr>
              <a:t>Vulkan’s</a:t>
            </a:r>
            <a:r>
              <a:rPr lang="en-US" sz="1800" b="0" i="0" dirty="0">
                <a:solidFill>
                  <a:srgbClr val="2D2D2D"/>
                </a:solidFill>
                <a:effectLst/>
              </a:rPr>
              <a:t> new interface allows you to better describe what your application intends to do, which can lead to better performance and less surprising driver behavior compared to existing APIs like </a:t>
            </a:r>
            <a:r>
              <a:rPr lang="en-US" sz="1800" b="0" i="0" u="none" strike="noStrike" dirty="0">
                <a:solidFill>
                  <a:srgbClr val="A41E22"/>
                </a:solidFill>
                <a:effectLst/>
                <a:hlinkClick r:id="rId4"/>
              </a:rPr>
              <a:t>OpenGL</a:t>
            </a:r>
            <a:r>
              <a:rPr lang="en-US" sz="1800" b="0" i="0" dirty="0">
                <a:solidFill>
                  <a:srgbClr val="2D2D2D"/>
                </a:solidFill>
                <a:effectLst/>
              </a:rPr>
              <a:t> and </a:t>
            </a:r>
            <a:r>
              <a:rPr lang="en-US" sz="1800" b="0" i="0" u="none" strike="noStrike" dirty="0">
                <a:solidFill>
                  <a:srgbClr val="A41E22"/>
                </a:solidFill>
                <a:effectLst/>
                <a:hlinkClick r:id="rId5"/>
              </a:rPr>
              <a:t>Direct3D</a:t>
            </a:r>
            <a:r>
              <a:rPr lang="en-US" sz="1800" b="0" i="0" dirty="0">
                <a:solidFill>
                  <a:srgbClr val="2D2D2D"/>
                </a:solidFill>
                <a:effectLst/>
              </a:rPr>
              <a:t>. </a:t>
            </a:r>
          </a:p>
          <a:p>
            <a:pPr marL="342900" indent="-342900" algn="l">
              <a:buClr>
                <a:srgbClr val="0070C0"/>
              </a:buClr>
              <a:buSzPct val="80000"/>
              <a:buFont typeface="Wingdings" pitchFamily="2" charset="2"/>
              <a:buChar char="u"/>
            </a:pPr>
            <a:r>
              <a:rPr lang="en-US" sz="1800" b="0" i="0" dirty="0">
                <a:solidFill>
                  <a:srgbClr val="2D2D2D"/>
                </a:solidFill>
                <a:effectLst/>
              </a:rPr>
              <a:t>The ideas behind Vulkan are similar to those of </a:t>
            </a:r>
            <a:r>
              <a:rPr lang="en-US" sz="1800" b="0" i="0" u="none" strike="noStrike" dirty="0">
                <a:solidFill>
                  <a:srgbClr val="A41E22"/>
                </a:solidFill>
                <a:effectLst/>
                <a:hlinkClick r:id="rId6"/>
              </a:rPr>
              <a:t>Direct3D 12</a:t>
            </a:r>
            <a:r>
              <a:rPr lang="en-US" sz="1800" b="0" i="0" dirty="0">
                <a:solidFill>
                  <a:srgbClr val="2D2D2D"/>
                </a:solidFill>
                <a:effectLst/>
              </a:rPr>
              <a:t> and </a:t>
            </a:r>
            <a:r>
              <a:rPr lang="en-US" sz="1800" b="0" i="0" u="none" strike="noStrike" dirty="0">
                <a:solidFill>
                  <a:srgbClr val="A41E22"/>
                </a:solidFill>
                <a:effectLst/>
                <a:hlinkClick r:id="rId7"/>
              </a:rPr>
              <a:t>Metal</a:t>
            </a:r>
            <a:r>
              <a:rPr lang="en-US" sz="1800" b="0" i="0" dirty="0">
                <a:solidFill>
                  <a:srgbClr val="2D2D2D"/>
                </a:solidFill>
                <a:effectLst/>
              </a:rPr>
              <a:t>, but Vulkan has the advantage of being fully cross-platform and allows you to develop for Windows, Linux and Android at the same time.</a:t>
            </a:r>
          </a:p>
          <a:p>
            <a:pPr marL="342900" indent="-342900" algn="l">
              <a:buClr>
                <a:srgbClr val="0070C0"/>
              </a:buClr>
              <a:buSzPct val="80000"/>
              <a:buFont typeface="Wingdings" pitchFamily="2" charset="2"/>
              <a:buChar char="u"/>
            </a:pPr>
            <a:r>
              <a:rPr lang="en-US" sz="1800" b="0" i="0" dirty="0">
                <a:solidFill>
                  <a:srgbClr val="2D2D2D"/>
                </a:solidFill>
                <a:effectLst/>
              </a:rPr>
              <a:t>However, the price you pay for these benefits is that you must work with a significantly more verbose API. </a:t>
            </a:r>
          </a:p>
          <a:p>
            <a:pPr marL="342900" indent="-342900" algn="l">
              <a:buClr>
                <a:srgbClr val="0070C0"/>
              </a:buClr>
              <a:buSzPct val="80000"/>
              <a:buFont typeface="Wingdings" pitchFamily="2" charset="2"/>
              <a:buChar char="u"/>
            </a:pPr>
            <a:r>
              <a:rPr lang="en-US" sz="1800" b="0" i="0" dirty="0">
                <a:solidFill>
                  <a:srgbClr val="2D2D2D"/>
                </a:solidFill>
                <a:effectLst/>
              </a:rPr>
              <a:t>Every detail related to the graphics API needs to be set up from scratch by your application, including initial frame buffer creation and memory management for objects like buffers and texture images. </a:t>
            </a:r>
          </a:p>
          <a:p>
            <a:pPr marL="342900" indent="-342900" algn="l">
              <a:buClr>
                <a:srgbClr val="0070C0"/>
              </a:buClr>
              <a:buSzPct val="80000"/>
              <a:buFont typeface="Wingdings" pitchFamily="2" charset="2"/>
              <a:buChar char="u"/>
            </a:pPr>
            <a:r>
              <a:rPr lang="en-US" sz="1800" b="0" i="0" dirty="0">
                <a:solidFill>
                  <a:srgbClr val="2D2D2D"/>
                </a:solidFill>
                <a:effectLst/>
              </a:rPr>
              <a:t>The graphics driver will do a lot less hand holding, which means that you will have to do more work in your application to ensure correct behavior.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 Vulkan Introduction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1845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Vulkan Introduction</a:t>
            </a:r>
          </a:p>
          <a:p>
            <a:pPr marL="342900" indent="-342900" algn="l">
              <a:buClr>
                <a:srgbClr val="0070C0"/>
              </a:buClr>
              <a:buSzPct val="80000"/>
              <a:buFont typeface="Wingdings" pitchFamily="2" charset="2"/>
              <a:buChar char="u"/>
            </a:pPr>
            <a:r>
              <a:rPr lang="en-US" sz="1800" b="0" i="0" dirty="0">
                <a:solidFill>
                  <a:srgbClr val="2D2D2D"/>
                </a:solidFill>
                <a:effectLst/>
              </a:rPr>
              <a:t>The takeaway message here is that Vulkan is not for everyone. </a:t>
            </a:r>
          </a:p>
          <a:p>
            <a:pPr marL="342900" indent="-342900" algn="l">
              <a:buClr>
                <a:srgbClr val="0070C0"/>
              </a:buClr>
              <a:buSzPct val="80000"/>
              <a:buFont typeface="Wingdings" pitchFamily="2" charset="2"/>
              <a:buChar char="u"/>
            </a:pPr>
            <a:r>
              <a:rPr lang="en-US" sz="1800" b="0" i="0" dirty="0">
                <a:solidFill>
                  <a:srgbClr val="2D2D2D"/>
                </a:solidFill>
                <a:effectLst/>
              </a:rPr>
              <a:t>It is targeted at programmers who are enthusiastic about high performance computer graphics, and are willing to put some work in. </a:t>
            </a:r>
          </a:p>
          <a:p>
            <a:pPr marL="342900" indent="-342900" algn="l">
              <a:buClr>
                <a:srgbClr val="0070C0"/>
              </a:buClr>
              <a:buSzPct val="80000"/>
              <a:buFont typeface="Wingdings" pitchFamily="2" charset="2"/>
              <a:buChar char="u"/>
            </a:pPr>
            <a:r>
              <a:rPr lang="en-US" sz="1800" b="1" i="0" dirty="0">
                <a:solidFill>
                  <a:srgbClr val="C00000"/>
                </a:solidFill>
                <a:effectLst/>
              </a:rPr>
              <a:t>If you are more interested in game development, rather than computer graphics, then you may wish to stick to OpenGL or Direct3D, which will not be deprecated in favor of Vulkan anytime soon</a:t>
            </a:r>
            <a:r>
              <a:rPr lang="en-US" sz="1800" b="0" i="0" dirty="0">
                <a:solidFill>
                  <a:srgbClr val="2D2D2D"/>
                </a:solidFill>
                <a:effectLst/>
              </a:rPr>
              <a:t>. </a:t>
            </a:r>
          </a:p>
          <a:p>
            <a:pPr marL="342900" indent="-342900" algn="l">
              <a:buClr>
                <a:srgbClr val="0070C0"/>
              </a:buClr>
              <a:buSzPct val="80000"/>
              <a:buFont typeface="Wingdings" pitchFamily="2" charset="2"/>
              <a:buChar char="u"/>
            </a:pPr>
            <a:r>
              <a:rPr lang="en-US" sz="1800" b="0" i="0" dirty="0">
                <a:solidFill>
                  <a:srgbClr val="2D2D2D"/>
                </a:solidFill>
                <a:effectLst/>
              </a:rPr>
              <a:t>Another alternative is to use an engine like </a:t>
            </a:r>
            <a:r>
              <a:rPr lang="en-US" sz="1800" b="0" i="0" u="none" strike="noStrike" dirty="0">
                <a:solidFill>
                  <a:srgbClr val="A41E22"/>
                </a:solidFill>
                <a:effectLst/>
                <a:hlinkClick r:id="rId2"/>
              </a:rPr>
              <a:t>Unreal Engine</a:t>
            </a:r>
            <a:r>
              <a:rPr lang="en-US" sz="1800" b="0" i="0" dirty="0">
                <a:solidFill>
                  <a:srgbClr val="2D2D2D"/>
                </a:solidFill>
                <a:effectLst/>
              </a:rPr>
              <a:t> or </a:t>
            </a:r>
            <a:r>
              <a:rPr lang="en-US" sz="1800" b="0" i="0" u="none" strike="noStrike" dirty="0">
                <a:solidFill>
                  <a:srgbClr val="A41E22"/>
                </a:solidFill>
                <a:effectLst/>
                <a:hlinkClick r:id="rId3"/>
              </a:rPr>
              <a:t>Unity</a:t>
            </a:r>
            <a:r>
              <a:rPr lang="en-US" sz="1800" b="0" i="0" dirty="0">
                <a:solidFill>
                  <a:srgbClr val="2D2D2D"/>
                </a:solidFill>
                <a:effectLst/>
              </a:rPr>
              <a:t>, which will be able to use Vulkan while exposing a much higher-level API to you.</a:t>
            </a:r>
          </a:p>
          <a:p>
            <a:pPr marL="342900" indent="-342900" algn="l">
              <a:buClr>
                <a:srgbClr val="0070C0"/>
              </a:buClr>
              <a:buSzPct val="80000"/>
              <a:buFont typeface="Wingdings" pitchFamily="2" charset="2"/>
              <a:buChar char="u"/>
            </a:pPr>
            <a:r>
              <a:rPr lang="en-US" sz="1800" b="0" i="0" dirty="0">
                <a:solidFill>
                  <a:srgbClr val="2D2D2D"/>
                </a:solidFill>
                <a:effectLst/>
              </a:rPr>
              <a:t>With that out of the way, let's cover some prerequisites for following this discussion:</a:t>
            </a:r>
          </a:p>
          <a:p>
            <a:pPr marL="800100" lvl="1" indent="-342900" algn="l">
              <a:buClr>
                <a:srgbClr val="0070C0"/>
              </a:buClr>
              <a:buSzPct val="80000"/>
              <a:buFont typeface="Wingdings" pitchFamily="2" charset="2"/>
              <a:buChar char="u"/>
            </a:pPr>
            <a:r>
              <a:rPr lang="en-US" sz="1800" b="0" i="0" dirty="0">
                <a:solidFill>
                  <a:srgbClr val="2D2D2D"/>
                </a:solidFill>
                <a:effectLst/>
              </a:rPr>
              <a:t>A graphics card and driver compatible with Vulkan (</a:t>
            </a:r>
            <a:r>
              <a:rPr lang="en-US" sz="1800" b="0" i="0" u="none" strike="noStrike" dirty="0">
                <a:solidFill>
                  <a:srgbClr val="A41E22"/>
                </a:solidFill>
                <a:effectLst/>
                <a:hlinkClick r:id="rId4"/>
              </a:rPr>
              <a:t>NVIDIA</a:t>
            </a:r>
            <a:r>
              <a:rPr lang="en-US" sz="1800" b="0" i="0" dirty="0">
                <a:solidFill>
                  <a:srgbClr val="2D2D2D"/>
                </a:solidFill>
                <a:effectLst/>
              </a:rPr>
              <a:t>, </a:t>
            </a:r>
            <a:r>
              <a:rPr lang="en-US" sz="1800" b="0" i="0" u="none" strike="noStrike" dirty="0">
                <a:solidFill>
                  <a:srgbClr val="A41E22"/>
                </a:solidFill>
                <a:effectLst/>
                <a:hlinkClick r:id="rId5"/>
              </a:rPr>
              <a:t>AMD</a:t>
            </a:r>
            <a:r>
              <a:rPr lang="en-US" sz="1800" b="0" i="0" dirty="0">
                <a:solidFill>
                  <a:srgbClr val="2D2D2D"/>
                </a:solidFill>
                <a:effectLst/>
              </a:rPr>
              <a:t>, </a:t>
            </a:r>
            <a:r>
              <a:rPr lang="en-US" sz="1800" b="0" i="0" u="none" strike="noStrike" dirty="0">
                <a:solidFill>
                  <a:srgbClr val="A41E22"/>
                </a:solidFill>
                <a:effectLst/>
                <a:hlinkClick r:id="rId6"/>
              </a:rPr>
              <a:t>Intel</a:t>
            </a:r>
            <a:r>
              <a:rPr lang="en-US" sz="1800" b="0" i="0" dirty="0">
                <a:solidFill>
                  <a:srgbClr val="2D2D2D"/>
                </a:solidFill>
                <a:effectLst/>
              </a:rPr>
              <a:t>, </a:t>
            </a:r>
            <a:r>
              <a:rPr lang="en-US" sz="1800" b="0" i="0" u="none" strike="noStrike" dirty="0">
                <a:solidFill>
                  <a:srgbClr val="A41E22"/>
                </a:solidFill>
                <a:effectLst/>
                <a:hlinkClick r:id="rId7"/>
              </a:rPr>
              <a:t>Apple Silicon (Or the Apple M1)</a:t>
            </a:r>
            <a:r>
              <a:rPr lang="en-US" sz="1800" b="0" i="0" dirty="0">
                <a:solidFill>
                  <a:srgbClr val="2D2D2D"/>
                </a:solidFill>
                <a:effectLst/>
              </a:rPr>
              <a:t>)</a:t>
            </a:r>
          </a:p>
          <a:p>
            <a:pPr marL="800100" lvl="1" indent="-342900" algn="l">
              <a:buClr>
                <a:srgbClr val="0070C0"/>
              </a:buClr>
              <a:buSzPct val="80000"/>
              <a:buFont typeface="Wingdings" pitchFamily="2" charset="2"/>
              <a:buChar char="u"/>
            </a:pPr>
            <a:r>
              <a:rPr lang="en-US" sz="1800" b="0" i="0" dirty="0">
                <a:solidFill>
                  <a:srgbClr val="2D2D2D"/>
                </a:solidFill>
                <a:effectLst/>
              </a:rPr>
              <a:t>Experience with C++ (familiarity with RAII, initializer lists)</a:t>
            </a:r>
          </a:p>
          <a:p>
            <a:pPr marL="800100" lvl="1" indent="-342900" algn="l">
              <a:buClr>
                <a:srgbClr val="0070C0"/>
              </a:buClr>
              <a:buSzPct val="80000"/>
              <a:buFont typeface="Wingdings" pitchFamily="2" charset="2"/>
              <a:buChar char="u"/>
            </a:pPr>
            <a:r>
              <a:rPr lang="en-US" sz="1800" b="0" i="0" dirty="0">
                <a:solidFill>
                  <a:srgbClr val="2D2D2D"/>
                </a:solidFill>
                <a:effectLst/>
              </a:rPr>
              <a:t>A compiler with decent support of C++17 features (Visual Studio 2017+, GCC 7+, Or Clang 5+)</a:t>
            </a:r>
          </a:p>
          <a:p>
            <a:pPr marL="800100" lvl="1" indent="-342900" algn="l">
              <a:buClr>
                <a:srgbClr val="0070C0"/>
              </a:buClr>
              <a:buSzPct val="80000"/>
              <a:buFont typeface="Wingdings" pitchFamily="2" charset="2"/>
              <a:buChar char="u"/>
            </a:pPr>
            <a:r>
              <a:rPr lang="en-US" sz="1800" b="0" i="0" dirty="0">
                <a:solidFill>
                  <a:srgbClr val="2D2D2D"/>
                </a:solidFill>
                <a:effectLst/>
              </a:rPr>
              <a:t>Some existing experience with 3D computer graphics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9749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 Vulkan Introduction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464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Vulkan Introduction</a:t>
            </a:r>
          </a:p>
          <a:p>
            <a:pPr marL="342900" indent="-342900" algn="l">
              <a:buClr>
                <a:srgbClr val="0070C0"/>
              </a:buClr>
              <a:buSzPct val="80000"/>
              <a:buFont typeface="Wingdings" pitchFamily="2" charset="2"/>
              <a:buChar char="u"/>
            </a:pPr>
            <a:r>
              <a:rPr lang="en-US" sz="1800" b="0" i="0" dirty="0">
                <a:solidFill>
                  <a:srgbClr val="2D2D2D"/>
                </a:solidFill>
                <a:effectLst/>
              </a:rPr>
              <a:t>This discussion will not assume knowledge of OpenGL or Direct3D concepts, but it does require you to know the basics of 3D computer graphics. </a:t>
            </a:r>
          </a:p>
          <a:p>
            <a:pPr marL="342900" indent="-342900" algn="l">
              <a:buClr>
                <a:srgbClr val="0070C0"/>
              </a:buClr>
              <a:buSzPct val="80000"/>
              <a:buFont typeface="Wingdings" pitchFamily="2" charset="2"/>
              <a:buChar char="u"/>
            </a:pPr>
            <a:r>
              <a:rPr lang="en-US" sz="1800" b="0" i="0" dirty="0">
                <a:solidFill>
                  <a:srgbClr val="2D2D2D"/>
                </a:solidFill>
                <a:effectLst/>
              </a:rPr>
              <a:t>It will not explain the math behind perspective projection, for example. </a:t>
            </a:r>
          </a:p>
          <a:p>
            <a:pPr marL="342900" indent="-342900" algn="l">
              <a:buClr>
                <a:srgbClr val="0070C0"/>
              </a:buClr>
              <a:buSzPct val="80000"/>
              <a:buFont typeface="Wingdings" pitchFamily="2" charset="2"/>
              <a:buChar char="u"/>
            </a:pPr>
            <a:r>
              <a:rPr lang="en-US" sz="1800" b="0" i="0" dirty="0">
                <a:solidFill>
                  <a:srgbClr val="2D2D2D"/>
                </a:solidFill>
                <a:effectLst/>
              </a:rPr>
              <a:t>See </a:t>
            </a:r>
            <a:r>
              <a:rPr lang="en-US" sz="1800" b="0" i="0" u="none" strike="noStrike" dirty="0">
                <a:solidFill>
                  <a:srgbClr val="A41E22"/>
                </a:solidFill>
                <a:effectLst/>
                <a:hlinkClick r:id="rId2"/>
              </a:rPr>
              <a:t>online book</a:t>
            </a:r>
            <a:r>
              <a:rPr lang="en-US" sz="1800" b="0" i="0" dirty="0">
                <a:solidFill>
                  <a:srgbClr val="2D2D2D"/>
                </a:solidFill>
                <a:effectLst/>
              </a:rPr>
              <a:t> (https://paroj.github.io/gltut/) for a great introduction of computer graphics concepts. </a:t>
            </a:r>
          </a:p>
          <a:p>
            <a:pPr marL="342900" indent="-342900" algn="l">
              <a:buClr>
                <a:srgbClr val="0070C0"/>
              </a:buClr>
              <a:buSzPct val="80000"/>
              <a:buFont typeface="Wingdings" pitchFamily="2" charset="2"/>
              <a:buChar char="u"/>
            </a:pPr>
            <a:r>
              <a:rPr lang="en-US" sz="1800" b="0" i="0" dirty="0">
                <a:solidFill>
                  <a:srgbClr val="2D2D2D"/>
                </a:solidFill>
                <a:effectLst/>
              </a:rPr>
              <a:t>Some other great computer graphics resources are:</a:t>
            </a:r>
          </a:p>
          <a:p>
            <a:pPr marL="800100" lvl="1" indent="-342900" algn="l">
              <a:buClr>
                <a:srgbClr val="0070C0"/>
              </a:buClr>
              <a:buSzPct val="80000"/>
              <a:buFont typeface="Wingdings" pitchFamily="2" charset="2"/>
              <a:buChar char="u"/>
            </a:pPr>
            <a:r>
              <a:rPr lang="en-US" sz="1800" b="0" i="0" u="none" strike="noStrike" dirty="0">
                <a:solidFill>
                  <a:srgbClr val="A41E22"/>
                </a:solidFill>
                <a:effectLst/>
                <a:hlinkClick r:id="rId3"/>
              </a:rPr>
              <a:t>Ray tracing in one weekend</a:t>
            </a:r>
            <a:endParaRPr lang="en-US" sz="1800" dirty="0">
              <a:solidFill>
                <a:srgbClr val="2D2D2D"/>
              </a:solidFill>
            </a:endParaRPr>
          </a:p>
          <a:p>
            <a:pPr marL="800100" lvl="1" indent="-342900" algn="l">
              <a:buClr>
                <a:srgbClr val="0070C0"/>
              </a:buClr>
              <a:buSzPct val="80000"/>
              <a:buFont typeface="Wingdings" pitchFamily="2" charset="2"/>
              <a:buChar char="u"/>
            </a:pPr>
            <a:r>
              <a:rPr lang="en-US" sz="1800" b="0" i="0" u="none" strike="noStrike" dirty="0">
                <a:solidFill>
                  <a:srgbClr val="A41E22"/>
                </a:solidFill>
                <a:effectLst/>
                <a:hlinkClick r:id="rId4"/>
              </a:rPr>
              <a:t>Physically Based Rendering book</a:t>
            </a:r>
            <a:endParaRPr lang="en-US" sz="1800" u="none" strike="noStrike" dirty="0">
              <a:solidFill>
                <a:srgbClr val="2D2D2D"/>
              </a:solidFill>
            </a:endParaRPr>
          </a:p>
          <a:p>
            <a:pPr marL="800100" lvl="1" indent="-342900" algn="l">
              <a:buClr>
                <a:srgbClr val="0070C0"/>
              </a:buClr>
              <a:buSzPct val="80000"/>
              <a:buFont typeface="Wingdings" pitchFamily="2" charset="2"/>
              <a:buChar char="u"/>
            </a:pPr>
            <a:r>
              <a:rPr lang="en-US" sz="1800" b="0" i="0" dirty="0">
                <a:solidFill>
                  <a:srgbClr val="2D2D2D"/>
                </a:solidFill>
                <a:effectLst/>
              </a:rPr>
              <a:t>Vulkan being used in a real engine in the open-source </a:t>
            </a:r>
            <a:r>
              <a:rPr lang="en-US" sz="1800" b="0" i="0" u="none" strike="noStrike" dirty="0">
                <a:solidFill>
                  <a:srgbClr val="A41E22"/>
                </a:solidFill>
                <a:effectLst/>
                <a:hlinkClick r:id="rId5"/>
              </a:rPr>
              <a:t>Quake</a:t>
            </a:r>
            <a:r>
              <a:rPr lang="en-US" sz="1800" b="0" i="0" dirty="0">
                <a:solidFill>
                  <a:srgbClr val="2D2D2D"/>
                </a:solidFill>
                <a:effectLst/>
              </a:rPr>
              <a:t> and </a:t>
            </a:r>
            <a:r>
              <a:rPr lang="en-US" sz="1800" b="0" i="0" u="none" strike="noStrike" dirty="0">
                <a:solidFill>
                  <a:srgbClr val="A41E22"/>
                </a:solidFill>
                <a:effectLst/>
                <a:hlinkClick r:id="rId6"/>
              </a:rPr>
              <a:t>DOOM 3</a:t>
            </a:r>
            <a:endParaRPr lang="en-US" sz="1800" u="none" strike="noStrike" dirty="0">
              <a:solidFill>
                <a:srgbClr val="2D2D2D"/>
              </a:solidFill>
            </a:endParaRPr>
          </a:p>
          <a:p>
            <a:pPr marL="342900" indent="-342900" algn="l">
              <a:buClr>
                <a:srgbClr val="0070C0"/>
              </a:buClr>
              <a:buSzPct val="80000"/>
              <a:buFont typeface="Wingdings" pitchFamily="2" charset="2"/>
              <a:buChar char="u"/>
            </a:pPr>
            <a:r>
              <a:rPr lang="en-US" sz="1800" b="0" i="0" dirty="0">
                <a:solidFill>
                  <a:srgbClr val="2D2D2D"/>
                </a:solidFill>
                <a:effectLst/>
              </a:rPr>
              <a:t>You can use C instead of C++ if you want, but you will have to use a different linear algebra library and you will be on your own in terms of code structuring. </a:t>
            </a:r>
          </a:p>
          <a:p>
            <a:pPr marL="342900" indent="-342900" algn="l">
              <a:buClr>
                <a:srgbClr val="0070C0"/>
              </a:buClr>
              <a:buSzPct val="80000"/>
              <a:buFont typeface="Wingdings" pitchFamily="2" charset="2"/>
              <a:buChar char="u"/>
            </a:pPr>
            <a:r>
              <a:rPr lang="en-US" sz="1800" b="0" i="0" dirty="0">
                <a:solidFill>
                  <a:srgbClr val="2D2D2D"/>
                </a:solidFill>
                <a:effectLst/>
              </a:rPr>
              <a:t>We will use C++ features like classes and RAII to organize logic and resource lifetimes.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71855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 Vulkan Introduction</a:t>
            </a:r>
            <a:endParaRPr lang="zh-TW" altLang="en-US" sz="4000" b="1" dirty="0">
              <a:solidFill>
                <a:srgbClr val="FFFF00"/>
              </a:solidFill>
            </a:endParaRPr>
          </a:p>
        </p:txBody>
      </p:sp>
      <p:sp>
        <p:nvSpPr>
          <p:cNvPr id="3" name="副標題 2"/>
          <p:cNvSpPr>
            <a:spLocks noGrp="1"/>
          </p:cNvSpPr>
          <p:nvPr>
            <p:ph type="subTitle" idx="1"/>
          </p:nvPr>
        </p:nvSpPr>
        <p:spPr>
          <a:xfrm>
            <a:off x="444969" y="1411883"/>
            <a:ext cx="8241831" cy="25211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Vulkan Introduction</a:t>
            </a:r>
          </a:p>
          <a:p>
            <a:pPr marL="342900" indent="-342900" algn="l">
              <a:buClr>
                <a:srgbClr val="0070C0"/>
              </a:buClr>
              <a:buSzPct val="80000"/>
              <a:buFont typeface="Wingdings" pitchFamily="2" charset="2"/>
              <a:buChar char="u"/>
            </a:pPr>
            <a:r>
              <a:rPr lang="en-US" sz="1800" b="0" i="0" dirty="0">
                <a:solidFill>
                  <a:srgbClr val="2D2D2D"/>
                </a:solidFill>
                <a:effectLst/>
              </a:rPr>
              <a:t>There is also an </a:t>
            </a:r>
            <a:r>
              <a:rPr lang="en-US" sz="1800" b="0" i="0" u="none" strike="noStrike" dirty="0">
                <a:solidFill>
                  <a:srgbClr val="A41E22"/>
                </a:solidFill>
                <a:effectLst/>
                <a:hlinkClick r:id="rId2"/>
              </a:rPr>
              <a:t>alternative version</a:t>
            </a:r>
            <a:r>
              <a:rPr lang="en-US" sz="1800" b="0" i="0" dirty="0">
                <a:solidFill>
                  <a:srgbClr val="2D2D2D"/>
                </a:solidFill>
                <a:effectLst/>
              </a:rPr>
              <a:t> of this Discussion available for Rust developers.</a:t>
            </a:r>
          </a:p>
          <a:p>
            <a:pPr marL="342900" indent="-342900" algn="l">
              <a:buClr>
                <a:srgbClr val="0070C0"/>
              </a:buClr>
              <a:buSzPct val="80000"/>
              <a:buFont typeface="Wingdings" pitchFamily="2" charset="2"/>
              <a:buChar char="u"/>
            </a:pPr>
            <a:r>
              <a:rPr lang="en-US" sz="1800" b="0" i="0" dirty="0">
                <a:solidFill>
                  <a:srgbClr val="2D2D2D"/>
                </a:solidFill>
                <a:effectLst/>
              </a:rPr>
              <a:t>To make it easier to follow along for developers using other programming languages, and to get some experience with the base API we'll be using the original C API to work with Vulkan. </a:t>
            </a:r>
          </a:p>
          <a:p>
            <a:pPr marL="342900" indent="-342900" algn="l">
              <a:buClr>
                <a:srgbClr val="0070C0"/>
              </a:buClr>
              <a:buSzPct val="80000"/>
              <a:buFont typeface="Wingdings" pitchFamily="2" charset="2"/>
              <a:buChar char="u"/>
            </a:pPr>
            <a:r>
              <a:rPr lang="en-US" sz="1800" b="0" i="0" dirty="0">
                <a:solidFill>
                  <a:srgbClr val="2D2D2D"/>
                </a:solidFill>
                <a:effectLst/>
              </a:rPr>
              <a:t>If you are using C++, however, you may prefer using the newer </a:t>
            </a:r>
            <a:r>
              <a:rPr lang="en-US" sz="1800" b="0" i="0" u="none" strike="noStrike" dirty="0">
                <a:solidFill>
                  <a:srgbClr val="A41E22"/>
                </a:solidFill>
                <a:effectLst/>
                <a:hlinkClick r:id="rId3"/>
              </a:rPr>
              <a:t>Vulkan-</a:t>
            </a:r>
            <a:r>
              <a:rPr lang="en-US" sz="1800" b="0" i="0" u="none" strike="noStrike" dirty="0" err="1">
                <a:solidFill>
                  <a:srgbClr val="A41E22"/>
                </a:solidFill>
                <a:effectLst/>
                <a:hlinkClick r:id="rId3"/>
              </a:rPr>
              <a:t>Hpp</a:t>
            </a:r>
            <a:r>
              <a:rPr lang="en-US" sz="1800" u="none" strike="noStrike" dirty="0">
                <a:solidFill>
                  <a:srgbClr val="2D2D2D"/>
                </a:solidFill>
              </a:rPr>
              <a:t> </a:t>
            </a:r>
            <a:r>
              <a:rPr lang="en-US" sz="1800" b="0" i="0" dirty="0">
                <a:solidFill>
                  <a:srgbClr val="2D2D2D"/>
                </a:solidFill>
                <a:effectLst/>
              </a:rPr>
              <a:t>bindings that abstract some of the dirty work and help prevent certain classes of errors.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38851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001.1 Vulkan SDK, GLM, and GLFW</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1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001.1 Vulkan SDK, GLM, and GLFW</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3924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D2D2D"/>
                </a:solidFill>
                <a:effectLst/>
              </a:rPr>
              <a:t>Vulkan SDK, GLM, and GLFW</a:t>
            </a:r>
          </a:p>
          <a:p>
            <a:pPr marL="342900" indent="-342900" algn="l">
              <a:buClr>
                <a:srgbClr val="0070C0"/>
              </a:buClr>
              <a:buSzPct val="80000"/>
              <a:buFont typeface="Wingdings" pitchFamily="2" charset="2"/>
              <a:buChar char="u"/>
            </a:pPr>
            <a:r>
              <a:rPr lang="en-US" sz="1800" b="0" i="0" dirty="0">
                <a:solidFill>
                  <a:srgbClr val="2D2D2D"/>
                </a:solidFill>
                <a:effectLst/>
              </a:rPr>
              <a:t>We'll start with an overview of how Vulkan works and the work we'll have to do to get the first triangle on the screen. </a:t>
            </a:r>
          </a:p>
          <a:p>
            <a:pPr marL="342900" indent="-342900" algn="l">
              <a:buClr>
                <a:srgbClr val="0070C0"/>
              </a:buClr>
              <a:buSzPct val="80000"/>
              <a:buFont typeface="Wingdings" pitchFamily="2" charset="2"/>
              <a:buChar char="u"/>
            </a:pPr>
            <a:r>
              <a:rPr lang="en-US" sz="1800" b="0" i="0" dirty="0">
                <a:solidFill>
                  <a:srgbClr val="2D2D2D"/>
                </a:solidFill>
                <a:effectLst/>
              </a:rPr>
              <a:t>The purpose of all the smaller steps will make more sense after you've understood their basic role in the whole picture. </a:t>
            </a:r>
          </a:p>
          <a:p>
            <a:pPr marL="342900" indent="-342900" algn="l">
              <a:buClr>
                <a:srgbClr val="0070C0"/>
              </a:buClr>
              <a:buSzPct val="80000"/>
              <a:buFont typeface="Wingdings" pitchFamily="2" charset="2"/>
              <a:buChar char="u"/>
            </a:pPr>
            <a:r>
              <a:rPr lang="en-US" sz="1800" b="0" i="0" dirty="0">
                <a:solidFill>
                  <a:srgbClr val="2D2D2D"/>
                </a:solidFill>
                <a:effectLst/>
              </a:rPr>
              <a:t>Next, we'll set up the development environment with </a:t>
            </a:r>
          </a:p>
          <a:p>
            <a:pPr marL="800100" lvl="1" indent="-342900" algn="l">
              <a:buClr>
                <a:srgbClr val="0070C0"/>
              </a:buClr>
              <a:buSzPct val="80000"/>
              <a:buFont typeface="Wingdings" pitchFamily="2" charset="2"/>
              <a:buChar char="u"/>
            </a:pPr>
            <a:r>
              <a:rPr lang="en-US" sz="1800" b="0" i="0" dirty="0">
                <a:solidFill>
                  <a:srgbClr val="2D2D2D"/>
                </a:solidFill>
                <a:effectLst/>
              </a:rPr>
              <a:t>the </a:t>
            </a:r>
            <a:r>
              <a:rPr lang="en-US" sz="1800" b="1" i="0" u="none" strike="noStrike" dirty="0">
                <a:solidFill>
                  <a:srgbClr val="C00000"/>
                </a:solidFill>
                <a:effectLst/>
                <a:hlinkClick r:id="rId2">
                  <a:extLst>
                    <a:ext uri="{A12FA001-AC4F-418D-AE19-62706E023703}">
                      <ahyp:hlinkClr xmlns:ahyp="http://schemas.microsoft.com/office/drawing/2018/hyperlinkcolor" val="tx"/>
                    </a:ext>
                  </a:extLst>
                </a:hlinkClick>
              </a:rPr>
              <a:t>Vulkan SDK</a:t>
            </a:r>
            <a:r>
              <a:rPr lang="en-US" sz="1800" b="0" i="0" dirty="0">
                <a:solidFill>
                  <a:srgbClr val="2D2D2D"/>
                </a:solidFill>
                <a:effectLst/>
              </a:rPr>
              <a:t>, </a:t>
            </a:r>
          </a:p>
          <a:p>
            <a:pPr marL="800100" lvl="1" indent="-342900" algn="l">
              <a:buClr>
                <a:srgbClr val="0070C0"/>
              </a:buClr>
              <a:buSzPct val="80000"/>
              <a:buFont typeface="Wingdings" pitchFamily="2" charset="2"/>
              <a:buChar char="u"/>
            </a:pPr>
            <a:r>
              <a:rPr lang="en-US" sz="1800" b="0" i="0" dirty="0">
                <a:solidFill>
                  <a:srgbClr val="2D2D2D"/>
                </a:solidFill>
                <a:effectLst/>
              </a:rPr>
              <a:t>the </a:t>
            </a:r>
            <a:r>
              <a:rPr lang="en-US" sz="1800" b="1" i="0" u="none" strike="noStrike" dirty="0">
                <a:solidFill>
                  <a:srgbClr val="C00000"/>
                </a:solidFill>
                <a:effectLst/>
                <a:hlinkClick r:id="rId3">
                  <a:extLst>
                    <a:ext uri="{A12FA001-AC4F-418D-AE19-62706E023703}">
                      <ahyp:hlinkClr xmlns:ahyp="http://schemas.microsoft.com/office/drawing/2018/hyperlinkcolor" val="tx"/>
                    </a:ext>
                  </a:extLst>
                </a:hlinkClick>
              </a:rPr>
              <a:t>GLM library</a:t>
            </a:r>
            <a:r>
              <a:rPr lang="en-US" sz="1800" b="1" i="0" dirty="0">
                <a:solidFill>
                  <a:srgbClr val="C00000"/>
                </a:solidFill>
                <a:effectLst/>
              </a:rPr>
              <a:t> </a:t>
            </a:r>
            <a:r>
              <a:rPr lang="en-US" sz="1800" b="0" i="0" dirty="0">
                <a:solidFill>
                  <a:srgbClr val="2D2D2D"/>
                </a:solidFill>
                <a:effectLst/>
              </a:rPr>
              <a:t>for linear algebra operations,</a:t>
            </a:r>
          </a:p>
          <a:p>
            <a:pPr marL="800100" lvl="1" indent="-342900" algn="l">
              <a:buClr>
                <a:srgbClr val="0070C0"/>
              </a:buClr>
              <a:buSzPct val="80000"/>
              <a:buFont typeface="Wingdings" pitchFamily="2" charset="2"/>
              <a:buChar char="u"/>
            </a:pPr>
            <a:r>
              <a:rPr lang="en-US" sz="1800" b="0" i="0" dirty="0">
                <a:solidFill>
                  <a:srgbClr val="2D2D2D"/>
                </a:solidFill>
                <a:effectLst/>
              </a:rPr>
              <a:t>and </a:t>
            </a:r>
            <a:r>
              <a:rPr lang="en-US" sz="1800" b="1" i="0" u="none" strike="noStrike" dirty="0">
                <a:solidFill>
                  <a:srgbClr val="C00000"/>
                </a:solidFill>
                <a:effectLst/>
                <a:hlinkClick r:id="rId4">
                  <a:extLst>
                    <a:ext uri="{A12FA001-AC4F-418D-AE19-62706E023703}">
                      <ahyp:hlinkClr xmlns:ahyp="http://schemas.microsoft.com/office/drawing/2018/hyperlinkcolor" val="tx"/>
                    </a:ext>
                  </a:extLst>
                </a:hlinkClick>
              </a:rPr>
              <a:t>GLFW</a:t>
            </a:r>
            <a:r>
              <a:rPr lang="en-US" sz="1800" b="0" i="0" dirty="0">
                <a:solidFill>
                  <a:srgbClr val="2D2D2D"/>
                </a:solidFill>
                <a:effectLst/>
              </a:rPr>
              <a:t> for window creation. </a:t>
            </a:r>
          </a:p>
          <a:p>
            <a:pPr marL="342900" indent="-342900" algn="l">
              <a:buClr>
                <a:srgbClr val="0070C0"/>
              </a:buClr>
              <a:buSzPct val="80000"/>
              <a:buFont typeface="Wingdings" pitchFamily="2" charset="2"/>
              <a:buChar char="u"/>
            </a:pPr>
            <a:r>
              <a:rPr lang="en-US" sz="1800" b="0" i="0" dirty="0">
                <a:solidFill>
                  <a:srgbClr val="2D2D2D"/>
                </a:solidFill>
                <a:effectLst/>
              </a:rPr>
              <a:t>The Discussion will cover how to set these up on Windows with Visual Studio, and on Ubuntu Linux with GCC.</a:t>
            </a:r>
          </a:p>
          <a:p>
            <a:pPr marL="342900" indent="-342900" algn="l">
              <a:buClr>
                <a:srgbClr val="0070C0"/>
              </a:buClr>
              <a:buSzPct val="80000"/>
              <a:buFont typeface="Wingdings" pitchFamily="2" charset="2"/>
              <a:buChar char="u"/>
            </a:pPr>
            <a:r>
              <a:rPr lang="en-US" sz="1800" b="0" i="0" dirty="0">
                <a:solidFill>
                  <a:srgbClr val="2D2D2D"/>
                </a:solidFill>
                <a:effectLst/>
              </a:rPr>
              <a:t>Although each chapter is written as a follow-up on the previous one, it is also possible to read the chapters as standalone articles introducing a certain Vulkan feature.</a:t>
            </a:r>
          </a:p>
          <a:p>
            <a:pPr algn="l">
              <a:buClr>
                <a:srgbClr val="0070C0"/>
              </a:buClr>
              <a:buSzPct val="80000"/>
            </a:pPr>
            <a:endParaRPr lang="en-US" sz="1800" b="0" i="0" dirty="0">
              <a:solidFill>
                <a:srgbClr val="2D2D2D"/>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23077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001.1 Vulkan SDK, GLM, and GLFW</a:t>
            </a:r>
            <a:endParaRPr lang="zh-TW" altLang="en-US" sz="4000" b="1" dirty="0">
              <a:solidFill>
                <a:srgbClr val="FFFF00"/>
              </a:solidFill>
            </a:endParaRPr>
          </a:p>
        </p:txBody>
      </p:sp>
      <p:sp>
        <p:nvSpPr>
          <p:cNvPr id="3" name="副標題 2"/>
          <p:cNvSpPr>
            <a:spLocks noGrp="1"/>
          </p:cNvSpPr>
          <p:nvPr>
            <p:ph type="subTitle" idx="1"/>
          </p:nvPr>
        </p:nvSpPr>
        <p:spPr>
          <a:xfrm>
            <a:off x="427333" y="1268758"/>
            <a:ext cx="8241831" cy="3816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D2D2D"/>
                </a:solidFill>
                <a:effectLst/>
              </a:rPr>
              <a:t>Vulkan SDK, GLM, and GLFW</a:t>
            </a:r>
          </a:p>
          <a:p>
            <a:pPr marL="342900" indent="-342900" algn="l">
              <a:buClr>
                <a:srgbClr val="0070C0"/>
              </a:buClr>
              <a:buSzPct val="80000"/>
              <a:buFont typeface="Wingdings" pitchFamily="2" charset="2"/>
              <a:buChar char="u"/>
            </a:pPr>
            <a:r>
              <a:rPr lang="en-US" sz="1800" b="0" i="0" dirty="0">
                <a:solidFill>
                  <a:srgbClr val="2D2D2D"/>
                </a:solidFill>
                <a:effectLst/>
              </a:rPr>
              <a:t>That means that the site is also useful as a reference. </a:t>
            </a:r>
          </a:p>
          <a:p>
            <a:pPr marL="342900" indent="-342900" algn="l">
              <a:buClr>
                <a:srgbClr val="0070C0"/>
              </a:buClr>
              <a:buSzPct val="80000"/>
              <a:buFont typeface="Wingdings" pitchFamily="2" charset="2"/>
              <a:buChar char="u"/>
            </a:pPr>
            <a:r>
              <a:rPr lang="en-US" sz="1800" b="0" i="0" dirty="0">
                <a:solidFill>
                  <a:srgbClr val="2D2D2D"/>
                </a:solidFill>
                <a:effectLst/>
              </a:rPr>
              <a:t>All the Vulkan functions and types are linked to the specification, so you can click them to learn more. </a:t>
            </a:r>
          </a:p>
          <a:p>
            <a:pPr marL="342900" indent="-342900" algn="l">
              <a:buClr>
                <a:srgbClr val="0070C0"/>
              </a:buClr>
              <a:buSzPct val="80000"/>
              <a:buFont typeface="Wingdings" pitchFamily="2" charset="2"/>
              <a:buChar char="u"/>
            </a:pPr>
            <a:r>
              <a:rPr lang="en-US" sz="1800" b="0" i="0" dirty="0">
                <a:solidFill>
                  <a:srgbClr val="2D2D2D"/>
                </a:solidFill>
                <a:effectLst/>
              </a:rPr>
              <a:t>Vulkan is a very new API, so there may be some shortcomings in the specification itself. You are encouraged to submit feedback to </a:t>
            </a:r>
            <a:r>
              <a:rPr lang="en-US" sz="1800" b="0" i="0" u="none" strike="noStrike" dirty="0">
                <a:solidFill>
                  <a:srgbClr val="A41E22"/>
                </a:solidFill>
                <a:effectLst/>
                <a:hlinkClick r:id="rId2"/>
              </a:rPr>
              <a:t>this </a:t>
            </a:r>
            <a:r>
              <a:rPr lang="en-US" sz="1800" b="0" i="0" u="none" strike="noStrike" dirty="0" err="1">
                <a:solidFill>
                  <a:srgbClr val="A41E22"/>
                </a:solidFill>
                <a:effectLst/>
                <a:hlinkClick r:id="rId2"/>
              </a:rPr>
              <a:t>Khronos</a:t>
            </a:r>
            <a:r>
              <a:rPr lang="en-US" sz="1800" b="0" i="0" u="none" strike="noStrike" dirty="0">
                <a:solidFill>
                  <a:srgbClr val="A41E22"/>
                </a:solidFill>
                <a:effectLst/>
                <a:hlinkClick r:id="rId2"/>
              </a:rPr>
              <a:t> repository</a:t>
            </a:r>
            <a:r>
              <a:rPr lang="en-US" sz="1800" b="0" i="0" dirty="0">
                <a:solidFill>
                  <a:srgbClr val="2D2D2D"/>
                </a:solidFill>
                <a:effectLst/>
              </a:rPr>
              <a:t>.</a:t>
            </a:r>
          </a:p>
          <a:p>
            <a:pPr marL="342900" indent="-342900" algn="l">
              <a:buClr>
                <a:srgbClr val="0070C0"/>
              </a:buClr>
              <a:buSzPct val="80000"/>
              <a:buFont typeface="Wingdings" pitchFamily="2" charset="2"/>
              <a:buChar char="u"/>
            </a:pPr>
            <a:r>
              <a:rPr lang="en-US" sz="1800" b="0" i="0" dirty="0">
                <a:solidFill>
                  <a:srgbClr val="2D2D2D"/>
                </a:solidFill>
                <a:effectLst/>
              </a:rPr>
              <a:t>As mentioned before, the Vulkan API has a rather verbose API with many parameters to give you maximum control over the graphics hardware. </a:t>
            </a:r>
          </a:p>
          <a:p>
            <a:pPr marL="342900" indent="-342900" algn="l">
              <a:buClr>
                <a:srgbClr val="0070C0"/>
              </a:buClr>
              <a:buSzPct val="80000"/>
              <a:buFont typeface="Wingdings" pitchFamily="2" charset="2"/>
              <a:buChar char="u"/>
            </a:pPr>
            <a:r>
              <a:rPr lang="en-US" sz="1800" b="0" i="0" dirty="0">
                <a:solidFill>
                  <a:srgbClr val="2D2D2D"/>
                </a:solidFill>
                <a:effectLst/>
              </a:rPr>
              <a:t>This causes basic operations like creating a texture to take a lot of steps that must be repeated every time. </a:t>
            </a:r>
          </a:p>
          <a:p>
            <a:pPr marL="342900" indent="-342900" algn="l">
              <a:buClr>
                <a:srgbClr val="0070C0"/>
              </a:buClr>
              <a:buSzPct val="80000"/>
              <a:buFont typeface="Wingdings" pitchFamily="2" charset="2"/>
              <a:buChar char="u"/>
            </a:pPr>
            <a:r>
              <a:rPr lang="en-US" sz="1800" b="0" i="0" dirty="0">
                <a:solidFill>
                  <a:srgbClr val="2D2D2D"/>
                </a:solidFill>
                <a:effectLst/>
              </a:rPr>
              <a:t>Therefore, we'll be creating our own collection of helper functions throughout the Discussion.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27448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001.1 Vulkan SDK, GLM, and GLFW</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0875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D2D2D"/>
                </a:solidFill>
                <a:effectLst/>
              </a:rPr>
              <a:t>Vulkan SDK, GLM, and GLFW</a:t>
            </a:r>
          </a:p>
          <a:p>
            <a:pPr marL="342900" indent="-342900" algn="l">
              <a:buClr>
                <a:srgbClr val="0070C0"/>
              </a:buClr>
              <a:buSzPct val="80000"/>
              <a:buFont typeface="Wingdings" pitchFamily="2" charset="2"/>
              <a:buChar char="u"/>
            </a:pPr>
            <a:r>
              <a:rPr lang="en-US" sz="1800" b="0" i="0" dirty="0">
                <a:solidFill>
                  <a:srgbClr val="2D2D2D"/>
                </a:solidFill>
                <a:effectLst/>
              </a:rPr>
              <a:t>Every chapter will also conclude with a link to the full code listing up to that point.</a:t>
            </a:r>
          </a:p>
          <a:p>
            <a:pPr marL="342900" indent="-342900" algn="l">
              <a:buClr>
                <a:srgbClr val="0070C0"/>
              </a:buClr>
              <a:buSzPct val="80000"/>
              <a:buFont typeface="Wingdings" pitchFamily="2" charset="2"/>
              <a:buChar char="u"/>
            </a:pPr>
            <a:r>
              <a:rPr lang="en-US" sz="1800" b="0" i="0" dirty="0">
                <a:solidFill>
                  <a:srgbClr val="2D2D2D"/>
                </a:solidFill>
                <a:effectLst/>
              </a:rPr>
              <a:t>You can refer to it if you have any doubts about the structure of the code, or if you're dealing with a bug and want to compare. </a:t>
            </a:r>
          </a:p>
          <a:p>
            <a:pPr marL="342900" indent="-342900" algn="l">
              <a:buClr>
                <a:srgbClr val="0070C0"/>
              </a:buClr>
              <a:buSzPct val="80000"/>
              <a:buFont typeface="Wingdings" pitchFamily="2" charset="2"/>
              <a:buChar char="u"/>
            </a:pPr>
            <a:r>
              <a:rPr lang="en-US" sz="1800" b="0" i="0" dirty="0">
                <a:solidFill>
                  <a:srgbClr val="2D2D2D"/>
                </a:solidFill>
                <a:effectLst/>
              </a:rPr>
              <a:t>All of the code files have been tested on graphics cards from multiple vendors to verify correctness. </a:t>
            </a:r>
          </a:p>
          <a:p>
            <a:pPr marL="342900" indent="-342900" algn="l">
              <a:buClr>
                <a:srgbClr val="0070C0"/>
              </a:buClr>
              <a:buSzPct val="80000"/>
              <a:buFont typeface="Wingdings" pitchFamily="2" charset="2"/>
              <a:buChar char="u"/>
            </a:pPr>
            <a:r>
              <a:rPr lang="en-US" sz="1800" b="0" i="0" dirty="0">
                <a:solidFill>
                  <a:srgbClr val="2D2D2D"/>
                </a:solidFill>
                <a:effectLst/>
              </a:rPr>
              <a:t>Each chapter also has a comment section at the end where you can ask any questions that are relevant to the specific subject matter. Please specify your platform, driver version, source code, expected behavior and actual behavior to help us help you.</a:t>
            </a:r>
          </a:p>
          <a:p>
            <a:pPr marL="342900" indent="-342900" algn="l">
              <a:buClr>
                <a:srgbClr val="0070C0"/>
              </a:buClr>
              <a:buSzPct val="80000"/>
              <a:buFont typeface="Wingdings" pitchFamily="2" charset="2"/>
              <a:buChar char="u"/>
            </a:pPr>
            <a:r>
              <a:rPr lang="en-US" sz="1800" b="0" i="0" dirty="0">
                <a:solidFill>
                  <a:srgbClr val="2D2D2D"/>
                </a:solidFill>
                <a:effectLst/>
              </a:rPr>
              <a:t>This Discussion is intended to be a community effort. </a:t>
            </a:r>
          </a:p>
          <a:p>
            <a:pPr marL="342900" indent="-342900" algn="l">
              <a:buClr>
                <a:srgbClr val="0070C0"/>
              </a:buClr>
              <a:buSzPct val="80000"/>
              <a:buFont typeface="Wingdings" pitchFamily="2" charset="2"/>
              <a:buChar char="u"/>
            </a:pPr>
            <a:r>
              <a:rPr lang="en-US" sz="1800" b="0" i="0" dirty="0">
                <a:solidFill>
                  <a:srgbClr val="2D2D2D"/>
                </a:solidFill>
                <a:effectLst/>
              </a:rPr>
              <a:t>Vulkan is still a very new API and best practices have not really been established yet. </a:t>
            </a:r>
          </a:p>
          <a:p>
            <a:pPr marL="342900" indent="-342900" algn="l">
              <a:buClr>
                <a:srgbClr val="0070C0"/>
              </a:buClr>
              <a:buSzPct val="80000"/>
              <a:buFont typeface="Wingdings" pitchFamily="2" charset="2"/>
              <a:buChar char="u"/>
            </a:pPr>
            <a:r>
              <a:rPr lang="en-US" sz="1800" b="0" i="0" dirty="0">
                <a:solidFill>
                  <a:srgbClr val="2D2D2D"/>
                </a:solidFill>
                <a:effectLst/>
              </a:rPr>
              <a:t>If you have any type of feedback on the Discussion and site itself, then please don't hesitate to submit an issue or pull request to the </a:t>
            </a:r>
            <a:r>
              <a:rPr lang="en-US" sz="1800" b="0" i="0" u="none" strike="noStrike" dirty="0">
                <a:solidFill>
                  <a:srgbClr val="A41E22"/>
                </a:solidFill>
                <a:effectLst/>
                <a:hlinkClick r:id="rId2"/>
              </a:rPr>
              <a:t>GitHub repository</a:t>
            </a:r>
            <a:r>
              <a:rPr lang="en-US" sz="1800" b="0" i="0" dirty="0">
                <a:solidFill>
                  <a:srgbClr val="2D2D2D"/>
                </a:solidFill>
                <a:effectLst/>
              </a:rPr>
              <a:t>. </a:t>
            </a:r>
          </a:p>
          <a:p>
            <a:pPr marL="342900" indent="-342900" algn="l">
              <a:buClr>
                <a:srgbClr val="0070C0"/>
              </a:buClr>
              <a:buSzPct val="80000"/>
              <a:buFont typeface="Wingdings" pitchFamily="2" charset="2"/>
              <a:buChar char="u"/>
            </a:pPr>
            <a:r>
              <a:rPr lang="en-US" sz="1800" b="0" i="0" dirty="0">
                <a:solidFill>
                  <a:srgbClr val="2D2D2D"/>
                </a:solidFill>
                <a:effectLst/>
              </a:rPr>
              <a:t>You can </a:t>
            </a:r>
            <a:r>
              <a:rPr lang="en-US" sz="1800" b="0" i="1" dirty="0">
                <a:solidFill>
                  <a:srgbClr val="2D2D2D"/>
                </a:solidFill>
                <a:effectLst/>
              </a:rPr>
              <a:t>watch</a:t>
            </a:r>
            <a:r>
              <a:rPr lang="en-US" sz="1800" b="0" i="0" dirty="0">
                <a:solidFill>
                  <a:srgbClr val="2D2D2D"/>
                </a:solidFill>
                <a:effectLst/>
              </a:rPr>
              <a:t> the repository to be notified of updates to the Discussion.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3022678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2761</TotalTime>
  <Words>1383</Words>
  <Application>Microsoft Office PowerPoint</Application>
  <PresentationFormat>On-screen Show (4:3)</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001 Vulkan Introduction</vt:lpstr>
      <vt:lpstr>001 Vulkan Introduction</vt:lpstr>
      <vt:lpstr>001 Vulkan Introduction</vt:lpstr>
      <vt:lpstr>001 Vulkan Introduction</vt:lpstr>
      <vt:lpstr>001 Vulkan Introduction</vt:lpstr>
      <vt:lpstr>001.1 Vulkan SDK, GLM, and GLFW</vt:lpstr>
      <vt:lpstr>001.1 Vulkan SDK, GLM, and GLFW</vt:lpstr>
      <vt:lpstr>001.1 Vulkan SDK, GLM, and GLFW</vt:lpstr>
      <vt:lpstr>001.1 Vulkan SDK, GLM, and GLFW</vt:lpstr>
      <vt:lpstr>001.1 Vulkan SDK, GLM, and GLFW</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1026</cp:revision>
  <dcterms:created xsi:type="dcterms:W3CDTF">2018-09-28T16:40:41Z</dcterms:created>
  <dcterms:modified xsi:type="dcterms:W3CDTF">2022-10-13T22:45:25Z</dcterms:modified>
</cp:coreProperties>
</file>