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2" r:id="rId3"/>
    <p:sldId id="277" r:id="rId4"/>
    <p:sldId id="265" r:id="rId5"/>
    <p:sldId id="276" r:id="rId6"/>
    <p:sldId id="278" r:id="rId7"/>
    <p:sldId id="279" r:id="rId8"/>
    <p:sldId id="280" r:id="rId9"/>
    <p:sldId id="281" r:id="rId10"/>
    <p:sldId id="282" r:id="rId11"/>
    <p:sldId id="283" r:id="rId12"/>
    <p:sldId id="284" r:id="rId13"/>
    <p:sldId id="285" r:id="rId14"/>
    <p:sldId id="286" r:id="rId15"/>
    <p:sldId id="288" r:id="rId16"/>
    <p:sldId id="287" r:id="rId17"/>
    <p:sldId id="289" r:id="rId18"/>
    <p:sldId id="290" r:id="rId19"/>
    <p:sldId id="291" r:id="rId20"/>
    <p:sldId id="292" r:id="rId21"/>
    <p:sldId id="294" r:id="rId22"/>
    <p:sldId id="295" r:id="rId23"/>
    <p:sldId id="296" r:id="rId24"/>
    <p:sldId id="297" r:id="rId25"/>
    <p:sldId id="293" r:id="rId26"/>
    <p:sldId id="298" r:id="rId27"/>
    <p:sldId id="299" r:id="rId28"/>
    <p:sldId id="300" r:id="rId29"/>
    <p:sldId id="301" r:id="rId30"/>
    <p:sldId id="302" r:id="rId31"/>
    <p:sldId id="303" r:id="rId32"/>
    <p:sldId id="25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7" autoAdjust="0"/>
    <p:restoredTop sz="96806" autoAdjust="0"/>
  </p:normalViewPr>
  <p:slideViewPr>
    <p:cSldViewPr>
      <p:cViewPr varScale="1">
        <p:scale>
          <a:sx n="60" d="100"/>
          <a:sy n="60" d="100"/>
        </p:scale>
        <p:origin x="797"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vulkan-tutorial.com/Development_environment"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002 Vulkan Overview</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5087592"/>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2 - Logical Device and Queue Families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After selecting the right hardware device to use, you need to create a </a:t>
            </a:r>
            <a:r>
              <a:rPr kumimoji="0" lang="en-US" altLang="en-US" sz="1800" b="1" i="0" u="none" strike="noStrike" cap="none" normalizeH="0" baseline="0" dirty="0">
                <a:ln>
                  <a:noFill/>
                </a:ln>
                <a:solidFill>
                  <a:srgbClr val="A41E22"/>
                </a:solidFill>
                <a:effectLst/>
              </a:rPr>
              <a:t>VkDevice</a:t>
            </a:r>
            <a:r>
              <a:rPr lang="en-US" altLang="en-US" sz="1800" dirty="0">
                <a:solidFill>
                  <a:srgbClr val="2D2D2D"/>
                </a:solidFill>
              </a:rPr>
              <a:t> </a:t>
            </a:r>
            <a:r>
              <a:rPr kumimoji="0" lang="en-US" altLang="en-US" sz="1800" b="0" i="0" u="none" strike="noStrike" cap="none" normalizeH="0" baseline="0" dirty="0">
                <a:ln>
                  <a:noFill/>
                </a:ln>
                <a:solidFill>
                  <a:srgbClr val="2D2D2D"/>
                </a:solidFill>
                <a:effectLst/>
              </a:rPr>
              <a:t>(logical device), where you describe more specifically which </a:t>
            </a:r>
            <a:r>
              <a:rPr kumimoji="0" lang="en-US" altLang="en-US" sz="1800" b="1" i="0" u="none" strike="noStrike" cap="none" normalizeH="0" baseline="0" dirty="0">
                <a:ln>
                  <a:noFill/>
                </a:ln>
                <a:solidFill>
                  <a:srgbClr val="A41E22"/>
                </a:solidFill>
                <a:effectLst/>
              </a:rPr>
              <a:t>VkPhysicalDeviceFeatures</a:t>
            </a:r>
            <a:r>
              <a:rPr lang="en-US" altLang="en-US" sz="1800" dirty="0">
                <a:solidFill>
                  <a:srgbClr val="2D2D2D"/>
                </a:solidFill>
              </a:rPr>
              <a:t> </a:t>
            </a:r>
            <a:r>
              <a:rPr kumimoji="0" lang="en-US" altLang="en-US" sz="1800" b="0" i="0" u="none" strike="noStrike" cap="none" normalizeH="0" baseline="0" dirty="0">
                <a:ln>
                  <a:noFill/>
                </a:ln>
                <a:solidFill>
                  <a:srgbClr val="2D2D2D"/>
                </a:solidFill>
                <a:effectLst/>
              </a:rPr>
              <a:t>you will be using, like multi viewport rendering and 64-bit floats.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You also need to specify which queue families you would like to use.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Most operations performed with Vulkan, like draw commands and memory operations, are asynchronously executed by submitting them to a </a:t>
            </a:r>
            <a:r>
              <a:rPr kumimoji="0" lang="en-US" altLang="en-US" sz="1800" b="1" i="0" u="none" strike="noStrike" cap="none" normalizeH="0" baseline="0" dirty="0">
                <a:ln>
                  <a:noFill/>
                </a:ln>
                <a:solidFill>
                  <a:srgbClr val="A41E22"/>
                </a:solidFill>
                <a:effectLst/>
              </a:rPr>
              <a:t>VkQueue</a:t>
            </a:r>
            <a:r>
              <a:rPr kumimoji="0" lang="en-US" altLang="en-US" sz="1800" b="0" i="0" u="none" strike="noStrike" cap="none" normalizeH="0" baseline="0" dirty="0">
                <a:ln>
                  <a:noFill/>
                </a:ln>
                <a:solidFill>
                  <a:srgbClr val="2D2D2D"/>
                </a:solidFill>
                <a:effectLst/>
              </a:rPr>
              <a:t>.</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Queues are allocated from queue families, where each queue family supports a specific set of operations in its queues.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For example, there could be separate queue families for graphics, compute and memory transfer operations.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availability of queue families could also be used as a distinguishing factor in physical device selection.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It is possible for a device with Vulkan support to not offer any graphics functionality, however all graphics cards with Vulkan support today will generally support all queue operations that we're interested in.</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05456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824538"/>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3 - Window Surface and Swap Chain</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Unless you're only interested in offscreen rendering, you will need to create a window to present rendered images to.</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Windows can be created with the native platform APIs or libraries like </a:t>
            </a:r>
            <a:r>
              <a:rPr kumimoji="0" lang="en-US" altLang="en-US" sz="1800" b="1" i="0" u="none" strike="noStrike" cap="none" normalizeH="0" baseline="0" dirty="0">
                <a:ln>
                  <a:noFill/>
                </a:ln>
                <a:solidFill>
                  <a:srgbClr val="A41E22"/>
                </a:solidFill>
                <a:effectLst/>
              </a:rPr>
              <a:t>GLFW</a:t>
            </a:r>
            <a:r>
              <a:rPr kumimoji="0" lang="en-US" altLang="en-US" sz="1800" b="0" i="0" u="none" strike="noStrike" cap="none" normalizeH="0" baseline="0" dirty="0">
                <a:ln>
                  <a:noFill/>
                </a:ln>
                <a:solidFill>
                  <a:srgbClr val="2D2D2D"/>
                </a:solidFill>
                <a:effectLst/>
              </a:rPr>
              <a:t> (Graphic Library Framework) and </a:t>
            </a:r>
            <a:r>
              <a:rPr kumimoji="0" lang="en-US" altLang="en-US" sz="1800" b="1" i="0" u="none" strike="noStrike" cap="none" normalizeH="0" baseline="0" dirty="0">
                <a:ln>
                  <a:noFill/>
                </a:ln>
                <a:solidFill>
                  <a:srgbClr val="A41E22"/>
                </a:solidFill>
                <a:effectLst/>
              </a:rPr>
              <a:t>SDL</a:t>
            </a:r>
            <a:r>
              <a:rPr kumimoji="0" lang="en-US" altLang="en-US" sz="1800" b="0" i="0" u="none" strike="noStrike" cap="none" normalizeH="0" baseline="0" dirty="0">
                <a:ln>
                  <a:noFill/>
                </a:ln>
                <a:solidFill>
                  <a:srgbClr val="2D2D2D"/>
                </a:solidFill>
                <a:effectLst/>
              </a:rPr>
              <a:t> (Simple DirectMedia Layer).</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We will be using GLFW in this discussion, but more about that in the next chapter.</a:t>
            </a:r>
            <a:endParaRPr lang="en-US" altLang="en-US" sz="1800" dirty="0">
              <a:solidFill>
                <a:schemeClr val="tx1"/>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We need two more components to render to a window: a window surface (VkSurfaceKHR) and a swap chain (VkSwapchainKHR).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Note the </a:t>
            </a:r>
            <a:r>
              <a:rPr kumimoji="0" lang="en-US" altLang="en-US" sz="1800" b="0" i="0" u="none" strike="noStrike" cap="none" normalizeH="0" baseline="0" dirty="0">
                <a:ln>
                  <a:noFill/>
                </a:ln>
                <a:solidFill>
                  <a:srgbClr val="666666"/>
                </a:solidFill>
                <a:effectLst/>
              </a:rPr>
              <a:t>KHR</a:t>
            </a:r>
            <a:r>
              <a:rPr kumimoji="0" lang="en-US" altLang="en-US" sz="1800" b="0" i="0" u="none" strike="noStrike" cap="none" normalizeH="0" baseline="0" dirty="0">
                <a:ln>
                  <a:noFill/>
                </a:ln>
                <a:solidFill>
                  <a:srgbClr val="2D2D2D"/>
                </a:solidFill>
                <a:effectLst/>
              </a:rPr>
              <a:t> (Khronos Group) postfix, which means that these objects are part of a Vulkan extension.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he Vulkan API itself is completely platform agnostic (unknown), which is why we need to use the standardized WSI (Window System Interface) extension to interact with the window manager.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surface is a cross-platform abstraction over windows to render to and is generally instantiated by providing a reference to the native window handle, for example </a:t>
            </a:r>
            <a:r>
              <a:rPr kumimoji="0" lang="en-US" altLang="en-US" sz="1800" b="0" i="0" u="none" strike="noStrike" cap="none" normalizeH="0" baseline="0" dirty="0">
                <a:ln>
                  <a:noFill/>
                </a:ln>
                <a:solidFill>
                  <a:srgbClr val="666666"/>
                </a:solidFill>
                <a:effectLst/>
              </a:rPr>
              <a:t>HWND</a:t>
            </a:r>
            <a:r>
              <a:rPr kumimoji="0" lang="en-US" altLang="en-US" sz="1800" b="0" i="0" u="none" strike="noStrike" cap="none" normalizeH="0" baseline="0" dirty="0">
                <a:ln>
                  <a:noFill/>
                </a:ln>
                <a:solidFill>
                  <a:srgbClr val="2D2D2D"/>
                </a:solidFill>
                <a:effectLst/>
              </a:rPr>
              <a:t> (Handle of Window) on Windows. </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23575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5087592"/>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3 - Window Surface and Swap Chain</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Luckily, the GLFW library has a built-in function to deal with the platform specific details of this.</a:t>
            </a:r>
            <a:endParaRPr lang="en-US" altLang="en-US" sz="1800" dirty="0">
              <a:solidFill>
                <a:schemeClr val="tx1"/>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swap chain is a collection of render targets.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Its basic purpose is to ensure that the image that we're currently rendering to is different from the one that is currently on the screen.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This is important to make sure that only complete images are shown.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Every time we want to draw a frame, we must ask the swap chain to provide us with an image to render to</a:t>
            </a:r>
            <a:r>
              <a:rPr kumimoji="0" lang="en-US" altLang="en-US" sz="1800" b="0" i="0" u="none" strike="noStrike" cap="none" normalizeH="0" baseline="0" dirty="0">
                <a:ln>
                  <a:noFill/>
                </a:ln>
                <a:solidFill>
                  <a:srgbClr val="2D2D2D"/>
                </a:solidFill>
                <a:effectLst/>
              </a:rPr>
              <a:t>.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When we've finished drawing a frame, the image is returned to the swap chain for it to be presented to the screen at some point.</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number of render targets and conditions for presenting finished images to the screen depends on the present mode.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Common present modes are double buffering (vsync) and triple buffering.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We'll investigate these in the swap chain creation chapter.</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76648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872210"/>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3 - Window Surface and Swap Chain</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Some platforms allow you to render directly to a display without interacting with any window manager through the </a:t>
            </a:r>
            <a:r>
              <a:rPr kumimoji="0" lang="en-US" altLang="en-US" sz="1800" b="0" i="0" u="none" strike="noStrike" cap="none" normalizeH="0" baseline="0" dirty="0">
                <a:ln>
                  <a:noFill/>
                </a:ln>
                <a:solidFill>
                  <a:srgbClr val="666666"/>
                </a:solidFill>
                <a:effectLst/>
              </a:rPr>
              <a:t>VK_KHR_display</a:t>
            </a:r>
            <a:r>
              <a:rPr kumimoji="0" lang="en-US" altLang="en-US" sz="1800" b="0" i="0" u="none" strike="noStrike" cap="none" normalizeH="0" baseline="0" dirty="0">
                <a:ln>
                  <a:noFill/>
                </a:ln>
                <a:solidFill>
                  <a:srgbClr val="2D2D2D"/>
                </a:solidFill>
                <a:effectLst/>
              </a:rPr>
              <a:t> and </a:t>
            </a:r>
            <a:r>
              <a:rPr kumimoji="0" lang="en-US" altLang="en-US" sz="1800" b="0" i="0" u="none" strike="noStrike" cap="none" normalizeH="0" baseline="0" dirty="0">
                <a:ln>
                  <a:noFill/>
                </a:ln>
                <a:solidFill>
                  <a:srgbClr val="666666"/>
                </a:solidFill>
                <a:effectLst/>
              </a:rPr>
              <a:t>VK_KHR_display_Swapchain</a:t>
            </a:r>
            <a:r>
              <a:rPr lang="en-US" altLang="en-US" sz="1800" dirty="0">
                <a:solidFill>
                  <a:srgbClr val="2D2D2D"/>
                </a:solidFill>
              </a:rPr>
              <a:t> </a:t>
            </a:r>
            <a:r>
              <a:rPr kumimoji="0" lang="en-US" altLang="en-US" sz="1800" b="0" i="0" u="none" strike="noStrike" cap="none" normalizeH="0" baseline="0" dirty="0">
                <a:ln>
                  <a:noFill/>
                </a:ln>
                <a:solidFill>
                  <a:srgbClr val="2D2D2D"/>
                </a:solidFill>
                <a:effectLst/>
              </a:rPr>
              <a:t>extensions.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These allow you to create a surface that represents the entire screen and could be used to implement your own window manager, for example.</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58421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241831" cy="2448272"/>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4 - Image Views and Frame Buffers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To draw to an image acquired from the swap chain, we must wrap it into a </a:t>
            </a:r>
            <a:r>
              <a:rPr kumimoji="0" lang="en-US" altLang="en-US" sz="1800" b="1" i="0" u="none" strike="noStrike" cap="none" normalizeH="0" baseline="0" dirty="0">
                <a:ln>
                  <a:noFill/>
                </a:ln>
                <a:solidFill>
                  <a:srgbClr val="A41E22"/>
                </a:solidFill>
                <a:effectLst/>
              </a:rPr>
              <a:t>VkImageView</a:t>
            </a:r>
            <a:r>
              <a:rPr lang="en-US" altLang="en-US" sz="1800" dirty="0">
                <a:solidFill>
                  <a:srgbClr val="2D2D2D"/>
                </a:solidFill>
              </a:rPr>
              <a:t> </a:t>
            </a:r>
            <a:r>
              <a:rPr kumimoji="0" lang="en-US" altLang="en-US" sz="1800" b="0" i="0" u="none" strike="noStrike" cap="none" normalizeH="0" baseline="0" dirty="0">
                <a:ln>
                  <a:noFill/>
                </a:ln>
                <a:solidFill>
                  <a:srgbClr val="2D2D2D"/>
                </a:solidFill>
                <a:effectLst/>
              </a:rPr>
              <a:t>and </a:t>
            </a:r>
            <a:r>
              <a:rPr kumimoji="0" lang="en-US" altLang="en-US" sz="1800" b="1" i="0" u="none" strike="noStrike" cap="none" normalizeH="0" baseline="0" dirty="0">
                <a:ln>
                  <a:noFill/>
                </a:ln>
                <a:solidFill>
                  <a:srgbClr val="A41E22"/>
                </a:solidFill>
                <a:effectLst/>
              </a:rPr>
              <a:t>VkFramebuffer</a:t>
            </a:r>
            <a:r>
              <a:rPr kumimoji="0" lang="en-US" altLang="en-US" sz="1800" b="0" i="0" u="none" strike="noStrike" cap="none" normalizeH="0" baseline="0" dirty="0">
                <a:ln>
                  <a:noFill/>
                </a:ln>
                <a:solidFill>
                  <a:srgbClr val="2D2D2D"/>
                </a:solidFill>
                <a:effectLst/>
              </a:rPr>
              <a:t>.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An image view references a specific part of an image to be used, and a framebuffer references image views that are to be used for color, depth and stencil targets.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Because there could be </a:t>
            </a:r>
            <a:r>
              <a:rPr kumimoji="0" lang="en-US" altLang="en-US" sz="1800" b="1" i="0" u="none" strike="noStrike" cap="none" normalizeH="0" baseline="0" dirty="0">
                <a:ln>
                  <a:noFill/>
                </a:ln>
                <a:solidFill>
                  <a:srgbClr val="C00000"/>
                </a:solidFill>
                <a:effectLst/>
              </a:rPr>
              <a:t>many different images in the swap chain</a:t>
            </a:r>
            <a:r>
              <a:rPr kumimoji="0" lang="en-US" altLang="en-US" sz="1800" b="0" i="0" u="none" strike="noStrike" cap="none" normalizeH="0" baseline="0" dirty="0">
                <a:ln>
                  <a:noFill/>
                </a:ln>
                <a:solidFill>
                  <a:srgbClr val="2D2D2D"/>
                </a:solidFill>
                <a:effectLst/>
              </a:rPr>
              <a:t>, we'll </a:t>
            </a:r>
            <a:r>
              <a:rPr kumimoji="0" lang="en-US" altLang="en-US" sz="1800" b="1" i="0" u="none" strike="noStrike" cap="none" normalizeH="0" baseline="0" dirty="0">
                <a:ln>
                  <a:noFill/>
                </a:ln>
                <a:solidFill>
                  <a:srgbClr val="C00000"/>
                </a:solidFill>
                <a:effectLst/>
              </a:rPr>
              <a:t>preemptively create an image view and framebuffer </a:t>
            </a:r>
            <a:r>
              <a:rPr kumimoji="0" lang="en-US" altLang="en-US" sz="1800" b="0" i="0" u="none" strike="noStrike" cap="none" normalizeH="0" baseline="0" dirty="0">
                <a:ln>
                  <a:noFill/>
                </a:ln>
                <a:solidFill>
                  <a:srgbClr val="2D2D2D"/>
                </a:solidFill>
                <a:effectLst/>
              </a:rPr>
              <a:t>for each of them and select the right one at draw time.</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403859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241831" cy="2736304"/>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5 - Render passes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Render passes in Vulkan describe the type of images that are used during rendering operations, how they will be used, and how their contents should be treated.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In our initial triangle rendering application, we'll tell Vulkan that we will use a single image as color target and that we want it to be cleared to a solid color right before the drawing operation.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Whereas a render pass only describes the type of images, a </a:t>
            </a:r>
            <a:r>
              <a:rPr kumimoji="0" lang="en-US" altLang="en-US" sz="1800" b="1" i="0" u="none" strike="noStrike" cap="none" normalizeH="0" baseline="0" dirty="0">
                <a:ln>
                  <a:noFill/>
                </a:ln>
                <a:solidFill>
                  <a:srgbClr val="A41E22"/>
                </a:solidFill>
                <a:effectLst/>
              </a:rPr>
              <a:t>VkFramebuffer</a:t>
            </a:r>
            <a:r>
              <a:rPr lang="en-US" altLang="en-US" sz="1800" dirty="0">
                <a:solidFill>
                  <a:srgbClr val="2D2D2D"/>
                </a:solidFill>
              </a:rPr>
              <a:t> </a:t>
            </a:r>
            <a:r>
              <a:rPr kumimoji="0" lang="en-US" altLang="en-US" sz="1800" b="0" i="0" u="none" strike="noStrike" cap="none" normalizeH="0" baseline="0" dirty="0">
                <a:ln>
                  <a:noFill/>
                </a:ln>
                <a:solidFill>
                  <a:srgbClr val="2D2D2D"/>
                </a:solidFill>
                <a:effectLst/>
              </a:rPr>
              <a:t>binds specific images to these slots.</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352110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241831" cy="5087590"/>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6 - Graphics pipeline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graphics pipeline in Vulkan is set up by creating a </a:t>
            </a:r>
            <a:r>
              <a:rPr kumimoji="0" lang="en-US" altLang="en-US" sz="1800" b="1" i="0" u="none" strike="noStrike" cap="none" normalizeH="0" baseline="0" dirty="0">
                <a:ln>
                  <a:noFill/>
                </a:ln>
                <a:solidFill>
                  <a:srgbClr val="A41E22"/>
                </a:solidFill>
                <a:effectLst/>
              </a:rPr>
              <a:t>VkPipeline</a:t>
            </a:r>
            <a:r>
              <a:rPr kumimoji="0" lang="en-US" altLang="en-US" sz="1800" b="0" i="0" u="none" strike="noStrike" cap="none" normalizeH="0" baseline="0" dirty="0">
                <a:ln>
                  <a:noFill/>
                </a:ln>
                <a:solidFill>
                  <a:srgbClr val="2D2D2D"/>
                </a:solidFill>
                <a:effectLst/>
              </a:rPr>
              <a:t> object.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It describes the configurable state of the graphics card, like the viewport size and depth buffer operation and the programmable state using </a:t>
            </a:r>
            <a:r>
              <a:rPr kumimoji="0" lang="en-US" altLang="en-US" sz="1800" b="1" i="0" u="none" strike="noStrike" cap="none" normalizeH="0" baseline="0" dirty="0">
                <a:ln>
                  <a:noFill/>
                </a:ln>
                <a:solidFill>
                  <a:srgbClr val="A41E22"/>
                </a:solidFill>
                <a:effectLst/>
              </a:rPr>
              <a:t>VkShaderModule</a:t>
            </a:r>
            <a:r>
              <a:rPr lang="en-US" altLang="en-US" sz="1800" dirty="0">
                <a:solidFill>
                  <a:srgbClr val="2D2D2D"/>
                </a:solidFill>
              </a:rPr>
              <a:t> </a:t>
            </a:r>
            <a:r>
              <a:rPr kumimoji="0" lang="en-US" altLang="en-US" sz="1800" b="0" i="0" u="none" strike="noStrike" cap="none" normalizeH="0" baseline="0" dirty="0">
                <a:ln>
                  <a:noFill/>
                </a:ln>
                <a:solidFill>
                  <a:srgbClr val="2D2D2D"/>
                </a:solidFill>
                <a:effectLst/>
              </a:rPr>
              <a:t>objects.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a:t>
            </a:r>
            <a:r>
              <a:rPr kumimoji="0" lang="en-US" altLang="en-US" sz="1800" b="1" i="0" u="none" strike="noStrike" cap="none" normalizeH="0" baseline="0" dirty="0">
                <a:ln>
                  <a:noFill/>
                </a:ln>
                <a:solidFill>
                  <a:srgbClr val="A41E22"/>
                </a:solidFill>
                <a:effectLst/>
              </a:rPr>
              <a:t>VkShaderModule</a:t>
            </a:r>
            <a:r>
              <a:rPr kumimoji="0" lang="en-US" altLang="en-US" sz="1800" b="0" i="0" u="none" strike="noStrike" cap="none" normalizeH="0" baseline="0" dirty="0">
                <a:ln>
                  <a:noFill/>
                </a:ln>
                <a:solidFill>
                  <a:srgbClr val="2D2D2D"/>
                </a:solidFill>
                <a:effectLst/>
              </a:rPr>
              <a:t> objects are created from shader byte code.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driver also needs to know which render targets will be used in the pipeline, which we specify by referencing the render pass.</a:t>
            </a:r>
            <a:endParaRPr lang="en-US" altLang="en-US" sz="1800" dirty="0">
              <a:solidFill>
                <a:schemeClr val="tx1"/>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One of the most distinctive features of Vulkan compared to existing APIs, is that almost all configuration of the graphics pipeline needs to be set in advance.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That means that if you want to switch to a different shader or slightly change your vertex layout, then you need to entirely recreate the graphics pipeline.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That means that you will have to create many </a:t>
            </a:r>
            <a:r>
              <a:rPr kumimoji="0" lang="en-US" altLang="en-US" sz="1800" b="1" i="0" u="none" strike="noStrike" cap="none" normalizeH="0" baseline="0" dirty="0">
                <a:ln>
                  <a:noFill/>
                </a:ln>
                <a:solidFill>
                  <a:srgbClr val="A41E22"/>
                </a:solidFill>
                <a:effectLst/>
              </a:rPr>
              <a:t>VkPipeline</a:t>
            </a:r>
            <a:r>
              <a:rPr kumimoji="0" lang="en-US" altLang="en-US" sz="1800" b="0" i="0" u="none" strike="noStrike" cap="none" normalizeH="0" baseline="0" dirty="0">
                <a:ln>
                  <a:noFill/>
                </a:ln>
                <a:solidFill>
                  <a:srgbClr val="2D2D2D"/>
                </a:solidFill>
                <a:effectLst/>
              </a:rPr>
              <a:t> objects in advance for all the different combinations you need for your rendering operations.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Only some basic configuration, like viewport size and clear color, can be changed dynamically. </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839261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241831" cy="2520280"/>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6 - Graphics pipeline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All the state also needs to be described explicitly, there is no default color blend state, for example.</a:t>
            </a:r>
            <a:endParaRPr lang="en-US" altLang="en-US" sz="1800" dirty="0">
              <a:solidFill>
                <a:schemeClr val="tx1"/>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good news is that because you're doing the equivalent of ahead-of-time compilation versus just-in-time compilation, </a:t>
            </a:r>
            <a:r>
              <a:rPr kumimoji="0" lang="en-US" altLang="en-US" sz="1800" b="1" i="0" u="none" strike="noStrike" cap="none" normalizeH="0" baseline="0" dirty="0">
                <a:ln>
                  <a:noFill/>
                </a:ln>
                <a:solidFill>
                  <a:srgbClr val="C00000"/>
                </a:solidFill>
                <a:effectLst/>
              </a:rPr>
              <a:t>there are more optimization opportunities for the driver and runtime performance is more predictable</a:t>
            </a:r>
            <a:r>
              <a:rPr kumimoji="0" lang="en-US" altLang="en-US" sz="1800" b="0" i="0" u="none" strike="noStrike" cap="none" normalizeH="0" baseline="0" dirty="0">
                <a:ln>
                  <a:noFill/>
                </a:ln>
                <a:solidFill>
                  <a:srgbClr val="2D2D2D"/>
                </a:solidFill>
                <a:effectLst/>
              </a:rPr>
              <a:t>, because large state changes like switching to a different graphics pipeline are made very explicit.</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324371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241831" cy="4176464"/>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7 - Command Pools and Command Buffers</a:t>
            </a:r>
            <a:endParaRPr lang="en-US" altLang="en-US" sz="1800" b="1" dirty="0">
              <a:solidFill>
                <a:srgbClr val="2D2D2D"/>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As mentioned earlier, many of the operations in Vulkan that we want to execute, like drawing operations, need to be submitted to a queue.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These operations first need to be recorded into a </a:t>
            </a:r>
            <a:r>
              <a:rPr kumimoji="0" lang="en-US" altLang="en-US" sz="1800" b="1" i="0" u="none" strike="noStrike" cap="none" normalizeH="0" baseline="0" dirty="0">
                <a:ln>
                  <a:noFill/>
                </a:ln>
                <a:solidFill>
                  <a:srgbClr val="A41E22"/>
                </a:solidFill>
                <a:effectLst/>
              </a:rPr>
              <a:t>VkCommandBuffer</a:t>
            </a:r>
            <a:r>
              <a:rPr kumimoji="0" lang="en-US" altLang="en-US" sz="1800" b="0" i="0" u="none" strike="noStrike" cap="none" normalizeH="0" baseline="0" dirty="0">
                <a:ln>
                  <a:noFill/>
                </a:ln>
                <a:solidFill>
                  <a:srgbClr val="2D2D2D"/>
                </a:solidFill>
                <a:effectLst/>
              </a:rPr>
              <a:t> before they can be submitted.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These command buffers are allocated from a </a:t>
            </a:r>
            <a:r>
              <a:rPr kumimoji="0" lang="en-US" altLang="en-US" sz="1800" b="1" i="0" u="none" strike="noStrike" cap="none" normalizeH="0" baseline="0" dirty="0">
                <a:ln>
                  <a:noFill/>
                </a:ln>
                <a:solidFill>
                  <a:srgbClr val="A41E22"/>
                </a:solidFill>
                <a:effectLst/>
              </a:rPr>
              <a:t>VkCommandPool</a:t>
            </a:r>
            <a:r>
              <a:rPr kumimoji="0" lang="en-US" altLang="en-US" sz="1800" b="0" i="0" u="none" strike="noStrike" cap="none" normalizeH="0" baseline="0" dirty="0">
                <a:ln>
                  <a:noFill/>
                </a:ln>
                <a:solidFill>
                  <a:srgbClr val="2D2D2D"/>
                </a:solidFill>
                <a:effectLst/>
              </a:rPr>
              <a:t> that is associated with a specific queue family.</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To draw a simple triangle, we need to record a command buffer with the following operations:</a:t>
            </a:r>
            <a:endParaRPr lang="en-US" altLang="en-US" sz="1800" dirty="0">
              <a:solidFill>
                <a:schemeClr val="tx1"/>
              </a:solidFill>
            </a:endParaRP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Begin the render pass</a:t>
            </a: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Bind the graphics pipeline</a:t>
            </a: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Draw 3 vertices</a:t>
            </a: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End the render pass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77390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241831" cy="1872208"/>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7 - Command Pools and Command Buffers</a:t>
            </a:r>
            <a:endParaRPr lang="en-US" altLang="en-US" sz="1800" b="1" dirty="0">
              <a:solidFill>
                <a:srgbClr val="2D2D2D"/>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Because the image in the framebuffer depends on which specific image the swap chain will give us, we need to record a command buffer for each possible image and select the right one at draw time.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alternative would be to record the command buffer again every frame, which is not as efficient.</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26420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a:solidFill>
                  <a:srgbClr val="FFFF00"/>
                </a:solidFill>
              </a:rPr>
              <a:t>002 Vulkan Overview</a:t>
            </a:r>
            <a:endParaRPr lang="zh-TW" altLang="en-US" sz="4000" b="1" dirty="0">
              <a:solidFill>
                <a:srgbClr val="FFFF00"/>
              </a:solidFill>
            </a:endParaRPr>
          </a:p>
        </p:txBody>
      </p:sp>
      <p:sp>
        <p:nvSpPr>
          <p:cNvPr id="3" name="副標題 2"/>
          <p:cNvSpPr>
            <a:spLocks noGrp="1"/>
          </p:cNvSpPr>
          <p:nvPr>
            <p:ph type="subTitle" idx="1"/>
          </p:nvPr>
        </p:nvSpPr>
        <p:spPr>
          <a:xfrm>
            <a:off x="444969" y="1158528"/>
            <a:ext cx="8241831" cy="5256586"/>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Vulkan Overview</a:t>
            </a:r>
          </a:p>
          <a:p>
            <a:pPr marL="342900" indent="-342900" algn="l">
              <a:buClr>
                <a:srgbClr val="0070C0"/>
              </a:buClr>
              <a:buSzPct val="80000"/>
              <a:buFont typeface="Wingdings" pitchFamily="2" charset="2"/>
              <a:buChar char="u"/>
            </a:pPr>
            <a:r>
              <a:rPr lang="en-US" sz="1800" dirty="0">
                <a:solidFill>
                  <a:schemeClr val="tx1"/>
                </a:solidFill>
              </a:rPr>
              <a:t>We will discuss the following topics:</a:t>
            </a:r>
          </a:p>
          <a:p>
            <a:pPr marL="342900" indent="-342900" algn="l">
              <a:buClr>
                <a:srgbClr val="0070C0"/>
              </a:buClr>
              <a:buSzPct val="80000"/>
              <a:buFont typeface="Wingdings" pitchFamily="2" charset="2"/>
              <a:buChar char="u"/>
            </a:pPr>
            <a:r>
              <a:rPr lang="en-US" sz="1800" i="0" strike="noStrike" dirty="0">
                <a:solidFill>
                  <a:schemeClr val="tx1"/>
                </a:solidFill>
                <a:effectLst/>
              </a:rPr>
              <a:t>1. Origin of Vulkan</a:t>
            </a:r>
            <a:endParaRPr lang="en-US" sz="1800" dirty="0">
              <a:solidFill>
                <a:schemeClr val="tx1"/>
              </a:solidFill>
            </a:endParaRPr>
          </a:p>
          <a:p>
            <a:pPr marL="342900" indent="-342900" algn="l">
              <a:buClr>
                <a:srgbClr val="0070C0"/>
              </a:buClr>
              <a:buSzPct val="80000"/>
              <a:buFont typeface="Wingdings" pitchFamily="2" charset="2"/>
              <a:buChar char="u"/>
            </a:pPr>
            <a:r>
              <a:rPr lang="en-US" sz="1800" i="0" strike="noStrike" dirty="0">
                <a:solidFill>
                  <a:schemeClr val="tx1"/>
                </a:solidFill>
                <a:effectLst/>
              </a:rPr>
              <a:t>2. What it takes to draw a triangle</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Step 1 - Instance and physical device selection</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Step 2 - Logical device and queue families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Step 3 - Window surface and swap chain</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Step 4 - Image views and framebuffers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Step 5 - Render passes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Step 6 - Graphics pipeline</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Step 7 - Command pools and command buffers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Step 8 - Main loop</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Summary</a:t>
            </a:r>
            <a:endParaRPr lang="en-US" sz="1800" dirty="0">
              <a:solidFill>
                <a:schemeClr val="tx1"/>
              </a:solidFill>
            </a:endParaRPr>
          </a:p>
          <a:p>
            <a:pPr marL="342900" indent="-342900" algn="l">
              <a:buClr>
                <a:srgbClr val="0070C0"/>
              </a:buClr>
              <a:buSzPct val="80000"/>
              <a:buFont typeface="Wingdings" pitchFamily="2" charset="2"/>
              <a:buChar char="u"/>
            </a:pPr>
            <a:r>
              <a:rPr lang="en-US" sz="1800" i="0" strike="noStrike" dirty="0">
                <a:solidFill>
                  <a:schemeClr val="tx1"/>
                </a:solidFill>
                <a:effectLst/>
              </a:rPr>
              <a:t>3. API concepts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Coding conventions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i="0" strike="noStrike" dirty="0">
                <a:solidFill>
                  <a:schemeClr val="tx1"/>
                </a:solidFill>
                <a:effectLst/>
              </a:rPr>
              <a:t>Validation layers</a:t>
            </a:r>
            <a:endParaRPr lang="en-US" sz="1800" strike="noStrike"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32701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241831" cy="4968552"/>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8 - Main loop</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Now that the drawing commands have been wrapped into a command buffer, the main loop is quite straightforward.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We first acquire an image from the swap chain with </a:t>
            </a:r>
            <a:r>
              <a:rPr kumimoji="0" lang="en-US" altLang="en-US" sz="1800" b="1" i="0" u="none" strike="noStrike" cap="none" normalizeH="0" baseline="0" dirty="0">
                <a:ln>
                  <a:noFill/>
                </a:ln>
                <a:solidFill>
                  <a:srgbClr val="C00000"/>
                </a:solidFill>
                <a:effectLst/>
              </a:rPr>
              <a:t>vkAcquireNextImageKHR</a:t>
            </a:r>
            <a:r>
              <a:rPr kumimoji="0" lang="en-US" altLang="en-US" sz="1800" b="0" i="0" u="none" strike="noStrike" cap="none" normalizeH="0" baseline="0" dirty="0">
                <a:ln>
                  <a:noFill/>
                </a:ln>
                <a:solidFill>
                  <a:srgbClr val="2D2D2D"/>
                </a:solidFill>
                <a:effectLst/>
              </a:rPr>
              <a:t>.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We can then select the appropriate command buffer for that image and execute it with </a:t>
            </a:r>
            <a:r>
              <a:rPr kumimoji="0" lang="en-US" altLang="en-US" sz="1800" b="1" i="0" u="none" strike="noStrike" cap="none" normalizeH="0" baseline="0" dirty="0">
                <a:ln>
                  <a:noFill/>
                </a:ln>
                <a:solidFill>
                  <a:srgbClr val="A41E22"/>
                </a:solidFill>
                <a:effectLst/>
              </a:rPr>
              <a:t>vkQueueSubmit</a:t>
            </a:r>
            <a:r>
              <a:rPr kumimoji="0" lang="en-US" altLang="en-US" sz="1800" b="0" i="0" u="none" strike="noStrike" cap="none" normalizeH="0" baseline="0" dirty="0">
                <a:ln>
                  <a:noFill/>
                </a:ln>
                <a:solidFill>
                  <a:srgbClr val="2D2D2D"/>
                </a:solidFill>
                <a:effectLst/>
              </a:rPr>
              <a:t>.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Finally, we return the image to the swap chain for presentation to the screen with </a:t>
            </a:r>
            <a:r>
              <a:rPr kumimoji="0" lang="en-US" altLang="en-US" sz="1800" b="1" i="0" u="none" strike="noStrike" cap="none" normalizeH="0" baseline="0" dirty="0">
                <a:ln>
                  <a:noFill/>
                </a:ln>
                <a:solidFill>
                  <a:srgbClr val="C00000"/>
                </a:solidFill>
                <a:effectLst/>
              </a:rPr>
              <a:t>vkQueuePresentKHR</a:t>
            </a:r>
            <a:r>
              <a:rPr kumimoji="0" lang="en-US" altLang="en-US" sz="1800" b="0" i="0" u="none" strike="noStrike" cap="none" normalizeH="0" baseline="0" dirty="0">
                <a:ln>
                  <a:noFill/>
                </a:ln>
                <a:solidFill>
                  <a:srgbClr val="2D2D2D"/>
                </a:solidFill>
                <a:effectLst/>
              </a:rPr>
              <a:t>.</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Operations that are submitted to queues are executed asynchronously.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Therefore, we must use synchronization objects like semaphores to ensure a correct order of execution.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Execution of the draw command buffer must be set up to wait on image acquisition to finish, otherwise it may occur that we start rendering to an image that is still being read for presentation on the screen.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a:t>
            </a:r>
            <a:r>
              <a:rPr kumimoji="0" lang="en-US" altLang="en-US" sz="1800" b="1" i="0" u="none" strike="noStrike" cap="none" normalizeH="0" baseline="0" dirty="0">
                <a:ln>
                  <a:noFill/>
                </a:ln>
                <a:solidFill>
                  <a:srgbClr val="C00000"/>
                </a:solidFill>
                <a:effectLst/>
              </a:rPr>
              <a:t>vkQueuePresentKHR </a:t>
            </a:r>
            <a:r>
              <a:rPr kumimoji="0" lang="en-US" altLang="en-US" sz="1800" b="0" i="0" u="none" strike="noStrike" cap="none" normalizeH="0" baseline="0" dirty="0">
                <a:ln>
                  <a:noFill/>
                </a:ln>
                <a:solidFill>
                  <a:srgbClr val="2D2D2D"/>
                </a:solidFill>
                <a:effectLst/>
              </a:rPr>
              <a:t>call in turn needs to wait for rendering to be finished, for which we'll use a second semaphore that is signaled after rendering completes.</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3840132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323528" y="1268760"/>
            <a:ext cx="8241831" cy="3312368"/>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Summary (1)</a:t>
            </a:r>
            <a:endParaRPr lang="en-US" altLang="en-US" sz="1800" b="1" dirty="0">
              <a:solidFill>
                <a:srgbClr val="2D2D2D"/>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This whirlwind tour should give you a basic understanding of the work ahead for drawing the first triangle.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 real-world program contains more steps, like allocating vertex buffers, creating uniform buffers and uploading texture images that will be covered in subsequent chapters, but we'll start simple because Vulkan has enough of a steep learning curve as it is.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Note that we'll cheat a bit by initially embedding the vertex coordinates in the vertex shader instead of using a vertex buffer.</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That's because managing vertex buffers requires some familiarity with command buffers first.</a:t>
            </a:r>
            <a:endParaRPr lang="en-US" altLang="en-US" sz="1800" dirty="0">
              <a:solidFill>
                <a:schemeClr val="tx1"/>
              </a:solidFill>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391398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4176464"/>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Summary (2)</a:t>
            </a:r>
            <a:endParaRPr lang="en-US" altLang="en-US" sz="1800" b="1" dirty="0">
              <a:solidFill>
                <a:srgbClr val="2D2D2D"/>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So, in short, to draw the first triangle we need to:</a:t>
            </a:r>
            <a:endParaRPr lang="en-US" altLang="en-US" sz="1800" dirty="0">
              <a:solidFill>
                <a:schemeClr val="tx1"/>
              </a:solidFill>
            </a:endParaRP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Create a </a:t>
            </a:r>
            <a:r>
              <a:rPr kumimoji="0" lang="en-US" altLang="en-US" sz="1800" b="1" i="0" u="none" strike="noStrike" cap="none" normalizeH="0" baseline="0" dirty="0">
                <a:ln>
                  <a:noFill/>
                </a:ln>
                <a:solidFill>
                  <a:srgbClr val="A41E22"/>
                </a:solidFill>
                <a:effectLst/>
              </a:rPr>
              <a:t>VkInstance</a:t>
            </a:r>
            <a:endParaRPr lang="en-US" altLang="en-US" sz="1800" b="1" dirty="0">
              <a:solidFill>
                <a:srgbClr val="2D2D2D"/>
              </a:solidFill>
            </a:endParaRP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Select a supported graphics card (</a:t>
            </a:r>
            <a:r>
              <a:rPr kumimoji="0" lang="en-US" altLang="en-US" sz="1800" b="1" i="0" u="none" strike="noStrike" cap="none" normalizeH="0" baseline="0" dirty="0">
                <a:ln>
                  <a:noFill/>
                </a:ln>
                <a:solidFill>
                  <a:srgbClr val="C00000"/>
                </a:solidFill>
                <a:effectLst/>
              </a:rPr>
              <a:t>VkPhysicalDevice</a:t>
            </a:r>
            <a:r>
              <a:rPr kumimoji="0" lang="en-US" altLang="en-US" sz="1800" b="0" i="0" u="none" strike="noStrike" cap="none" normalizeH="0" baseline="0" dirty="0">
                <a:ln>
                  <a:noFill/>
                </a:ln>
                <a:solidFill>
                  <a:srgbClr val="2D2D2D"/>
                </a:solidFill>
                <a:effectLst/>
              </a:rPr>
              <a:t>)</a:t>
            </a: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Create a </a:t>
            </a:r>
            <a:r>
              <a:rPr kumimoji="0" lang="en-US" altLang="en-US" sz="1800" b="1" i="0" u="none" strike="noStrike" cap="none" normalizeH="0" baseline="0" dirty="0">
                <a:ln>
                  <a:noFill/>
                </a:ln>
                <a:solidFill>
                  <a:srgbClr val="A41E22"/>
                </a:solidFill>
                <a:effectLst/>
              </a:rPr>
              <a:t>VkDevice</a:t>
            </a:r>
            <a:r>
              <a:rPr kumimoji="0" lang="en-US" altLang="en-US" sz="1800" b="0" i="0" u="none" strike="noStrike" cap="none" normalizeH="0" baseline="0" dirty="0">
                <a:ln>
                  <a:noFill/>
                </a:ln>
                <a:solidFill>
                  <a:srgbClr val="2D2D2D"/>
                </a:solidFill>
                <a:effectLst/>
              </a:rPr>
              <a:t> and </a:t>
            </a:r>
            <a:r>
              <a:rPr kumimoji="0" lang="en-US" altLang="en-US" sz="1800" b="1" i="0" u="none" strike="noStrike" cap="none" normalizeH="0" baseline="0" dirty="0">
                <a:ln>
                  <a:noFill/>
                </a:ln>
                <a:solidFill>
                  <a:srgbClr val="A41E22"/>
                </a:solidFill>
                <a:effectLst/>
              </a:rPr>
              <a:t>VkQueue</a:t>
            </a:r>
            <a:r>
              <a:rPr kumimoji="0" lang="en-US" altLang="en-US" sz="1800" b="0" i="0" u="none" strike="noStrike" cap="none" normalizeH="0" baseline="0" dirty="0">
                <a:ln>
                  <a:noFill/>
                </a:ln>
                <a:solidFill>
                  <a:srgbClr val="2D2D2D"/>
                </a:solidFill>
                <a:effectLst/>
              </a:rPr>
              <a:t> for drawing and presentation</a:t>
            </a: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Wrap the swap chain images into </a:t>
            </a:r>
            <a:r>
              <a:rPr kumimoji="0" lang="en-US" altLang="en-US" sz="1800" b="1" i="0" u="none" strike="noStrike" cap="none" normalizeH="0" baseline="0" dirty="0">
                <a:ln>
                  <a:noFill/>
                </a:ln>
                <a:solidFill>
                  <a:srgbClr val="A41E22"/>
                </a:solidFill>
                <a:effectLst/>
              </a:rPr>
              <a:t>VkImageView</a:t>
            </a:r>
            <a:endParaRPr lang="en-US" altLang="en-US" sz="1800" b="1" dirty="0">
              <a:solidFill>
                <a:srgbClr val="2D2D2D"/>
              </a:solidFill>
            </a:endParaRP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Create a render pass that specifies the render targets and usage</a:t>
            </a: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Create framebuffers for the render pass</a:t>
            </a: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Set up the graphics pipeline</a:t>
            </a: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Allocate and record a command buffer with the draw commands for every possible swap chain image</a:t>
            </a:r>
          </a:p>
          <a:p>
            <a:pPr marL="800100" lvl="1"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Draw frames by acquiring images, submitting the right draw command buffer and returning the images back to the swap chain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2005158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1584176"/>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Summary (3)</a:t>
            </a:r>
            <a:endParaRPr lang="en-US" altLang="en-US" sz="1800" b="1" dirty="0">
              <a:solidFill>
                <a:srgbClr val="2D2D2D"/>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It's a lot of steps, but the purpose of each individual step will be made very simple and clear in the upcoming chapters.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If you're confused about the relation of a single step compared to the whole program, you should refer back to this chapter.</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36932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1584176"/>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Summary (3)</a:t>
            </a:r>
            <a:endParaRPr lang="en-US" altLang="en-US" sz="1800" b="1" dirty="0">
              <a:solidFill>
                <a:srgbClr val="2D2D2D"/>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It's a lot of steps, but the purpose of each individual step will be made very simple and clear in the upcoming chapters.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If you're confused about the relation of a single step compared to the whole program, you should refer back to this chapter.</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3600364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002.3 API Concept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249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002.3 API Concept</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1008112"/>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API Concept</a:t>
            </a:r>
            <a:endParaRPr lang="en-US" altLang="en-US" sz="1800" b="1" dirty="0">
              <a:solidFill>
                <a:srgbClr val="2D2D2D"/>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This chapter will conclude with a short overview of how the Vulkan API is structured at a lower level.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4093334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002.3 API Concept</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2376264"/>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Coding conventions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All the Vulkan functions, enumerations and structs are defined in the </a:t>
            </a:r>
            <a:r>
              <a:rPr kumimoji="0" lang="en-US" altLang="en-US" sz="1800" b="0" i="0" u="none" strike="noStrike" cap="none" normalizeH="0" baseline="0" dirty="0">
                <a:ln>
                  <a:noFill/>
                </a:ln>
                <a:solidFill>
                  <a:srgbClr val="666666"/>
                </a:solidFill>
                <a:effectLst/>
              </a:rPr>
              <a:t>vulkan.h</a:t>
            </a:r>
            <a:r>
              <a:rPr lang="en-US" altLang="en-US" sz="1800" dirty="0">
                <a:solidFill>
                  <a:srgbClr val="2D2D2D"/>
                </a:solidFill>
              </a:rPr>
              <a:t> </a:t>
            </a:r>
            <a:r>
              <a:rPr kumimoji="0" lang="en-US" altLang="en-US" sz="1800" b="0" i="0" u="none" strike="noStrike" cap="none" normalizeH="0" baseline="0" dirty="0">
                <a:ln>
                  <a:noFill/>
                </a:ln>
                <a:solidFill>
                  <a:srgbClr val="2D2D2D"/>
                </a:solidFill>
                <a:effectLst/>
              </a:rPr>
              <a:t>header, which is included in the </a:t>
            </a:r>
            <a:r>
              <a:rPr kumimoji="0" lang="en-US" altLang="en-US" sz="1800" b="1" i="0" u="none" strike="noStrike" cap="none" normalizeH="0" baseline="0" dirty="0">
                <a:ln>
                  <a:noFill/>
                </a:ln>
                <a:solidFill>
                  <a:srgbClr val="A41E22"/>
                </a:solidFill>
                <a:effectLst/>
              </a:rPr>
              <a:t>Vulkan SDK</a:t>
            </a:r>
            <a:r>
              <a:rPr kumimoji="0" lang="en-US" altLang="en-US" sz="1800" b="1" i="0" u="none" strike="noStrike" cap="none" normalizeH="0" baseline="0" dirty="0">
                <a:ln>
                  <a:noFill/>
                </a:ln>
                <a:solidFill>
                  <a:srgbClr val="2D2D2D"/>
                </a:solidFill>
                <a:effectLst/>
              </a:rPr>
              <a:t> </a:t>
            </a:r>
            <a:r>
              <a:rPr kumimoji="0" lang="en-US" altLang="en-US" sz="1800" b="0" i="0" u="none" strike="noStrike" cap="none" normalizeH="0" baseline="0" dirty="0">
                <a:ln>
                  <a:noFill/>
                </a:ln>
                <a:solidFill>
                  <a:srgbClr val="2D2D2D"/>
                </a:solidFill>
                <a:effectLst/>
              </a:rPr>
              <a:t>developed by Lunar G.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We'll investigate installing this SDK in the next chapter.</a:t>
            </a:r>
            <a:endParaRPr lang="en-US" altLang="en-US" sz="1800" dirty="0">
              <a:solidFill>
                <a:schemeClr val="tx1"/>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Functions have a lower case vk prefix,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types like enumerations,</a:t>
            </a:r>
            <a:r>
              <a:rPr kumimoji="0" lang="en-US" altLang="en-US" sz="1800" b="0" i="0" u="none" strike="noStrike" cap="none" normalizeH="0" baseline="0" dirty="0">
                <a:ln>
                  <a:noFill/>
                </a:ln>
                <a:solidFill>
                  <a:srgbClr val="2D2D2D"/>
                </a:solidFill>
                <a:effectLst/>
              </a:rPr>
              <a:t> </a:t>
            </a:r>
            <a:r>
              <a:rPr kumimoji="0" lang="en-US" altLang="en-US" sz="1800" b="1" i="0" u="none" strike="noStrike" cap="none" normalizeH="0" baseline="0" dirty="0">
                <a:ln>
                  <a:noFill/>
                </a:ln>
                <a:solidFill>
                  <a:srgbClr val="C00000"/>
                </a:solidFill>
                <a:effectLst/>
              </a:rPr>
              <a:t>structs have a Vk prefix</a:t>
            </a:r>
            <a:r>
              <a:rPr kumimoji="0" lang="en-US" altLang="en-US" sz="1800" b="0" i="0" u="none" strike="noStrike" cap="none" normalizeH="0" baseline="0" dirty="0">
                <a:ln>
                  <a:noFill/>
                </a:ln>
                <a:solidFill>
                  <a:srgbClr val="2D2D2D"/>
                </a:solidFill>
                <a:effectLst/>
              </a:rPr>
              <a:t>, and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enumeration values have a VK_ prefix</a:t>
            </a:r>
            <a:r>
              <a:rPr kumimoji="0" lang="en-US" altLang="en-US" sz="1800" b="0" i="0" u="none" strike="noStrike" cap="none" normalizeH="0" baseline="0" dirty="0">
                <a:ln>
                  <a:noFill/>
                </a:ln>
                <a:solidFill>
                  <a:srgbClr val="2D2D2D"/>
                </a:solidFill>
                <a:effectLst/>
              </a:rPr>
              <a:t>.</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4182045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002.3 API Concept</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1152128"/>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Coding conventions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API heavily uses structs to provide parameters to functions.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For example, object creation generally follows this pattern:</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9" name="Picture 8">
            <a:extLst>
              <a:ext uri="{FF2B5EF4-FFF2-40B4-BE49-F238E27FC236}">
                <a16:creationId xmlns:a16="http://schemas.microsoft.com/office/drawing/2014/main" id="{EE7E33C7-0727-05B5-8E0D-B542F5853E62}"/>
              </a:ext>
            </a:extLst>
          </p:cNvPr>
          <p:cNvPicPr>
            <a:picLocks noChangeAspect="1"/>
          </p:cNvPicPr>
          <p:nvPr/>
        </p:nvPicPr>
        <p:blipFill>
          <a:blip r:embed="rId2"/>
          <a:stretch>
            <a:fillRect/>
          </a:stretch>
        </p:blipFill>
        <p:spPr>
          <a:xfrm>
            <a:off x="1724025" y="2708920"/>
            <a:ext cx="5695950" cy="2543175"/>
          </a:xfrm>
          <a:prstGeom prst="rect">
            <a:avLst/>
          </a:prstGeom>
          <a:ln>
            <a:solidFill>
              <a:srgbClr val="C00000"/>
            </a:solidFill>
          </a:ln>
        </p:spPr>
      </p:pic>
    </p:spTree>
    <p:extLst>
      <p:ext uri="{BB962C8B-B14F-4D97-AF65-F5344CB8AC3E}">
        <p14:creationId xmlns:p14="http://schemas.microsoft.com/office/powerpoint/2010/main" val="1727181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002.3 API Concept</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3456384"/>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Coding conventions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Many structures in Vulkan require you to explicitly specify the type of structure in the </a:t>
            </a:r>
            <a:r>
              <a:rPr kumimoji="0" lang="en-US" altLang="en-US" sz="1800" b="0" i="0" u="none" strike="noStrike" cap="none" normalizeH="0" baseline="0" dirty="0">
                <a:ln>
                  <a:noFill/>
                </a:ln>
                <a:solidFill>
                  <a:srgbClr val="666666"/>
                </a:solidFill>
                <a:effectLst/>
              </a:rPr>
              <a:t>sType</a:t>
            </a:r>
            <a:r>
              <a:rPr kumimoji="0" lang="en-US" altLang="en-US" sz="1800" b="0" i="0" u="none" strike="noStrike" cap="none" normalizeH="0" baseline="0" dirty="0">
                <a:ln>
                  <a:noFill/>
                </a:ln>
                <a:solidFill>
                  <a:srgbClr val="2D2D2D"/>
                </a:solidFill>
                <a:effectLst/>
              </a:rPr>
              <a:t> member.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a:t>
            </a:r>
            <a:r>
              <a:rPr kumimoji="0" lang="en-US" altLang="en-US" sz="1800" b="0" i="0" u="none" strike="noStrike" cap="none" normalizeH="0" baseline="0" dirty="0">
                <a:ln>
                  <a:noFill/>
                </a:ln>
                <a:solidFill>
                  <a:srgbClr val="666666"/>
                </a:solidFill>
                <a:effectLst/>
              </a:rPr>
              <a:t>pNext</a:t>
            </a:r>
            <a:r>
              <a:rPr kumimoji="0" lang="en-US" altLang="en-US" sz="1800" b="0" i="0" u="none" strike="noStrike" cap="none" normalizeH="0" baseline="0" dirty="0">
                <a:ln>
                  <a:noFill/>
                </a:ln>
                <a:solidFill>
                  <a:srgbClr val="2D2D2D"/>
                </a:solidFill>
                <a:effectLst/>
              </a:rPr>
              <a:t> member can point to an extension structure and will always be </a:t>
            </a:r>
            <a:r>
              <a:rPr kumimoji="0" lang="en-US" altLang="en-US" sz="1800" b="0" i="0" u="none" strike="noStrike" cap="none" normalizeH="0" baseline="0" dirty="0">
                <a:ln>
                  <a:noFill/>
                </a:ln>
                <a:solidFill>
                  <a:srgbClr val="666666"/>
                </a:solidFill>
                <a:effectLst/>
              </a:rPr>
              <a:t>nullptr</a:t>
            </a:r>
            <a:r>
              <a:rPr kumimoji="0" lang="en-US" altLang="en-US" sz="1800" b="0" i="0" u="none" strike="noStrike" cap="none" normalizeH="0" baseline="0" dirty="0">
                <a:ln>
                  <a:noFill/>
                </a:ln>
                <a:solidFill>
                  <a:srgbClr val="2D2D2D"/>
                </a:solidFill>
                <a:effectLst/>
              </a:rPr>
              <a:t> in this tutorial.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Functions that create or destroy an object will have a </a:t>
            </a:r>
            <a:r>
              <a:rPr kumimoji="0" lang="en-US" altLang="en-US" sz="1800" b="1" i="0" u="none" strike="noStrike" cap="none" normalizeH="0" baseline="0" dirty="0">
                <a:ln>
                  <a:noFill/>
                </a:ln>
                <a:solidFill>
                  <a:srgbClr val="A41E22"/>
                </a:solidFill>
                <a:effectLst/>
              </a:rPr>
              <a:t>VkAllocationCallbacks</a:t>
            </a:r>
            <a:r>
              <a:rPr lang="en-US" altLang="en-US" sz="1800" dirty="0">
                <a:solidFill>
                  <a:srgbClr val="2D2D2D"/>
                </a:solidFill>
              </a:rPr>
              <a:t> </a:t>
            </a:r>
            <a:r>
              <a:rPr kumimoji="0" lang="en-US" altLang="en-US" sz="1800" b="0" i="0" u="none" strike="noStrike" cap="none" normalizeH="0" baseline="0" dirty="0">
                <a:ln>
                  <a:noFill/>
                </a:ln>
                <a:solidFill>
                  <a:srgbClr val="2D2D2D"/>
                </a:solidFill>
                <a:effectLst/>
              </a:rPr>
              <a:t>parameter that allows you to use a custom allocator for driver memory, which will also be left </a:t>
            </a:r>
            <a:r>
              <a:rPr kumimoji="0" lang="en-US" altLang="en-US" sz="1800" b="0" i="0" u="none" strike="noStrike" cap="none" normalizeH="0" baseline="0" dirty="0">
                <a:ln>
                  <a:noFill/>
                </a:ln>
                <a:solidFill>
                  <a:srgbClr val="666666"/>
                </a:solidFill>
                <a:effectLst/>
              </a:rPr>
              <a:t>nullptr</a:t>
            </a:r>
            <a:r>
              <a:rPr kumimoji="0" lang="en-US" altLang="en-US" sz="1800" b="0" i="0" u="none" strike="noStrike" cap="none" normalizeH="0" baseline="0" dirty="0">
                <a:ln>
                  <a:noFill/>
                </a:ln>
                <a:solidFill>
                  <a:srgbClr val="2D2D2D"/>
                </a:solidFill>
                <a:effectLst/>
              </a:rPr>
              <a:t> in this tutorial.</a:t>
            </a:r>
            <a:endParaRPr lang="en-US" altLang="en-US" sz="1800" dirty="0">
              <a:solidFill>
                <a:schemeClr val="tx1"/>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Almost all functions return a </a:t>
            </a:r>
            <a:r>
              <a:rPr kumimoji="0" lang="en-US" altLang="en-US" sz="1800" b="1" i="0" u="none" strike="noStrike" cap="none" normalizeH="0" baseline="0" dirty="0">
                <a:ln>
                  <a:noFill/>
                </a:ln>
                <a:solidFill>
                  <a:srgbClr val="A41E22"/>
                </a:solidFill>
                <a:effectLst/>
              </a:rPr>
              <a:t>VkResult</a:t>
            </a:r>
            <a:r>
              <a:rPr kumimoji="0" lang="en-US" altLang="en-US" sz="1800" b="0" i="0" u="none" strike="noStrike" cap="none" normalizeH="0" baseline="0" dirty="0">
                <a:ln>
                  <a:noFill/>
                </a:ln>
                <a:solidFill>
                  <a:srgbClr val="2D2D2D"/>
                </a:solidFill>
                <a:effectLst/>
              </a:rPr>
              <a:t> that is either </a:t>
            </a:r>
            <a:r>
              <a:rPr kumimoji="0" lang="en-US" altLang="en-US" sz="1800" b="0" i="0" u="none" strike="noStrike" cap="none" normalizeH="0" baseline="0" dirty="0">
                <a:ln>
                  <a:noFill/>
                </a:ln>
                <a:solidFill>
                  <a:srgbClr val="666666"/>
                </a:solidFill>
                <a:effectLst/>
              </a:rPr>
              <a:t>VK_SUCCESS</a:t>
            </a:r>
            <a:r>
              <a:rPr kumimoji="0" lang="en-US" altLang="en-US" sz="1800" b="0" i="0" u="none" strike="noStrike" cap="none" normalizeH="0" baseline="0" dirty="0">
                <a:ln>
                  <a:noFill/>
                </a:ln>
                <a:solidFill>
                  <a:srgbClr val="2D2D2D"/>
                </a:solidFill>
                <a:effectLst/>
              </a:rPr>
              <a:t> or an error code.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The specification describes which error codes each function can return and what they mean.</a:t>
            </a:r>
            <a:endParaRPr kumimoji="0" lang="en-US" altLang="en-US" sz="1800" b="0" i="0" u="none" strike="noStrike" cap="none" normalizeH="0" baseline="0" dirty="0">
              <a:ln>
                <a:noFill/>
              </a:ln>
              <a:solidFill>
                <a:schemeClr val="tx1"/>
              </a:solidFill>
              <a:effectLst/>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227469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 Vulkan Overview</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520282"/>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Vulkan Overview</a:t>
            </a:r>
          </a:p>
          <a:p>
            <a:pPr marL="342900" indent="-342900" algn="l">
              <a:buClr>
                <a:srgbClr val="0070C0"/>
              </a:buClr>
              <a:buSzPct val="80000"/>
              <a:buFont typeface="Wingdings" pitchFamily="2" charset="2"/>
              <a:buChar char="u"/>
            </a:pPr>
            <a:r>
              <a:rPr lang="en-US" sz="1800" b="0" i="0" dirty="0">
                <a:solidFill>
                  <a:srgbClr val="2D2D2D"/>
                </a:solidFill>
                <a:effectLst/>
              </a:rPr>
              <a:t>This chapter will start off with an introduction of Vulkan and the problems it addresses. </a:t>
            </a:r>
          </a:p>
          <a:p>
            <a:pPr marL="342900" indent="-342900" algn="l">
              <a:buClr>
                <a:srgbClr val="0070C0"/>
              </a:buClr>
              <a:buSzPct val="80000"/>
              <a:buFont typeface="Wingdings" pitchFamily="2" charset="2"/>
              <a:buChar char="u"/>
            </a:pPr>
            <a:r>
              <a:rPr lang="en-US" sz="1800" b="0" i="0" dirty="0">
                <a:solidFill>
                  <a:srgbClr val="2D2D2D"/>
                </a:solidFill>
                <a:effectLst/>
              </a:rPr>
              <a:t>After that we're going to look at the ingredients that are required for the first triangle. </a:t>
            </a:r>
          </a:p>
          <a:p>
            <a:pPr marL="342900" indent="-342900" algn="l">
              <a:buClr>
                <a:srgbClr val="0070C0"/>
              </a:buClr>
              <a:buSzPct val="80000"/>
              <a:buFont typeface="Wingdings" pitchFamily="2" charset="2"/>
              <a:buChar char="u"/>
            </a:pPr>
            <a:r>
              <a:rPr lang="en-US" sz="1800" b="0" i="0" dirty="0">
                <a:solidFill>
                  <a:srgbClr val="2D2D2D"/>
                </a:solidFill>
                <a:effectLst/>
              </a:rPr>
              <a:t>This will give you a big picture to place each of the subsequent chapters in. </a:t>
            </a:r>
          </a:p>
          <a:p>
            <a:pPr marL="342900" indent="-342900" algn="l">
              <a:buClr>
                <a:srgbClr val="0070C0"/>
              </a:buClr>
              <a:buSzPct val="80000"/>
              <a:buFont typeface="Wingdings" pitchFamily="2" charset="2"/>
              <a:buChar char="u"/>
            </a:pPr>
            <a:r>
              <a:rPr lang="en-US" sz="1800" b="0" i="0" dirty="0">
                <a:solidFill>
                  <a:srgbClr val="2D2D2D"/>
                </a:solidFill>
                <a:effectLst/>
              </a:rPr>
              <a:t>We will conclude by covering the structure of the Vulkan API and the general usage patterns.</a:t>
            </a:r>
            <a:endParaRPr lang="en-US" sz="1800" strike="noStrike"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961747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002.3 API Concept</a:t>
            </a:r>
            <a:endParaRPr lang="zh-TW" altLang="en-US" sz="4000" b="1" dirty="0">
              <a:solidFill>
                <a:srgbClr val="FFFF00"/>
              </a:solidFill>
            </a:endParaRPr>
          </a:p>
        </p:txBody>
      </p:sp>
      <p:sp>
        <p:nvSpPr>
          <p:cNvPr id="3" name="副標題 2"/>
          <p:cNvSpPr>
            <a:spLocks noGrp="1"/>
          </p:cNvSpPr>
          <p:nvPr>
            <p:ph type="subTitle" idx="1"/>
          </p:nvPr>
        </p:nvSpPr>
        <p:spPr>
          <a:xfrm>
            <a:off x="457200" y="1340768"/>
            <a:ext cx="8229600" cy="4588892"/>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lang="en-US" sz="1800" b="1" i="0" dirty="0">
                <a:solidFill>
                  <a:srgbClr val="2D2D2D"/>
                </a:solidFill>
                <a:effectLst/>
              </a:rPr>
              <a:t>Validation layers</a:t>
            </a:r>
          </a:p>
          <a:p>
            <a:pPr marL="342900" indent="-342900" algn="l">
              <a:buClr>
                <a:srgbClr val="0070C0"/>
              </a:buClr>
              <a:buSzPct val="80000"/>
              <a:buFont typeface="Wingdings" pitchFamily="2" charset="2"/>
              <a:buChar char="u"/>
            </a:pPr>
            <a:r>
              <a:rPr lang="en-US" sz="1800" b="0" i="0" dirty="0">
                <a:solidFill>
                  <a:srgbClr val="2D2D2D"/>
                </a:solidFill>
                <a:effectLst/>
              </a:rPr>
              <a:t>As mentioned earlier, Vulkan is designed for high performance and low driver overhead. </a:t>
            </a:r>
          </a:p>
          <a:p>
            <a:pPr marL="342900" indent="-342900" algn="l">
              <a:buClr>
                <a:srgbClr val="0070C0"/>
              </a:buClr>
              <a:buSzPct val="80000"/>
              <a:buFont typeface="Wingdings" pitchFamily="2" charset="2"/>
              <a:buChar char="u"/>
            </a:pPr>
            <a:r>
              <a:rPr lang="en-US" sz="1800" b="0" i="0" dirty="0">
                <a:solidFill>
                  <a:srgbClr val="2D2D2D"/>
                </a:solidFill>
                <a:effectLst/>
              </a:rPr>
              <a:t>Therefore, it will include very limited error checking and debugging capabilities by default.</a:t>
            </a:r>
          </a:p>
          <a:p>
            <a:pPr marL="342900" indent="-342900" algn="l">
              <a:buClr>
                <a:srgbClr val="0070C0"/>
              </a:buClr>
              <a:buSzPct val="80000"/>
              <a:buFont typeface="Wingdings" pitchFamily="2" charset="2"/>
              <a:buChar char="u"/>
            </a:pPr>
            <a:r>
              <a:rPr lang="en-US" sz="1800" b="0" i="0" dirty="0">
                <a:solidFill>
                  <a:srgbClr val="2D2D2D"/>
                </a:solidFill>
                <a:effectLst/>
              </a:rPr>
              <a:t>The driver will often crash instead of returning an error code if you do something wrong, or worse, it will appear to work on your graphics card and completely fail on others.</a:t>
            </a:r>
          </a:p>
          <a:p>
            <a:pPr marL="342900" indent="-342900" algn="l">
              <a:buClr>
                <a:srgbClr val="0070C0"/>
              </a:buClr>
              <a:buSzPct val="80000"/>
              <a:buFont typeface="Wingdings" pitchFamily="2" charset="2"/>
              <a:buChar char="u"/>
            </a:pPr>
            <a:r>
              <a:rPr lang="en-US" sz="1800" b="0" i="0" dirty="0">
                <a:solidFill>
                  <a:srgbClr val="2D2D2D"/>
                </a:solidFill>
                <a:effectLst/>
              </a:rPr>
              <a:t>Vulkan allows you to enable extensive checks through a feature known as </a:t>
            </a:r>
            <a:r>
              <a:rPr lang="en-US" sz="1800" b="1" i="1" dirty="0">
                <a:solidFill>
                  <a:srgbClr val="C00000"/>
                </a:solidFill>
                <a:effectLst/>
              </a:rPr>
              <a:t>validation layers</a:t>
            </a:r>
            <a:r>
              <a:rPr lang="en-US" sz="1800" b="0" i="0" dirty="0">
                <a:solidFill>
                  <a:srgbClr val="2D2D2D"/>
                </a:solidFill>
                <a:effectLst/>
              </a:rPr>
              <a:t>. </a:t>
            </a:r>
          </a:p>
          <a:p>
            <a:pPr marL="342900" indent="-342900" algn="l">
              <a:buClr>
                <a:srgbClr val="0070C0"/>
              </a:buClr>
              <a:buSzPct val="80000"/>
              <a:buFont typeface="Wingdings" pitchFamily="2" charset="2"/>
              <a:buChar char="u"/>
            </a:pPr>
            <a:r>
              <a:rPr lang="en-US" sz="1800" b="0" i="0" dirty="0">
                <a:solidFill>
                  <a:srgbClr val="2D2D2D"/>
                </a:solidFill>
                <a:effectLst/>
              </a:rPr>
              <a:t>Validation layers are pieces of code that can be inserted between the API and the graphics driver to do things like running extra checks on function parameters and tracking memory management problems.</a:t>
            </a:r>
          </a:p>
          <a:p>
            <a:pPr marL="342900" indent="-342900" algn="l">
              <a:buClr>
                <a:srgbClr val="0070C0"/>
              </a:buClr>
              <a:buSzPct val="80000"/>
              <a:buFont typeface="Wingdings" pitchFamily="2" charset="2"/>
              <a:buChar char="u"/>
            </a:pPr>
            <a:r>
              <a:rPr lang="en-US" sz="1800" b="0" i="0" dirty="0">
                <a:solidFill>
                  <a:srgbClr val="2D2D2D"/>
                </a:solidFill>
                <a:effectLst/>
              </a:rPr>
              <a:t>The nice thing is that you can enable them during development and then completely disable them when releasing your application for zero overhead.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extLst>
      <p:ext uri="{BB962C8B-B14F-4D97-AF65-F5344CB8AC3E}">
        <p14:creationId xmlns:p14="http://schemas.microsoft.com/office/powerpoint/2010/main" val="87444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002.3 API Concept</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3168352"/>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lang="en-US" sz="1800" b="1" i="0" dirty="0">
                <a:solidFill>
                  <a:srgbClr val="2D2D2D"/>
                </a:solidFill>
                <a:effectLst/>
              </a:rPr>
              <a:t>Validation layers</a:t>
            </a:r>
          </a:p>
          <a:p>
            <a:pPr marL="342900" indent="-342900" algn="l">
              <a:buClr>
                <a:srgbClr val="0070C0"/>
              </a:buClr>
              <a:buSzPct val="80000"/>
              <a:buFont typeface="Wingdings" pitchFamily="2" charset="2"/>
              <a:buChar char="u"/>
            </a:pPr>
            <a:r>
              <a:rPr lang="en-US" sz="1800" b="0" i="0" dirty="0">
                <a:solidFill>
                  <a:srgbClr val="2D2D2D"/>
                </a:solidFill>
                <a:effectLst/>
              </a:rPr>
              <a:t>Anyone can write their own validation layers, but the Vulkan SDK by Lunar G provides a standard set of validation layers. </a:t>
            </a:r>
          </a:p>
          <a:p>
            <a:pPr marL="342900" indent="-342900" algn="l">
              <a:buClr>
                <a:srgbClr val="0070C0"/>
              </a:buClr>
              <a:buSzPct val="80000"/>
              <a:buFont typeface="Wingdings" pitchFamily="2" charset="2"/>
              <a:buChar char="u"/>
            </a:pPr>
            <a:r>
              <a:rPr lang="en-US" sz="1800" b="0" i="0" dirty="0">
                <a:solidFill>
                  <a:srgbClr val="2D2D2D"/>
                </a:solidFill>
                <a:effectLst/>
              </a:rPr>
              <a:t>You also need to register a callback function to receive debug messages from the layers.</a:t>
            </a:r>
          </a:p>
          <a:p>
            <a:pPr marL="342900" indent="-342900" algn="l">
              <a:buClr>
                <a:srgbClr val="0070C0"/>
              </a:buClr>
              <a:buSzPct val="80000"/>
              <a:buFont typeface="Wingdings" pitchFamily="2" charset="2"/>
              <a:buChar char="u"/>
            </a:pPr>
            <a:r>
              <a:rPr lang="en-US" sz="1800" b="0" i="0" dirty="0">
                <a:solidFill>
                  <a:srgbClr val="2D2D2D"/>
                </a:solidFill>
                <a:effectLst/>
              </a:rPr>
              <a:t>Because Vulkan is so explicit about every operation and the validation layers are so extensive, it can be a lot easier to find out why your screen is black compared to OpenGL and Direct3D!</a:t>
            </a:r>
          </a:p>
          <a:p>
            <a:pPr marL="342900" indent="-342900" algn="l">
              <a:buClr>
                <a:srgbClr val="0070C0"/>
              </a:buClr>
              <a:buSzPct val="80000"/>
              <a:buFont typeface="Wingdings" pitchFamily="2" charset="2"/>
              <a:buChar char="u"/>
            </a:pPr>
            <a:r>
              <a:rPr lang="en-US" sz="1800" b="0" i="0" dirty="0">
                <a:solidFill>
                  <a:srgbClr val="2D2D2D"/>
                </a:solidFill>
                <a:effectLst/>
              </a:rPr>
              <a:t>There's only one more step before we'll start writing code and that's </a:t>
            </a:r>
            <a:r>
              <a:rPr lang="en-US" sz="1800" b="0" i="0" u="none" strike="noStrike" dirty="0">
                <a:solidFill>
                  <a:srgbClr val="A41E22"/>
                </a:solidFill>
                <a:effectLst/>
                <a:hlinkClick r:id="rId2"/>
              </a:rPr>
              <a:t>setting up the development environment</a:t>
            </a:r>
            <a:r>
              <a:rPr lang="en-US" sz="1800" b="0" i="0" dirty="0">
                <a:solidFill>
                  <a:srgbClr val="2D2D2D"/>
                </a:solidFill>
                <a:effectLst/>
              </a:rPr>
              <a:t>.</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extLst>
      <p:ext uri="{BB962C8B-B14F-4D97-AF65-F5344CB8AC3E}">
        <p14:creationId xmlns:p14="http://schemas.microsoft.com/office/powerpoint/2010/main" val="63251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002.1 Origin of Vulkan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1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002.1 </a:t>
            </a:r>
            <a:r>
              <a:rPr lang="en-US" altLang="zh-TW" sz="4000" b="1" dirty="0" err="1">
                <a:solidFill>
                  <a:srgbClr val="FFFF00"/>
                </a:solidFill>
              </a:rPr>
              <a:t>Orgin</a:t>
            </a:r>
            <a:r>
              <a:rPr lang="en-US" altLang="zh-TW" sz="4000" b="1" dirty="0">
                <a:solidFill>
                  <a:srgbClr val="FFFF00"/>
                </a:solidFill>
              </a:rPr>
              <a:t> Of Vulkan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608514"/>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Origin Of Vulkan</a:t>
            </a:r>
          </a:p>
          <a:p>
            <a:pPr marL="342900" indent="-342900" algn="l">
              <a:buClr>
                <a:srgbClr val="0070C0"/>
              </a:buClr>
              <a:buSzPct val="80000"/>
              <a:buFont typeface="Wingdings" pitchFamily="2" charset="2"/>
              <a:buChar char="u"/>
            </a:pPr>
            <a:r>
              <a:rPr lang="en-US" sz="1800" b="0" i="0" dirty="0">
                <a:solidFill>
                  <a:srgbClr val="2D2D2D"/>
                </a:solidFill>
                <a:effectLst/>
              </a:rPr>
              <a:t>Just like the previous graphics APIs, </a:t>
            </a:r>
            <a:r>
              <a:rPr lang="en-US" sz="1800" b="1" i="0" dirty="0">
                <a:solidFill>
                  <a:srgbClr val="C00000"/>
                </a:solidFill>
                <a:effectLst/>
              </a:rPr>
              <a:t>Vulkan is designed as a cross-platform abstraction over </a:t>
            </a:r>
            <a:r>
              <a:rPr lang="en-US" sz="1800" b="1" i="0" u="none" strike="noStrike" dirty="0">
                <a:solidFill>
                  <a:srgbClr val="C00000"/>
                </a:solidFill>
                <a:effectLst/>
              </a:rPr>
              <a:t>GPUs</a:t>
            </a:r>
            <a:r>
              <a:rPr lang="en-US" sz="1800" b="0" i="0" dirty="0">
                <a:solidFill>
                  <a:srgbClr val="2D2D2D"/>
                </a:solidFill>
                <a:effectLst/>
              </a:rPr>
              <a:t>.</a:t>
            </a:r>
          </a:p>
          <a:p>
            <a:pPr marL="342900" indent="-342900" algn="l">
              <a:buClr>
                <a:srgbClr val="0070C0"/>
              </a:buClr>
              <a:buSzPct val="80000"/>
              <a:buFont typeface="Wingdings" pitchFamily="2" charset="2"/>
              <a:buChar char="u"/>
            </a:pPr>
            <a:r>
              <a:rPr lang="en-US" sz="1800" b="0" i="0" dirty="0">
                <a:solidFill>
                  <a:srgbClr val="2D2D2D"/>
                </a:solidFill>
                <a:effectLst/>
              </a:rPr>
              <a:t>The problem with most of these APIs is that the era in which they were designed featured graphics hardware that was mostly limited to </a:t>
            </a:r>
            <a:r>
              <a:rPr lang="en-US" sz="1800" b="1" i="0" dirty="0">
                <a:solidFill>
                  <a:srgbClr val="C00000"/>
                </a:solidFill>
                <a:effectLst/>
              </a:rPr>
              <a:t>configurable fixed functionality</a:t>
            </a:r>
            <a:r>
              <a:rPr lang="en-US" sz="1800" b="0" i="0" dirty="0">
                <a:solidFill>
                  <a:srgbClr val="2D2D2D"/>
                </a:solidFill>
                <a:effectLst/>
              </a:rPr>
              <a:t>. </a:t>
            </a:r>
          </a:p>
          <a:p>
            <a:pPr marL="342900" indent="-342900" algn="l">
              <a:buClr>
                <a:srgbClr val="0070C0"/>
              </a:buClr>
              <a:buSzPct val="80000"/>
              <a:buFont typeface="Wingdings" pitchFamily="2" charset="2"/>
              <a:buChar char="u"/>
            </a:pPr>
            <a:r>
              <a:rPr lang="en-US" sz="1800" b="1" i="0" dirty="0">
                <a:solidFill>
                  <a:srgbClr val="C00000"/>
                </a:solidFill>
                <a:effectLst/>
              </a:rPr>
              <a:t>Programmers had to provide the vertex data in a standard format </a:t>
            </a:r>
            <a:r>
              <a:rPr lang="en-US" sz="1800" b="0" i="0" dirty="0">
                <a:solidFill>
                  <a:srgbClr val="2D2D2D"/>
                </a:solidFill>
                <a:effectLst/>
              </a:rPr>
              <a:t>and were at the mercy of the GPU manufacturers </a:t>
            </a:r>
            <a:r>
              <a:rPr lang="en-US" sz="1800" b="1" i="0" dirty="0">
                <a:solidFill>
                  <a:srgbClr val="C00000"/>
                </a:solidFill>
                <a:effectLst/>
              </a:rPr>
              <a:t>with regards to lighting and shading options</a:t>
            </a:r>
            <a:r>
              <a:rPr lang="en-US" sz="1800" b="0" i="0" dirty="0">
                <a:solidFill>
                  <a:srgbClr val="2D2D2D"/>
                </a:solidFill>
                <a:effectLst/>
              </a:rPr>
              <a:t>.</a:t>
            </a:r>
          </a:p>
          <a:p>
            <a:pPr marL="342900" indent="-342900" algn="l">
              <a:buClr>
                <a:srgbClr val="0070C0"/>
              </a:buClr>
              <a:buSzPct val="80000"/>
              <a:buFont typeface="Wingdings" pitchFamily="2" charset="2"/>
              <a:buChar char="u"/>
            </a:pPr>
            <a:r>
              <a:rPr lang="en-US" sz="1800" b="0" i="0" dirty="0">
                <a:solidFill>
                  <a:srgbClr val="2D2D2D"/>
                </a:solidFill>
                <a:effectLst/>
              </a:rPr>
              <a:t>As graphics card architectures matured, they started offering more and more programmable functionality. </a:t>
            </a:r>
          </a:p>
          <a:p>
            <a:pPr marL="342900" indent="-342900" algn="l">
              <a:buClr>
                <a:srgbClr val="0070C0"/>
              </a:buClr>
              <a:buSzPct val="80000"/>
              <a:buFont typeface="Wingdings" pitchFamily="2" charset="2"/>
              <a:buChar char="u"/>
            </a:pPr>
            <a:r>
              <a:rPr lang="en-US" sz="1800" b="0" i="0" dirty="0">
                <a:solidFill>
                  <a:srgbClr val="2D2D2D"/>
                </a:solidFill>
                <a:effectLst/>
              </a:rPr>
              <a:t>All this new functionality had to be integrated with the existing APIs somehow.</a:t>
            </a:r>
          </a:p>
          <a:p>
            <a:pPr marL="342900" indent="-342900" algn="l">
              <a:buClr>
                <a:srgbClr val="0070C0"/>
              </a:buClr>
              <a:buSzPct val="80000"/>
              <a:buFont typeface="Wingdings" pitchFamily="2" charset="2"/>
              <a:buChar char="u"/>
            </a:pPr>
            <a:r>
              <a:rPr lang="en-US" sz="1800" b="0" i="0" dirty="0">
                <a:solidFill>
                  <a:srgbClr val="2D2D2D"/>
                </a:solidFill>
                <a:effectLst/>
              </a:rPr>
              <a:t>This resulted in less-than-ideal abstractions and a lot of guesswork on the graphics driver side to map the programmer's intent to the modern graphics architectures.</a:t>
            </a:r>
          </a:p>
          <a:p>
            <a:pPr marL="342900" indent="-342900" algn="l">
              <a:buClr>
                <a:srgbClr val="0070C0"/>
              </a:buClr>
              <a:buSzPct val="80000"/>
              <a:buFont typeface="Wingdings" pitchFamily="2" charset="2"/>
              <a:buChar char="u"/>
            </a:pPr>
            <a:r>
              <a:rPr lang="en-US" sz="1800" b="0" i="0" dirty="0">
                <a:solidFill>
                  <a:srgbClr val="2D2D2D"/>
                </a:solidFill>
                <a:effectLst/>
              </a:rPr>
              <a:t>That's why there are so many driver updates for improving the performance in games, sometimes by significant margins.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66333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002.1 </a:t>
            </a:r>
            <a:r>
              <a:rPr lang="en-US" altLang="zh-TW" sz="4000" b="1" dirty="0" err="1">
                <a:solidFill>
                  <a:srgbClr val="FFFF00"/>
                </a:solidFill>
              </a:rPr>
              <a:t>Orgin</a:t>
            </a:r>
            <a:r>
              <a:rPr lang="en-US" altLang="zh-TW" sz="4000" b="1" dirty="0">
                <a:solidFill>
                  <a:srgbClr val="FFFF00"/>
                </a:solidFill>
              </a:rPr>
              <a:t> Of Vulkan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5087592"/>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Origin Of Vulkan</a:t>
            </a:r>
          </a:p>
          <a:p>
            <a:pPr marL="342900" indent="-342900" algn="l">
              <a:buClr>
                <a:srgbClr val="0070C0"/>
              </a:buClr>
              <a:buSzPct val="80000"/>
              <a:buFont typeface="Wingdings" pitchFamily="2" charset="2"/>
              <a:buChar char="u"/>
            </a:pPr>
            <a:r>
              <a:rPr lang="en-US" sz="1800" b="0" i="0" dirty="0">
                <a:solidFill>
                  <a:schemeClr val="tx1"/>
                </a:solidFill>
                <a:effectLst/>
              </a:rPr>
              <a:t>Because of the complexity of these drivers, application developers also need to deal with </a:t>
            </a:r>
            <a:r>
              <a:rPr lang="en-US" sz="1800" b="1" i="0" dirty="0">
                <a:solidFill>
                  <a:srgbClr val="C00000"/>
                </a:solidFill>
                <a:effectLst/>
              </a:rPr>
              <a:t>inconsistencies between vendors</a:t>
            </a:r>
            <a:r>
              <a:rPr lang="en-US" sz="1800" b="0" i="0" dirty="0">
                <a:solidFill>
                  <a:schemeClr val="tx1"/>
                </a:solidFill>
                <a:effectLst/>
              </a:rPr>
              <a:t>, like the syntax that is accepted for </a:t>
            </a:r>
            <a:r>
              <a:rPr lang="en-US" sz="1800" b="0" i="0" u="none" strike="noStrike" dirty="0">
                <a:solidFill>
                  <a:schemeClr val="tx1"/>
                </a:solidFill>
                <a:effectLst/>
              </a:rPr>
              <a:t>shaders</a:t>
            </a:r>
            <a:r>
              <a:rPr lang="en-US" sz="1800" b="0" i="0" dirty="0">
                <a:solidFill>
                  <a:schemeClr val="tx1"/>
                </a:solidFill>
                <a:effectLst/>
              </a:rPr>
              <a:t>. </a:t>
            </a:r>
          </a:p>
          <a:p>
            <a:pPr marL="342900" indent="-342900" algn="l">
              <a:buClr>
                <a:srgbClr val="0070C0"/>
              </a:buClr>
              <a:buSzPct val="80000"/>
              <a:buFont typeface="Wingdings" pitchFamily="2" charset="2"/>
              <a:buChar char="u"/>
            </a:pPr>
            <a:r>
              <a:rPr lang="en-US" sz="1800" b="0" i="0" dirty="0">
                <a:solidFill>
                  <a:schemeClr val="tx1"/>
                </a:solidFill>
                <a:effectLst/>
              </a:rPr>
              <a:t>Aside from these new features, the past decade also saw an influx of </a:t>
            </a:r>
            <a:r>
              <a:rPr lang="en-US" sz="1800" b="1" i="0" dirty="0">
                <a:solidFill>
                  <a:srgbClr val="C00000"/>
                </a:solidFill>
                <a:effectLst/>
              </a:rPr>
              <a:t>mobile devices with powerful graphics hardware</a:t>
            </a:r>
            <a:r>
              <a:rPr lang="en-US" sz="1800" b="0" i="0" dirty="0">
                <a:solidFill>
                  <a:schemeClr val="tx1"/>
                </a:solidFill>
                <a:effectLst/>
              </a:rPr>
              <a:t>. </a:t>
            </a:r>
          </a:p>
          <a:p>
            <a:pPr marL="342900" indent="-342900" algn="l">
              <a:buClr>
                <a:srgbClr val="0070C0"/>
              </a:buClr>
              <a:buSzPct val="80000"/>
              <a:buFont typeface="Wingdings" pitchFamily="2" charset="2"/>
              <a:buChar char="u"/>
            </a:pPr>
            <a:r>
              <a:rPr lang="en-US" sz="1800" b="1" i="0" dirty="0">
                <a:solidFill>
                  <a:srgbClr val="C00000"/>
                </a:solidFill>
                <a:effectLst/>
              </a:rPr>
              <a:t>These mobile GPUs have different architectures based on their energy and space requirements</a:t>
            </a:r>
            <a:r>
              <a:rPr lang="en-US" sz="1800" b="0" i="0" dirty="0">
                <a:solidFill>
                  <a:schemeClr val="tx1"/>
                </a:solidFill>
                <a:effectLst/>
              </a:rPr>
              <a:t>. </a:t>
            </a:r>
          </a:p>
          <a:p>
            <a:pPr marL="342900" indent="-342900" algn="l">
              <a:buClr>
                <a:srgbClr val="0070C0"/>
              </a:buClr>
              <a:buSzPct val="80000"/>
              <a:buFont typeface="Wingdings" pitchFamily="2" charset="2"/>
              <a:buChar char="u"/>
            </a:pPr>
            <a:r>
              <a:rPr lang="en-US" sz="1800" b="0" i="0" dirty="0">
                <a:solidFill>
                  <a:schemeClr val="tx1"/>
                </a:solidFill>
                <a:effectLst/>
              </a:rPr>
              <a:t>One such example is </a:t>
            </a:r>
            <a:r>
              <a:rPr lang="en-US" sz="1800" b="0" i="0" u="none" strike="noStrike" dirty="0">
                <a:solidFill>
                  <a:schemeClr val="tx1"/>
                </a:solidFill>
                <a:effectLst/>
              </a:rPr>
              <a:t>tiled rendering</a:t>
            </a:r>
            <a:r>
              <a:rPr lang="en-US" sz="1800" b="0" i="0" dirty="0">
                <a:solidFill>
                  <a:schemeClr val="tx1"/>
                </a:solidFill>
                <a:effectLst/>
              </a:rPr>
              <a:t>, which would benefit from improved performance by offering the programmer more control over this functionality.</a:t>
            </a:r>
          </a:p>
          <a:p>
            <a:pPr marL="342900" indent="-342900" algn="l">
              <a:buClr>
                <a:srgbClr val="0070C0"/>
              </a:buClr>
              <a:buSzPct val="80000"/>
              <a:buFont typeface="Wingdings" pitchFamily="2" charset="2"/>
              <a:buChar char="u"/>
            </a:pPr>
            <a:r>
              <a:rPr lang="en-US" sz="1800" b="0" i="0" dirty="0">
                <a:solidFill>
                  <a:schemeClr val="tx1"/>
                </a:solidFill>
                <a:effectLst/>
              </a:rPr>
              <a:t>Another limitation originating from the age of </a:t>
            </a:r>
            <a:r>
              <a:rPr lang="en-US" sz="1800" b="1" i="0" dirty="0">
                <a:solidFill>
                  <a:srgbClr val="C00000"/>
                </a:solidFill>
                <a:effectLst/>
              </a:rPr>
              <a:t>these APIs is limited multi-threading support, which can result in a bottleneck on the CPU side</a:t>
            </a:r>
            <a:r>
              <a:rPr lang="en-US" sz="1800" b="0" i="0" dirty="0">
                <a:solidFill>
                  <a:schemeClr val="tx1"/>
                </a:solidFill>
                <a:effectLst/>
              </a:rPr>
              <a:t>.</a:t>
            </a:r>
          </a:p>
          <a:p>
            <a:pPr marL="342900" indent="-342900" algn="l">
              <a:buClr>
                <a:srgbClr val="0070C0"/>
              </a:buClr>
              <a:buSzPct val="80000"/>
              <a:buFont typeface="Wingdings" pitchFamily="2" charset="2"/>
              <a:buChar char="u"/>
            </a:pPr>
            <a:r>
              <a:rPr lang="en-US" sz="1800" b="0" i="0" dirty="0">
                <a:solidFill>
                  <a:schemeClr val="tx1"/>
                </a:solidFill>
                <a:effectLst/>
              </a:rPr>
              <a:t>Vulkan solves these problems by being designed from scratch for modern graphics architectures. </a:t>
            </a:r>
          </a:p>
          <a:p>
            <a:pPr marL="342900" indent="-342900" algn="l">
              <a:buClr>
                <a:srgbClr val="0070C0"/>
              </a:buClr>
              <a:buSzPct val="80000"/>
              <a:buFont typeface="Wingdings" pitchFamily="2" charset="2"/>
              <a:buChar char="u"/>
            </a:pPr>
            <a:r>
              <a:rPr lang="en-US" sz="1800" b="0" i="0" dirty="0">
                <a:solidFill>
                  <a:schemeClr val="tx1"/>
                </a:solidFill>
                <a:effectLst/>
              </a:rPr>
              <a:t>It reduces driver overhead by allowing programmers to clearly specify their intent using a more verbose API and allows multiple threads to create and submit commands in parallel.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66361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944218"/>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Origin Of Vulkan</a:t>
            </a:r>
          </a:p>
          <a:p>
            <a:pPr marL="342900" indent="-342900" algn="l">
              <a:buClr>
                <a:srgbClr val="0070C0"/>
              </a:buClr>
              <a:buSzPct val="80000"/>
              <a:buFont typeface="Wingdings" pitchFamily="2" charset="2"/>
              <a:buChar char="u"/>
            </a:pPr>
            <a:r>
              <a:rPr lang="en-US" sz="1800" b="0" i="0" dirty="0">
                <a:solidFill>
                  <a:schemeClr val="tx1"/>
                </a:solidFill>
                <a:effectLst/>
              </a:rPr>
              <a:t>It reduces inconsistencies in shader compilation by </a:t>
            </a:r>
            <a:r>
              <a:rPr lang="en-US" sz="1800" b="1" i="0" dirty="0">
                <a:solidFill>
                  <a:srgbClr val="C00000"/>
                </a:solidFill>
                <a:effectLst/>
              </a:rPr>
              <a:t>switching to a standardized byte code format with a single compiler</a:t>
            </a:r>
            <a:r>
              <a:rPr lang="en-US" sz="1800" b="0" i="0" dirty="0">
                <a:solidFill>
                  <a:schemeClr val="tx1"/>
                </a:solidFill>
                <a:effectLst/>
              </a:rPr>
              <a:t>. </a:t>
            </a:r>
          </a:p>
          <a:p>
            <a:pPr marL="342900" indent="-342900" algn="l">
              <a:buClr>
                <a:srgbClr val="0070C0"/>
              </a:buClr>
              <a:buSzPct val="80000"/>
              <a:buFont typeface="Wingdings" pitchFamily="2" charset="2"/>
              <a:buChar char="u"/>
            </a:pPr>
            <a:r>
              <a:rPr lang="en-US" sz="1800" b="0" i="0" dirty="0">
                <a:solidFill>
                  <a:schemeClr val="tx1"/>
                </a:solidFill>
                <a:effectLst/>
              </a:rPr>
              <a:t>Lastly, it acknowledges the general-purpose processing capabilities of modern graphics cards by </a:t>
            </a:r>
            <a:r>
              <a:rPr lang="en-US" sz="1800" b="1" i="0" dirty="0">
                <a:solidFill>
                  <a:srgbClr val="C00000"/>
                </a:solidFill>
                <a:effectLst/>
              </a:rPr>
              <a:t>unifying the graphics and compute functionality into a single API</a:t>
            </a:r>
            <a:r>
              <a:rPr lang="en-US" sz="1800" b="0" i="0" dirty="0">
                <a:solidFill>
                  <a:schemeClr val="tx1"/>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21451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002.2 What is Takes to Draw a Triangle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16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002.2 What is Takes to Draw a Triangle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608514"/>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Takes to Draw a Triangle</a:t>
            </a:r>
          </a:p>
          <a:p>
            <a:pPr marL="342900" indent="-342900" algn="l">
              <a:buClr>
                <a:srgbClr val="0070C0"/>
              </a:buClr>
              <a:buSzPct val="80000"/>
              <a:buFont typeface="Wingdings" pitchFamily="2" charset="2"/>
              <a:buChar char="u"/>
            </a:pPr>
            <a:r>
              <a:rPr lang="en-US" sz="1800" b="0" i="0" dirty="0">
                <a:solidFill>
                  <a:srgbClr val="2D2D2D"/>
                </a:solidFill>
                <a:effectLst/>
              </a:rPr>
              <a:t>We'll now look at an overview of all the steps it takes to render a triangle in a well-behaved Vulkan program. </a:t>
            </a:r>
          </a:p>
          <a:p>
            <a:pPr marL="342900" indent="-342900" algn="l">
              <a:buClr>
                <a:srgbClr val="0070C0"/>
              </a:buClr>
              <a:buSzPct val="80000"/>
              <a:buFont typeface="Wingdings" pitchFamily="2" charset="2"/>
              <a:buChar char="u"/>
            </a:pPr>
            <a:r>
              <a:rPr lang="en-US" sz="1800" b="0" i="0" dirty="0">
                <a:solidFill>
                  <a:srgbClr val="2D2D2D"/>
                </a:solidFill>
                <a:effectLst/>
              </a:rPr>
              <a:t>All the concepts introduced here will be elaborated on in the next chapters. </a:t>
            </a:r>
          </a:p>
          <a:p>
            <a:pPr marL="342900" indent="-342900" algn="l">
              <a:buClr>
                <a:srgbClr val="0070C0"/>
              </a:buClr>
              <a:buSzPct val="80000"/>
              <a:buFont typeface="Wingdings" pitchFamily="2" charset="2"/>
              <a:buChar char="u"/>
            </a:pPr>
            <a:r>
              <a:rPr lang="en-US" sz="1800" b="0" i="0" dirty="0">
                <a:solidFill>
                  <a:srgbClr val="2D2D2D"/>
                </a:solidFill>
                <a:effectLst/>
              </a:rPr>
              <a:t>This is just to give you a big picture to relate all the individual components to.</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D2D2D"/>
                </a:solidFill>
                <a:effectLst/>
              </a:rPr>
              <a:t>Step 1 - Instance and Physical </a:t>
            </a:r>
            <a:r>
              <a:rPr lang="en-US" altLang="en-US" sz="1800" b="1" dirty="0">
                <a:solidFill>
                  <a:srgbClr val="2D2D2D"/>
                </a:solidFill>
              </a:rPr>
              <a:t>D</a:t>
            </a:r>
            <a:r>
              <a:rPr kumimoji="0" lang="en-US" altLang="en-US" sz="1800" b="1" i="0" u="none" strike="noStrike" cap="none" normalizeH="0" baseline="0" dirty="0">
                <a:ln>
                  <a:noFill/>
                </a:ln>
                <a:solidFill>
                  <a:srgbClr val="2D2D2D"/>
                </a:solidFill>
                <a:effectLst/>
              </a:rPr>
              <a:t>evice </a:t>
            </a:r>
            <a:r>
              <a:rPr lang="en-US" altLang="en-US" sz="1800" b="1" dirty="0">
                <a:solidFill>
                  <a:srgbClr val="2D2D2D"/>
                </a:solidFill>
              </a:rPr>
              <a:t>S</a:t>
            </a:r>
            <a:r>
              <a:rPr kumimoji="0" lang="en-US" altLang="en-US" sz="1800" b="1" i="0" u="none" strike="noStrike" cap="none" normalizeH="0" baseline="0" dirty="0">
                <a:ln>
                  <a:noFill/>
                </a:ln>
                <a:solidFill>
                  <a:srgbClr val="2D2D2D"/>
                </a:solidFill>
                <a:effectLst/>
              </a:rPr>
              <a:t>election</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 Vulkan application starts by setting up the Vulkan API through a </a:t>
            </a:r>
            <a:r>
              <a:rPr kumimoji="0" lang="en-US" altLang="en-US" sz="1800" b="1" i="0" u="none" strike="noStrike" cap="none" normalizeH="0" baseline="0" dirty="0">
                <a:ln>
                  <a:noFill/>
                </a:ln>
                <a:solidFill>
                  <a:srgbClr val="C00000"/>
                </a:solidFill>
                <a:effectLst/>
              </a:rPr>
              <a:t>VkInstance</a:t>
            </a:r>
            <a:r>
              <a:rPr kumimoji="0" lang="en-US" altLang="en-US" sz="1800" b="0" i="0" u="none" strike="noStrike" cap="none" normalizeH="0" baseline="0" dirty="0">
                <a:ln>
                  <a:noFill/>
                </a:ln>
                <a:solidFill>
                  <a:srgbClr val="2D2D2D"/>
                </a:solidFill>
                <a:effectLst/>
              </a:rPr>
              <a:t>.</a:t>
            </a:r>
          </a:p>
          <a:p>
            <a:pPr marL="342900" indent="-342900" algn="l">
              <a:buClr>
                <a:srgbClr val="0070C0"/>
              </a:buClr>
              <a:buSzPct val="80000"/>
              <a:buFont typeface="Wingdings" pitchFamily="2" charset="2"/>
              <a:buChar char="u"/>
            </a:pPr>
            <a:r>
              <a:rPr kumimoji="0" lang="en-US" altLang="en-US" sz="1800" i="0" u="none" strike="noStrike" cap="none" normalizeH="0" baseline="0" dirty="0">
                <a:ln>
                  <a:noFill/>
                </a:ln>
                <a:solidFill>
                  <a:schemeClr val="tx1"/>
                </a:solidFill>
                <a:effectLst/>
              </a:rPr>
              <a:t>An instance is created by describing your application and any API extensions you will be using</a:t>
            </a:r>
            <a:r>
              <a:rPr kumimoji="0" lang="en-US" altLang="en-US" sz="1800" b="0" i="0" u="none" strike="noStrike" cap="none" normalizeH="0" baseline="0" dirty="0">
                <a:ln>
                  <a:noFill/>
                </a:ln>
                <a:solidFill>
                  <a:srgbClr val="2D2D2D"/>
                </a:solidFill>
                <a:effectLst/>
              </a:rPr>
              <a:t>.</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After creating the instance, you can query for Vulkan supported hardware and select one or more </a:t>
            </a:r>
            <a:r>
              <a:rPr kumimoji="0" lang="en-US" altLang="en-US" sz="1800" b="1" i="0" u="none" strike="noStrike" cap="none" normalizeH="0" baseline="0" dirty="0">
                <a:ln>
                  <a:noFill/>
                </a:ln>
                <a:solidFill>
                  <a:srgbClr val="C00000"/>
                </a:solidFill>
                <a:effectLst/>
              </a:rPr>
              <a:t>VkPhysicalDevice</a:t>
            </a:r>
            <a:r>
              <a:rPr kumimoji="0" lang="en-US" altLang="en-US" sz="1800" b="0" i="0" u="none" strike="noStrike" cap="none" normalizeH="0" baseline="0" dirty="0">
                <a:ln>
                  <a:noFill/>
                </a:ln>
                <a:solidFill>
                  <a:srgbClr val="2D2D2D"/>
                </a:solidFill>
                <a:effectLst/>
              </a:rPr>
              <a:t>s to use for operations.</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D2D2D"/>
                </a:solidFill>
                <a:effectLst/>
              </a:rPr>
              <a:t>You can query for properties like VRAM size and device capabilities to select desired devices, for example to prefer using dedicated graphics cards.</a:t>
            </a:r>
            <a:endParaRPr kumimoji="0" lang="en-US" altLang="en-US" sz="1800" b="0" i="0" u="none" strike="noStrike" cap="none" normalizeH="0" baseline="0" dirty="0">
              <a:ln>
                <a:noFill/>
              </a:ln>
              <a:solidFill>
                <a:schemeClr val="tx1"/>
              </a:solidFill>
              <a:effectLst/>
            </a:endParaRPr>
          </a:p>
          <a:p>
            <a:pPr marL="342900" indent="-342900" algn="l">
              <a:buClr>
                <a:srgbClr val="0070C0"/>
              </a:buClr>
              <a:buSzPct val="80000"/>
              <a:buFont typeface="Wingdings" pitchFamily="2" charset="2"/>
              <a:buChar char="u"/>
            </a:pPr>
            <a:endParaRPr lang="en-US" sz="1800" b="0" i="0" dirty="0">
              <a:solidFill>
                <a:srgbClr val="2D2D2D"/>
              </a:solidFill>
              <a:effectLst/>
            </a:endParaRPr>
          </a:p>
          <a:p>
            <a:pPr marL="342900" indent="-342900" algn="l">
              <a:buClr>
                <a:srgbClr val="0070C0"/>
              </a:buClr>
              <a:buSzPct val="80000"/>
              <a:buFont typeface="Wingdings" pitchFamily="2" charset="2"/>
              <a:buChar char="u"/>
            </a:pPr>
            <a:endParaRPr lang="en-US" sz="1800" b="0"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https://vulkan-tutorial.com/Overview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95144375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3299</TotalTime>
  <Words>3240</Words>
  <Application>Microsoft Office PowerPoint</Application>
  <PresentationFormat>On-screen Show (4:3)</PresentationFormat>
  <Paragraphs>294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佈景主題</vt:lpstr>
      <vt:lpstr>002 Vulkan Overview</vt:lpstr>
      <vt:lpstr>002 Vulkan Overview</vt:lpstr>
      <vt:lpstr>002 Vulkan Overview</vt:lpstr>
      <vt:lpstr>002.1 Origin of Vulkan</vt:lpstr>
      <vt:lpstr>002.1 Orgin Of Vulkan</vt:lpstr>
      <vt:lpstr>002.1 Orgin Of Vulkan</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002.2 What is Takes to Draw a Triangle</vt:lpstr>
      <vt:lpstr>002.3 API Concept</vt:lpstr>
      <vt:lpstr>002.3 API Concept</vt:lpstr>
      <vt:lpstr>002.3 API Concept</vt:lpstr>
      <vt:lpstr>002.3 API Concept</vt:lpstr>
      <vt:lpstr>002.3 API Concept</vt:lpstr>
      <vt:lpstr>002.3 API Concept</vt:lpstr>
      <vt:lpstr>002.3 API Concept</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1061</cp:revision>
  <dcterms:created xsi:type="dcterms:W3CDTF">2018-09-28T16:40:41Z</dcterms:created>
  <dcterms:modified xsi:type="dcterms:W3CDTF">2022-10-14T04:05:45Z</dcterms:modified>
</cp:coreProperties>
</file>