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62" r:id="rId3"/>
    <p:sldId id="277" r:id="rId4"/>
    <p:sldId id="276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306" r:id="rId26"/>
    <p:sldId id="299" r:id="rId27"/>
    <p:sldId id="300" r:id="rId28"/>
    <p:sldId id="307" r:id="rId29"/>
    <p:sldId id="301" r:id="rId30"/>
    <p:sldId id="302" r:id="rId31"/>
    <p:sldId id="308" r:id="rId32"/>
    <p:sldId id="303" r:id="rId33"/>
    <p:sldId id="304" r:id="rId34"/>
    <p:sldId id="305" r:id="rId35"/>
    <p:sldId id="309" r:id="rId36"/>
    <p:sldId id="310" r:id="rId37"/>
    <p:sldId id="313" r:id="rId38"/>
    <p:sldId id="311" r:id="rId39"/>
    <p:sldId id="312" r:id="rId40"/>
    <p:sldId id="314" r:id="rId41"/>
    <p:sldId id="259" r:id="rId4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7" autoAdjust="0"/>
    <p:restoredTop sz="96806" autoAdjust="0"/>
  </p:normalViewPr>
  <p:slideViewPr>
    <p:cSldViewPr>
      <p:cViewPr varScale="1">
        <p:scale>
          <a:sx n="60" d="100"/>
          <a:sy n="60" d="100"/>
        </p:scale>
        <p:origin x="797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2022/10/14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2022/10/14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2022/10/14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2022/10/14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nvidia.com/vulkan-driver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g-truc/glm/releases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vulkan.lunarg.com/sdk/home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003 </a:t>
            </a:r>
            <a:r>
              <a:rPr lang="en-US" altLang="zh-TW" sz="4000" b="1">
                <a:solidFill>
                  <a:srgbClr val="FFFF00"/>
                </a:solidFill>
              </a:rPr>
              <a:t>Vulkan Development </a:t>
            </a:r>
            <a:r>
              <a:rPr lang="en-US" altLang="zh-TW" sz="4000" b="1" dirty="0">
                <a:solidFill>
                  <a:srgbClr val="FFFF00"/>
                </a:solidFill>
              </a:rPr>
              <a:t>Windows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 descr="Image result for google vulkan logo">
            <a:extLst>
              <a:ext uri="{FF2B5EF4-FFF2-40B4-BE49-F238E27FC236}">
                <a16:creationId xmlns:a16="http://schemas.microsoft.com/office/drawing/2014/main" id="{66B4F2D5-D6A5-B2CD-5237-0A9D0C730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707429"/>
            <a:ext cx="1613880" cy="85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002.1 Windows: Vulkan SDK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9"/>
            <a:ext cx="8241831" cy="3888433"/>
          </a:xfr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D2D2D"/>
                </a:solidFill>
                <a:effectLst/>
              </a:rPr>
              <a:t>Vulkan SDK</a:t>
            </a:r>
            <a:endParaRPr lang="en-US" sz="1800" b="1" dirty="0">
              <a:solidFill>
                <a:srgbClr val="2D2D2D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</a:rPr>
              <a:t>If you receive an error message then ensure that your drivers are up-to-date, include the Vulkan runtime and that your graphics card is supported.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D2D2D"/>
                </a:solidFill>
              </a:rPr>
              <a:t>For NIVIDA Graphic Card support link: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  <a:hlinkClick r:id="rId2"/>
              </a:rPr>
              <a:t>https://developer.nvidia.com/vulkan-driver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D2D2D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</a:rPr>
              <a:t>There is another program in this directory that will be useful for development.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</a:rPr>
              <a:t>The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</a:rPr>
              <a:t>glslangValidator.exe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</a:rPr>
              <a:t>and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</a:rPr>
              <a:t>glslc.exe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</a:rPr>
              <a:t>programs will be used to compile shaders from the human-readable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A41E22"/>
                </a:solidFill>
                <a:effectLst/>
              </a:rPr>
              <a:t>GLSL (Graphic Library Shading Language)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</a:rPr>
              <a:t>to bytecode.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</a:rPr>
              <a:t>We'll cover this in depth in the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A41E22"/>
                </a:solidFill>
                <a:effectLst/>
              </a:rPr>
              <a:t>shader modules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</a:rPr>
              <a:t>chapter.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</a:rPr>
              <a:t>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</a:rPr>
              <a:t>Bin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</a:rPr>
              <a:t> directory also contains the binaries of the Vulkan loader and the validation layers, while 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</a:rPr>
              <a:t>Lib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</a:rPr>
              <a:t> directory contains the libraries.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</a:rPr>
              <a:t>Lastly, there's 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</a:rPr>
              <a:t>Include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</a:rPr>
              <a:t> directory that contains the Vulkan headers.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</a:rPr>
              <a:t>Feel free to explore the other files, but we won't need them for this tutorial.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https://vulkan-tutorial.com/Development_environment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4519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002.2 Windows: GLFW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3" name="Picture 2" descr="Image result for google vulkan logo">
            <a:extLst>
              <a:ext uri="{FF2B5EF4-FFF2-40B4-BE49-F238E27FC236}">
                <a16:creationId xmlns:a16="http://schemas.microsoft.com/office/drawing/2014/main" id="{788F8027-3B8C-7FC8-D29A-6ED91C498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707429"/>
            <a:ext cx="1224136" cy="64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507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002.2 Windows: GLFW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9"/>
            <a:ext cx="8241831" cy="5087591"/>
          </a:xfr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D2D2D"/>
                </a:solidFill>
                <a:effectLst/>
              </a:rPr>
              <a:t>Windows: GLFW</a:t>
            </a:r>
            <a:endParaRPr lang="en-US" sz="1800" b="1" dirty="0">
              <a:solidFill>
                <a:srgbClr val="2D2D2D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</a:rPr>
              <a:t>As mentioned before, Vulkan by itself is a platform agnostic (self-recognized) API and does not include tools for creating a window to display the rendered results.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</a:rPr>
              <a:t>To benefit from the cross-platform advantages of Vulkan, we'll use the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A41E22"/>
                </a:solidFill>
                <a:effectLst/>
              </a:rPr>
              <a:t>GLFW library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</a:rPr>
              <a:t> (Gra</a:t>
            </a:r>
            <a:r>
              <a:rPr lang="en-US" altLang="en-US" sz="1800" b="1" dirty="0">
                <a:solidFill>
                  <a:srgbClr val="2D2D2D"/>
                </a:solidFill>
              </a:rPr>
              <a:t>phic Library Framework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</a:rPr>
              <a:t>)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</a:rPr>
              <a:t>to create a window, which supports Windows, Linux and MacOS.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</a:rPr>
              <a:t>There are other libraries available for this purpose, like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A41E22"/>
                </a:solidFill>
                <a:effectLst/>
              </a:rPr>
              <a:t>SDL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(Simple DirecMedia Layer)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</a:rPr>
              <a:t>, but the advantage of GLFW is that it also abstracts away some of the other platform-specific things in Vulkan besides just window creation.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</a:rPr>
              <a:t>You can find the latest release of GLFW on the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A41E22"/>
                </a:solidFill>
                <a:effectLst/>
              </a:rPr>
              <a:t>official website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(https://www.glfw.org/download.html).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D2D2D"/>
                </a:solidFill>
              </a:rPr>
              <a:t>We will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</a:rPr>
              <a:t> be using the 64-bit binaries (but you can of course also choose to build in 32-bit mode).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</a:rPr>
              <a:t>In that case make sure to link with the Vulkan SDK binaries in 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</a:rPr>
              <a:t>Lib32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</a:rPr>
              <a:t> directory instead of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</a:rPr>
              <a:t>Lib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</a:rPr>
              <a:t>After downloading it, extract the archive to a convenient location. I've chosen to create a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</a:rPr>
              <a:t>Libraries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</a:rPr>
              <a:t> directory in the Visual Studio directory under documents.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https://vulkan-tutorial.com/Development_environment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2787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002.2 Windows: GLFW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9"/>
            <a:ext cx="3235797" cy="4248473"/>
          </a:xfr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D2D2D"/>
                </a:solidFill>
                <a:effectLst/>
              </a:rPr>
              <a:t>Windows: GLFW</a:t>
            </a:r>
            <a:endParaRPr lang="en-US" sz="1800" b="1" dirty="0">
              <a:solidFill>
                <a:srgbClr val="2D2D2D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</a:rPr>
              <a:t>Here, we create Libraries and </a:t>
            </a:r>
            <a:r>
              <a:rPr lang="en-US" altLang="en-US" sz="1800" dirty="0">
                <a:solidFill>
                  <a:srgbClr val="2D2D2D"/>
                </a:solidFill>
              </a:rPr>
              <a:t>three library folders (glfw-xxx.bin.WIN64, glm) under Visual Studio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D2D2D"/>
                </a:solidFill>
              </a:rPr>
              <a:t>1. glfw-x.x.x.bin.WIN64 (Graphic Library Framework)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D2D2D"/>
                </a:solidFill>
              </a:rPr>
              <a:t>2. 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</a:rPr>
              <a:t>lm (Generalized Linear Model)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D2D2D"/>
                </a:solidFill>
              </a:rPr>
              <a:t>Note: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D2D2D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D2D2D"/>
                </a:solidFill>
              </a:rPr>
              <a:t>Vulkan SDK</a:t>
            </a:r>
            <a:r>
              <a:rPr lang="en-US" altLang="en-US" sz="1800" dirty="0">
                <a:solidFill>
                  <a:schemeClr val="tx1"/>
                </a:solidFill>
              </a:rPr>
              <a:t>: We keep the default installation by VulkanSDK in </a:t>
            </a:r>
            <a:r>
              <a:rPr lang="en-US" altLang="en-US" sz="1800" dirty="0">
                <a:solidFill>
                  <a:srgbClr val="2D2D2D"/>
                </a:solidFill>
              </a:rPr>
              <a:t>“C:/Vulkan SDK</a:t>
            </a:r>
            <a:r>
              <a:rPr lang="en-US" altLang="en-US" sz="1800" dirty="0">
                <a:solidFill>
                  <a:schemeClr val="tx1"/>
                </a:solidFill>
              </a:rPr>
              <a:t>”.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https://vulkan-tutorial.com/Development_environment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6D27355-9E65-BE06-60BF-2E4C87C65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76200"/>
            <a:ext cx="5143500" cy="65436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4A494BB-3C5D-81A9-0059-454A42F8655B}"/>
              </a:ext>
            </a:extLst>
          </p:cNvPr>
          <p:cNvSpPr/>
          <p:nvPr/>
        </p:nvSpPr>
        <p:spPr>
          <a:xfrm>
            <a:off x="4013740" y="548680"/>
            <a:ext cx="2718500" cy="614739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70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002.3 Windows: GLM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3" name="Picture 2" descr="Image result for google vulkan logo">
            <a:extLst>
              <a:ext uri="{FF2B5EF4-FFF2-40B4-BE49-F238E27FC236}">
                <a16:creationId xmlns:a16="http://schemas.microsoft.com/office/drawing/2014/main" id="{C7BA499A-0D5D-1678-6ED6-F6A626A35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707429"/>
            <a:ext cx="1613880" cy="85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238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002.3 Windows: GLM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3494857" cy="4968554"/>
          </a:xfr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D2D2D"/>
                </a:solidFill>
                <a:effectLst/>
              </a:rPr>
              <a:t>Windows: GLM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D2D2D"/>
                </a:solidFill>
                <a:effectLst/>
              </a:rPr>
              <a:t>Unlike DirectX 12, </a:t>
            </a:r>
            <a:r>
              <a:rPr lang="en-US" sz="1800" b="1" i="0" dirty="0">
                <a:solidFill>
                  <a:srgbClr val="C00000"/>
                </a:solidFill>
                <a:effectLst/>
              </a:rPr>
              <a:t>Vulkan does not include a library for linear algebra operations</a:t>
            </a:r>
            <a:r>
              <a:rPr lang="en-US" sz="1800" b="0" i="0" dirty="0">
                <a:solidFill>
                  <a:srgbClr val="2D2D2D"/>
                </a:solidFill>
                <a:effectLst/>
              </a:rPr>
              <a:t>, so we'll have to download one.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u="none" strike="noStrike" dirty="0">
                <a:solidFill>
                  <a:srgbClr val="A41E22"/>
                </a:solidFill>
                <a:effectLst/>
              </a:rPr>
              <a:t>GLM</a:t>
            </a:r>
            <a:r>
              <a:rPr lang="en-US" sz="1800" b="0" i="0" dirty="0">
                <a:solidFill>
                  <a:srgbClr val="2D2D2D"/>
                </a:solidFill>
                <a:effectLst/>
              </a:rPr>
              <a:t> (Generalized Linear Model) is a nice library that is designed for use with graphics APIs and is also commonly used with OpenGL.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D2D2D"/>
                </a:solidFill>
                <a:effectLst/>
              </a:rPr>
              <a:t>GLM is a header-only library, so just download the </a:t>
            </a:r>
            <a:r>
              <a:rPr lang="en-US" sz="1800" b="1" i="0" u="none" strike="noStrike" dirty="0">
                <a:solidFill>
                  <a:srgbClr val="A41E22"/>
                </a:solidFill>
                <a:effectLst/>
              </a:rPr>
              <a:t>latest version</a:t>
            </a:r>
            <a:r>
              <a:rPr lang="en-US" sz="1800" u="none" strike="noStrike" dirty="0">
                <a:solidFill>
                  <a:srgbClr val="2D2D2D"/>
                </a:solidFill>
              </a:rPr>
              <a:t> </a:t>
            </a:r>
            <a:r>
              <a:rPr lang="en-US" sz="1800" b="0" i="0" dirty="0">
                <a:solidFill>
                  <a:srgbClr val="2D2D2D"/>
                </a:solidFill>
                <a:effectLst/>
              </a:rPr>
              <a:t>(</a:t>
            </a:r>
            <a:r>
              <a:rPr lang="en-US" sz="1800" b="0" i="0" dirty="0">
                <a:solidFill>
                  <a:srgbClr val="2D2D2D"/>
                </a:solidFill>
                <a:effectLst/>
                <a:hlinkClick r:id="rId2"/>
              </a:rPr>
              <a:t>https://github.com/g-truc/glm/releases</a:t>
            </a:r>
            <a:r>
              <a:rPr lang="en-US" sz="1800" b="0" i="0" dirty="0">
                <a:solidFill>
                  <a:srgbClr val="2D2D2D"/>
                </a:solidFill>
                <a:effectLst/>
              </a:rPr>
              <a:t>) and store it in a convenient location.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D2D2D"/>
                </a:solidFill>
                <a:effectLst/>
              </a:rPr>
              <a:t>We have directory structure like the following now.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2D2D2D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https://vulkan-tutorial.com/Development_environment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1179B1-27E6-66F6-D253-E839F70DD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450" y="-153169"/>
            <a:ext cx="5143500" cy="65436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3FD72F8-2F2A-B5CE-9C1C-FA076DEF1F0E}"/>
              </a:ext>
            </a:extLst>
          </p:cNvPr>
          <p:cNvSpPr/>
          <p:nvPr/>
        </p:nvSpPr>
        <p:spPr>
          <a:xfrm>
            <a:off x="4547096" y="3458840"/>
            <a:ext cx="1753096" cy="29316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79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002.4 Setup Visual Studio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3" name="Picture 2" descr="Image result for google vulkan logo">
            <a:extLst>
              <a:ext uri="{FF2B5EF4-FFF2-40B4-BE49-F238E27FC236}">
                <a16:creationId xmlns:a16="http://schemas.microsoft.com/office/drawing/2014/main" id="{C7BA499A-0D5D-1678-6ED6-F6A626A35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707429"/>
            <a:ext cx="1613880" cy="85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570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002.4 Setup Visual Studio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11560" y="1329597"/>
            <a:ext cx="8219257" cy="1584177"/>
          </a:xfr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D2D2D"/>
                </a:solidFill>
                <a:effectLst/>
              </a:rPr>
              <a:t>Setup Visual Studio</a:t>
            </a:r>
            <a:endParaRPr lang="en-US" sz="1800" b="1" dirty="0">
              <a:solidFill>
                <a:srgbClr val="2D2D2D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</a:rPr>
              <a:t>Now that you've installed all the dependencies, we can set up a basic Visual Studio project for Vulkan and write a little bit of code to make sure that everything works.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</a:rPr>
              <a:t>Start Visual Studio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Create a new project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</a:rPr>
              <a:t> and select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Windows Desktop Wizard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</a:rPr>
              <a:t> by entering a name and pressing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Next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2D2D2D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https://vulkan-tutorial.com/Development_environment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BA4F94-5B6F-987F-2081-005B5C413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996952"/>
            <a:ext cx="5359150" cy="359955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86053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002.4 Setup Visual Studio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11560" y="1329597"/>
            <a:ext cx="8219257" cy="1019283"/>
          </a:xfr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D2D2D"/>
                </a:solidFill>
                <a:effectLst/>
              </a:rPr>
              <a:t>Setup Visual Studio</a:t>
            </a:r>
            <a:endParaRPr lang="en-US" sz="1800" b="1" dirty="0">
              <a:solidFill>
                <a:srgbClr val="2D2D2D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</a:rPr>
              <a:t>Enter project name: 02_Vulkan_Window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D2D2D"/>
                </a:solidFill>
              </a:rPr>
              <a:t>Click “Create”.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2D2D2D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https://vulkan-tutorial.com/Development_environment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B9BDA3-7E39-E68F-66FE-E9F8791E1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504261"/>
            <a:ext cx="5364088" cy="359729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70367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002.4 Setup Visual Studio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11560" y="1329597"/>
            <a:ext cx="8219257" cy="1019283"/>
          </a:xfr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D2D2D"/>
                </a:solidFill>
                <a:effectLst/>
              </a:rPr>
              <a:t>Setup Visual Studio</a:t>
            </a:r>
            <a:endParaRPr lang="en-US" sz="1800" b="1" dirty="0">
              <a:solidFill>
                <a:srgbClr val="2D2D2D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</a:rPr>
              <a:t>Select “Console Application (.exe)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D2D2D"/>
                </a:solidFill>
              </a:rPr>
              <a:t>Select “Empty Project”.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2D2D2D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https://vulkan-tutorial.com/Development_environment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3599B8-0ECD-5860-DA0E-5BB6FD444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072" y="2416976"/>
            <a:ext cx="4853955" cy="430856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77033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003 Vulkan Development: Windows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60"/>
            <a:ext cx="8241831" cy="936104"/>
          </a:xfr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Vulkan Development: Windows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 the Vulkan Development under Windows (and Linux).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strike="noStrike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https://vulkan-tutorial.com/Development_environment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002.4 Setup Visual Studio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40532" y="1329598"/>
            <a:ext cx="3171255" cy="947274"/>
          </a:xfr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D2D2D"/>
                </a:solidFill>
                <a:effectLst/>
              </a:rPr>
              <a:t>Setup Visual Studio</a:t>
            </a:r>
            <a:endParaRPr lang="en-US" sz="1800" b="1" dirty="0">
              <a:solidFill>
                <a:srgbClr val="2D2D2D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</a:rPr>
              <a:t>Select View &gt; Solution Explorer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2D2D2D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https://vulkan-tutorial.com/Development_environment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44355B-3967-CD21-13EF-40092B7D3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953" y="98260"/>
            <a:ext cx="4705847" cy="292525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DD8B2D-F5F4-9251-E31C-24D0083E6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227" y="3379164"/>
            <a:ext cx="4705847" cy="327168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55540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002.4 Setup Visual Studio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40532" y="1329598"/>
            <a:ext cx="2995364" cy="1113834"/>
          </a:xfr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D2D2D"/>
                </a:solidFill>
                <a:effectLst/>
              </a:rPr>
              <a:t>Setup Visual Studio</a:t>
            </a:r>
            <a:endParaRPr lang="en-US" sz="1800" b="1" dirty="0">
              <a:solidFill>
                <a:srgbClr val="2D2D2D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D2D2D"/>
                </a:solidFill>
              </a:rPr>
              <a:t>Click Source Files 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D2D2D"/>
                </a:solidFill>
              </a:rPr>
              <a:t>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D2D2D"/>
                </a:solidFill>
                <a:effectLst/>
              </a:rPr>
              <a:t>MB Add &gt; New Item…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2D2D2D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https://vulkan-tutorial.com/Development_environment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FF1E13-1AE2-F740-66E1-8B7E580C7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2443432"/>
            <a:ext cx="5791225" cy="409091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AD1B634-3E40-FA73-165B-46D3AD0A8EB9}"/>
              </a:ext>
            </a:extLst>
          </p:cNvPr>
          <p:cNvSpPr/>
          <p:nvPr/>
        </p:nvSpPr>
        <p:spPr>
          <a:xfrm>
            <a:off x="5940152" y="4149080"/>
            <a:ext cx="2262833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86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002.4 Setup Visual Studio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40532" y="1329598"/>
            <a:ext cx="7459860" cy="659242"/>
          </a:xfr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D2D2D"/>
                </a:solidFill>
                <a:effectLst/>
              </a:rPr>
              <a:t>Setup Visual Studio</a:t>
            </a:r>
            <a:endParaRPr lang="en-US" sz="1800" b="1" dirty="0">
              <a:solidFill>
                <a:srgbClr val="2D2D2D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D2D2D"/>
                </a:solidFill>
              </a:rPr>
              <a:t>C++ File and Click “Add”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2D2D2D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https://vulkan-tutorial.com/Development_environment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3F06E0-DEB0-9D3E-C1CA-18C33A487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344" y="2158404"/>
            <a:ext cx="6326714" cy="443894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47269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002.4 Setup Visual Studio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40532" y="1329598"/>
            <a:ext cx="8323956" cy="659242"/>
          </a:xfr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D2D2D"/>
                </a:solidFill>
                <a:effectLst/>
              </a:rPr>
              <a:t>Setup Visual Studio</a:t>
            </a:r>
            <a:endParaRPr lang="en-US" sz="1800" b="1" dirty="0">
              <a:solidFill>
                <a:srgbClr val="2D2D2D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D2D2D"/>
                </a:solidFill>
              </a:rPr>
              <a:t>Add C++ Code as below: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2D2D2D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https://vulkan-tutorial.com/Development_environment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34578C-7136-80AA-3847-0AA1C4386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086477"/>
            <a:ext cx="6948264" cy="445243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0678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002.4 Setup Visual Studio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40532" y="1329598"/>
            <a:ext cx="8323956" cy="659242"/>
          </a:xfr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D2D2D"/>
                </a:solidFill>
                <a:effectLst/>
              </a:rPr>
              <a:t>Setup Visual Studio</a:t>
            </a:r>
            <a:endParaRPr lang="en-US" sz="1800" b="1" dirty="0">
              <a:solidFill>
                <a:srgbClr val="2D2D2D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D2D2D"/>
                </a:solidFill>
              </a:rPr>
              <a:t>Project &gt; 02_Vulkan_Window Properties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2D2D2D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https://vulkan-tutorial.com/Development_environment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AEBD35-B729-FB2D-CCD7-EF759DA7C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158101"/>
            <a:ext cx="5037559" cy="438081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786691-BF9F-A293-64E7-390980277319}"/>
              </a:ext>
            </a:extLst>
          </p:cNvPr>
          <p:cNvSpPr/>
          <p:nvPr/>
        </p:nvSpPr>
        <p:spPr>
          <a:xfrm>
            <a:off x="3635896" y="5996311"/>
            <a:ext cx="3237359" cy="3600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602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002.5 Visual Studio: Add Include File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3" name="Picture 2" descr="Image result for google vulkan logo">
            <a:extLst>
              <a:ext uri="{FF2B5EF4-FFF2-40B4-BE49-F238E27FC236}">
                <a16:creationId xmlns:a16="http://schemas.microsoft.com/office/drawing/2014/main" id="{C7BA499A-0D5D-1678-6ED6-F6A626A35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707429"/>
            <a:ext cx="1613880" cy="85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8124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副標題 2">
            <a:extLst>
              <a:ext uri="{FF2B5EF4-FFF2-40B4-BE49-F238E27FC236}">
                <a16:creationId xmlns:a16="http://schemas.microsoft.com/office/drawing/2014/main" id="{58A7415B-DD16-521D-54DE-FD2FFADAB59C}"/>
              </a:ext>
            </a:extLst>
          </p:cNvPr>
          <p:cNvSpPr txBox="1">
            <a:spLocks/>
          </p:cNvSpPr>
          <p:nvPr/>
        </p:nvSpPr>
        <p:spPr>
          <a:xfrm>
            <a:off x="208632" y="2209376"/>
            <a:ext cx="2409800" cy="2083720"/>
          </a:xfrm>
          <a:prstGeom prst="rect">
            <a:avLst/>
          </a:prstGeom>
          <a:ln w="25400" cap="flat" cmpd="sng" algn="ctr">
            <a:solidFill>
              <a:srgbClr val="C0000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D2D2D"/>
                </a:solidFill>
              </a:rPr>
              <a:t>2. Platforms: All Platforms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D2D2D"/>
                </a:solidFill>
              </a:rPr>
              <a:t>3. Configuration Properties &gt; C/C++ &gt; General: Additional Include Directories</a:t>
            </a:r>
            <a:endParaRPr lang="en-US" altLang="en-US" sz="1800" dirty="0">
              <a:solidFill>
                <a:schemeClr val="tx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1756" y="1329598"/>
            <a:ext cx="8838752" cy="758309"/>
          </a:xfr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D2D2D"/>
                </a:solidFill>
                <a:effectLst/>
              </a:rPr>
              <a:t>Add Include Files</a:t>
            </a:r>
            <a:endParaRPr lang="en-US" sz="1800" b="1" dirty="0">
              <a:solidFill>
                <a:srgbClr val="2D2D2D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D2D2D"/>
                </a:solidFill>
              </a:rPr>
              <a:t>1. Configuration: All Configurations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2D2D2D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B16475-F0D5-D31A-D134-DA6AEF6D0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087907"/>
            <a:ext cx="6372200" cy="443698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002.5 Visual Studio: Add Include File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https://vulkan-tutorial.com/Development_environment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786691-BF9F-A293-64E7-390980277319}"/>
              </a:ext>
            </a:extLst>
          </p:cNvPr>
          <p:cNvSpPr/>
          <p:nvPr/>
        </p:nvSpPr>
        <p:spPr>
          <a:xfrm>
            <a:off x="2699792" y="2376757"/>
            <a:ext cx="1800200" cy="3321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E49CBCD-20F4-20B7-BB1C-54B0811CD7D2}"/>
              </a:ext>
            </a:extLst>
          </p:cNvPr>
          <p:cNvSpPr/>
          <p:nvPr/>
        </p:nvSpPr>
        <p:spPr>
          <a:xfrm>
            <a:off x="2339752" y="2420888"/>
            <a:ext cx="278680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A360BA3-7144-E4F8-EDC1-9766A2F25032}"/>
              </a:ext>
            </a:extLst>
          </p:cNvPr>
          <p:cNvSpPr/>
          <p:nvPr/>
        </p:nvSpPr>
        <p:spPr>
          <a:xfrm>
            <a:off x="4901952" y="2398823"/>
            <a:ext cx="278680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486C93-9BA4-422C-96C8-9A0CF9FD3097}"/>
              </a:ext>
            </a:extLst>
          </p:cNvPr>
          <p:cNvSpPr/>
          <p:nvPr/>
        </p:nvSpPr>
        <p:spPr>
          <a:xfrm>
            <a:off x="5180632" y="2376757"/>
            <a:ext cx="1800200" cy="3321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C03A80-A985-693B-CDCA-1BF8DAA850E9}"/>
              </a:ext>
            </a:extLst>
          </p:cNvPr>
          <p:cNvSpPr/>
          <p:nvPr/>
        </p:nvSpPr>
        <p:spPr>
          <a:xfrm>
            <a:off x="2771800" y="3335868"/>
            <a:ext cx="1305496" cy="52517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6C2CE4E-51C0-EF01-C6E9-2B6E23CBFF86}"/>
              </a:ext>
            </a:extLst>
          </p:cNvPr>
          <p:cNvSpPr/>
          <p:nvPr/>
        </p:nvSpPr>
        <p:spPr>
          <a:xfrm>
            <a:off x="2411760" y="3380000"/>
            <a:ext cx="278680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352344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08632" y="1280475"/>
            <a:ext cx="8838752" cy="996397"/>
          </a:xfr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D2D2D"/>
                </a:solidFill>
                <a:effectLst/>
              </a:rPr>
              <a:t>Add Include Files</a:t>
            </a:r>
            <a:endParaRPr lang="en-US" sz="1800" b="1" dirty="0">
              <a:solidFill>
                <a:srgbClr val="2D2D2D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D2D2D"/>
                </a:solidFill>
              </a:rPr>
              <a:t>Add Include directory for Vulkan, GLFW, and GLM.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D2D2D"/>
                </a:solidFill>
              </a:rPr>
              <a:t>Note: Visual Studio cannot to see files. We must use file explorer to see all files.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dirty="0">
              <a:solidFill>
                <a:srgbClr val="2D2D2D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2D2D2D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002.5 Visual Studio: Add Include File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https://vulkan-tutorial.com/Development_environment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2022/10/14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111826-2D75-34B0-9C5B-099B466A9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302" y="2384453"/>
            <a:ext cx="5946082" cy="430336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67D54999-1532-00AC-195F-E9BF8489A95D}"/>
              </a:ext>
            </a:extLst>
          </p:cNvPr>
          <p:cNvSpPr/>
          <p:nvPr/>
        </p:nvSpPr>
        <p:spPr>
          <a:xfrm>
            <a:off x="4645916" y="2820863"/>
            <a:ext cx="278680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5610A42-98C2-7995-A446-CD2335BC26A5}"/>
              </a:ext>
            </a:extLst>
          </p:cNvPr>
          <p:cNvSpPr/>
          <p:nvPr/>
        </p:nvSpPr>
        <p:spPr>
          <a:xfrm>
            <a:off x="6186131" y="2979184"/>
            <a:ext cx="278680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458D28A-0B14-5702-31CF-334DCE9AAF74}"/>
              </a:ext>
            </a:extLst>
          </p:cNvPr>
          <p:cNvSpPr/>
          <p:nvPr/>
        </p:nvSpPr>
        <p:spPr>
          <a:xfrm>
            <a:off x="7452978" y="3170127"/>
            <a:ext cx="278680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副標題 2">
            <a:extLst>
              <a:ext uri="{FF2B5EF4-FFF2-40B4-BE49-F238E27FC236}">
                <a16:creationId xmlns:a16="http://schemas.microsoft.com/office/drawing/2014/main" id="{D8483B0C-BE35-F889-9083-C392B329E610}"/>
              </a:ext>
            </a:extLst>
          </p:cNvPr>
          <p:cNvSpPr txBox="1">
            <a:spLocks/>
          </p:cNvSpPr>
          <p:nvPr/>
        </p:nvSpPr>
        <p:spPr>
          <a:xfrm>
            <a:off x="243205" y="2422441"/>
            <a:ext cx="2264296" cy="3929469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2D2D2D"/>
                </a:solidFill>
              </a:rPr>
              <a:t>Note: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D2D2D"/>
                </a:solidFill>
              </a:rPr>
              <a:t>1. VulkanSDK: “Include” is uppercase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D2D2D"/>
                </a:solidFill>
              </a:rPr>
              <a:t>2. glm: glm name is lowercase. It is header file only. No “include” keyword is required.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D2D2D"/>
                </a:solidFill>
              </a:rPr>
              <a:t>3. glfw: The “include” is lowercase.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2D2D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8037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002.6 Visual Studio: Add General Library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3" name="Picture 2" descr="Image result for google vulkan logo">
            <a:extLst>
              <a:ext uri="{FF2B5EF4-FFF2-40B4-BE49-F238E27FC236}">
                <a16:creationId xmlns:a16="http://schemas.microsoft.com/office/drawing/2014/main" id="{C7BA499A-0D5D-1678-6ED6-F6A626A35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707429"/>
            <a:ext cx="1613880" cy="85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3565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08632" y="1280475"/>
            <a:ext cx="8838752" cy="758309"/>
          </a:xfr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D2D2D"/>
                </a:solidFill>
                <a:effectLst/>
              </a:rPr>
              <a:t>Add </a:t>
            </a:r>
            <a:r>
              <a:rPr lang="en-US" sz="1800" b="1" dirty="0">
                <a:solidFill>
                  <a:srgbClr val="2D2D2D"/>
                </a:solidFill>
              </a:rPr>
              <a:t>General Libraries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D2D2D"/>
                </a:solidFill>
              </a:rPr>
              <a:t>Next, open the editor for libraries: Linker &gt; General : Additional Library Directories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2D2D2D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>
                <a:solidFill>
                  <a:srgbClr val="FFFF00"/>
                </a:solidFill>
              </a:rPr>
              <a:t>002.6 Visual Studio: Add General Library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https://vulkan-tutorial.com/Development_environment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2022/10/14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6B2AF4-94CB-E9A2-68C9-A54F10E5E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364" y="2072816"/>
            <a:ext cx="7272808" cy="425343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325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002.1 Windows: Vulkan SDK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3" name="Picture 2" descr="Image result for google vulkan logo">
            <a:extLst>
              <a:ext uri="{FF2B5EF4-FFF2-40B4-BE49-F238E27FC236}">
                <a16:creationId xmlns:a16="http://schemas.microsoft.com/office/drawing/2014/main" id="{52D86725-83FB-9947-BC95-DE6F4E2A7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060" y="3699105"/>
            <a:ext cx="1613880" cy="85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3107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08632" y="1280475"/>
            <a:ext cx="8838752" cy="758309"/>
          </a:xfr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D2D2D"/>
                </a:solidFill>
                <a:effectLst/>
              </a:rPr>
              <a:t>Add </a:t>
            </a:r>
            <a:r>
              <a:rPr lang="en-US" sz="1800" b="1" dirty="0">
                <a:solidFill>
                  <a:srgbClr val="2D2D2D"/>
                </a:solidFill>
              </a:rPr>
              <a:t>General Libraries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D2D2D"/>
                </a:solidFill>
              </a:rPr>
              <a:t>Add libraries for VulkanSDK and glfw.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2D2D2D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002.6 Visual Studio: Add General Library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https://vulkan-tutorial.com/Development_environment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2022/10/14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B52971-F9CF-9772-248A-771AADA05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2194515"/>
            <a:ext cx="5704004" cy="416183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EADACA00-A4E6-A9E5-26C3-61662E6CB1CD}"/>
              </a:ext>
            </a:extLst>
          </p:cNvPr>
          <p:cNvSpPr/>
          <p:nvPr/>
        </p:nvSpPr>
        <p:spPr>
          <a:xfrm>
            <a:off x="4628008" y="2635456"/>
            <a:ext cx="278680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45198F4-BA14-3695-F6D9-489F367BF3E9}"/>
              </a:ext>
            </a:extLst>
          </p:cNvPr>
          <p:cNvSpPr/>
          <p:nvPr/>
        </p:nvSpPr>
        <p:spPr>
          <a:xfrm>
            <a:off x="7620000" y="2781960"/>
            <a:ext cx="278680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副標題 2">
            <a:extLst>
              <a:ext uri="{FF2B5EF4-FFF2-40B4-BE49-F238E27FC236}">
                <a16:creationId xmlns:a16="http://schemas.microsoft.com/office/drawing/2014/main" id="{F13A8F6E-9B31-0DE9-1568-0558B174BB22}"/>
              </a:ext>
            </a:extLst>
          </p:cNvPr>
          <p:cNvSpPr txBox="1">
            <a:spLocks/>
          </p:cNvSpPr>
          <p:nvPr/>
        </p:nvSpPr>
        <p:spPr>
          <a:xfrm>
            <a:off x="155636" y="2232832"/>
            <a:ext cx="2976204" cy="4123518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2D2D2D"/>
                </a:solidFill>
              </a:rPr>
              <a:t>Note: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D2D2D"/>
                </a:solidFill>
              </a:rPr>
              <a:t>1. VulkanSDK: We select from “C:\VulkanSDK\</a:t>
            </a:r>
            <a:r>
              <a:rPr lang="en-US" altLang="en-US" sz="1800" dirty="0" err="1">
                <a:solidFill>
                  <a:srgbClr val="2D2D2D"/>
                </a:solidFill>
              </a:rPr>
              <a:t>x.x.xxx.x</a:t>
            </a:r>
            <a:r>
              <a:rPr lang="en-US" altLang="en-US" sz="1800" dirty="0">
                <a:solidFill>
                  <a:srgbClr val="2D2D2D"/>
                </a:solidFill>
              </a:rPr>
              <a:t>\Lib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D2D2D"/>
                </a:solidFill>
              </a:rPr>
              <a:t>2. glfw: We select from “Visual Studio\Libraries” with the latest version lib-vc2022.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D2D2D"/>
                </a:solidFill>
              </a:rPr>
              <a:t>Note: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D2D2D"/>
                </a:solidFill>
              </a:rPr>
              <a:t>We do not link glm library since glm have include files and have no library files.</a:t>
            </a:r>
          </a:p>
        </p:txBody>
      </p:sp>
    </p:spTree>
    <p:extLst>
      <p:ext uri="{BB962C8B-B14F-4D97-AF65-F5344CB8AC3E}">
        <p14:creationId xmlns:p14="http://schemas.microsoft.com/office/powerpoint/2010/main" val="42668054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002.7 Visual Studio: Add Specified Library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31</a:t>
            </a:fld>
            <a:endParaRPr lang="zh-TW" altLang="en-US"/>
          </a:p>
        </p:txBody>
      </p:sp>
      <p:pic>
        <p:nvPicPr>
          <p:cNvPr id="3" name="Picture 2" descr="Image result for google vulkan logo">
            <a:extLst>
              <a:ext uri="{FF2B5EF4-FFF2-40B4-BE49-F238E27FC236}">
                <a16:creationId xmlns:a16="http://schemas.microsoft.com/office/drawing/2014/main" id="{C7BA499A-0D5D-1678-6ED6-F6A626A35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707429"/>
            <a:ext cx="1613880" cy="85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1702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C1455AE-169A-CC43-07E9-14D8D84A0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259058"/>
            <a:ext cx="7950225" cy="215204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08632" y="1280475"/>
            <a:ext cx="8838752" cy="758309"/>
          </a:xfr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D2D2D"/>
                </a:solidFill>
                <a:effectLst/>
              </a:rPr>
              <a:t>Add Specified Library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2D2D2D"/>
                </a:solidFill>
              </a:rPr>
              <a:t>Configuration Properties &gt; Input &gt; Additional Dependencies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002.7 Visual Studio: Add Specified Library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https://vulkan-tutorial.com/Development_environment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2022/10/14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9027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08632" y="1280475"/>
            <a:ext cx="8838752" cy="758309"/>
          </a:xfr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D2D2D"/>
                </a:solidFill>
                <a:effectLst/>
              </a:rPr>
              <a:t>Add Specified Library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2D2D2D"/>
                </a:solidFill>
              </a:rPr>
              <a:t>Add: “vulkan-1.lib” and “glfw3.lib”.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002.7 Visual Studio: Add Specified Library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https://vulkan-tutorial.com/Development_environment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2022/10/14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795998-60AC-14B6-754D-540737456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52" y="2107527"/>
            <a:ext cx="6015037" cy="443138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BBF123-4DD9-24B3-3814-6FDBE4E08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230" y="-35441"/>
            <a:ext cx="4997976" cy="422108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E0F9771-1993-BE01-7C34-3A9C2172314B}"/>
              </a:ext>
            </a:extLst>
          </p:cNvPr>
          <p:cNvSpPr/>
          <p:nvPr/>
        </p:nvSpPr>
        <p:spPr>
          <a:xfrm>
            <a:off x="5220072" y="3938974"/>
            <a:ext cx="994717" cy="26596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FB4D0D-A2AE-9BCF-61E5-D5D1A5F9B42D}"/>
              </a:ext>
            </a:extLst>
          </p:cNvPr>
          <p:cNvSpPr/>
          <p:nvPr/>
        </p:nvSpPr>
        <p:spPr>
          <a:xfrm>
            <a:off x="199752" y="2420888"/>
            <a:ext cx="69984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EB9F77F-B55A-0CA8-731D-6CB13DEA5CAD}"/>
              </a:ext>
            </a:extLst>
          </p:cNvPr>
          <p:cNvCxnSpPr>
            <a:cxnSpLocks/>
            <a:stCxn id="12" idx="1"/>
            <a:endCxn id="13" idx="3"/>
          </p:cNvCxnSpPr>
          <p:nvPr/>
        </p:nvCxnSpPr>
        <p:spPr>
          <a:xfrm flipH="1" flipV="1">
            <a:off x="899592" y="2528900"/>
            <a:ext cx="4320480" cy="1543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5027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08632" y="1280475"/>
            <a:ext cx="8838752" cy="758309"/>
          </a:xfr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D2D2D"/>
                </a:solidFill>
                <a:effectLst/>
              </a:rPr>
              <a:t>Add Specified Library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2D2D2D"/>
                </a:solidFill>
              </a:rPr>
              <a:t>Add: “vulkan-1.lib” and “glfw3.lib”.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002.7 Visual Studio: Add Specified Library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https://vulkan-tutorial.com/Development_environment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2022/10/14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795998-60AC-14B6-754D-540737456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52" y="2107527"/>
            <a:ext cx="6015037" cy="443138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7FB4D0D-A2AE-9BCF-61E5-D5D1A5F9B42D}"/>
              </a:ext>
            </a:extLst>
          </p:cNvPr>
          <p:cNvSpPr/>
          <p:nvPr/>
        </p:nvSpPr>
        <p:spPr>
          <a:xfrm>
            <a:off x="199752" y="2573980"/>
            <a:ext cx="69984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4EB7FE-C1EC-5522-83B1-5C34826E5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648" y="4242795"/>
            <a:ext cx="7020272" cy="185405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DF473D8-46C4-8031-0D9B-6DC2B7D81283}"/>
              </a:ext>
            </a:extLst>
          </p:cNvPr>
          <p:cNvSpPr/>
          <p:nvPr/>
        </p:nvSpPr>
        <p:spPr>
          <a:xfrm>
            <a:off x="4130649" y="5780937"/>
            <a:ext cx="994717" cy="26596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CD2800D-D37A-1476-C98C-71741D3D89A6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899592" y="2681992"/>
            <a:ext cx="3728416" cy="3098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325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002.8 Visual Studio: Build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35</a:t>
            </a:fld>
            <a:endParaRPr lang="zh-TW" altLang="en-US"/>
          </a:p>
        </p:txBody>
      </p:sp>
      <p:pic>
        <p:nvPicPr>
          <p:cNvPr id="3" name="Picture 2" descr="Image result for google vulkan logo">
            <a:extLst>
              <a:ext uri="{FF2B5EF4-FFF2-40B4-BE49-F238E27FC236}">
                <a16:creationId xmlns:a16="http://schemas.microsoft.com/office/drawing/2014/main" id="{C7BA499A-0D5D-1678-6ED6-F6A626A35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707429"/>
            <a:ext cx="1613880" cy="85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1023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08632" y="1280475"/>
            <a:ext cx="8838752" cy="758309"/>
          </a:xfr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D2D2D"/>
                </a:solidFill>
                <a:effectLst/>
              </a:rPr>
              <a:t>Build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2D2D2D"/>
                </a:solidFill>
              </a:rPr>
              <a:t>Build &gt; Rebuild 02_Vulkan_Window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002.8 Visual Studio: Build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https://vulkan-tutorial.com/Development_environment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2022/10/14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36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AFB587-0A02-5F82-99CE-C409DF0A7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35429"/>
            <a:ext cx="7991475" cy="37242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930890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08632" y="1280475"/>
            <a:ext cx="8838752" cy="758309"/>
          </a:xfr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D2D2D"/>
                </a:solidFill>
                <a:effectLst/>
              </a:rPr>
              <a:t>Build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2D2D2D"/>
                </a:solidFill>
              </a:rPr>
              <a:t>Compiled successfully.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002.8 Visual Studio: Build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https://vulkan-tutorial.com/Development_environment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2022/10/14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F67F5D-6CC5-8FA3-1E62-F2CFB388F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674" y="2194515"/>
            <a:ext cx="5546452" cy="436413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810468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002.9 Visual Studio: Run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38</a:t>
            </a:fld>
            <a:endParaRPr lang="zh-TW" altLang="en-US"/>
          </a:p>
        </p:txBody>
      </p:sp>
      <p:pic>
        <p:nvPicPr>
          <p:cNvPr id="3" name="Picture 2" descr="Image result for google vulkan logo">
            <a:extLst>
              <a:ext uri="{FF2B5EF4-FFF2-40B4-BE49-F238E27FC236}">
                <a16:creationId xmlns:a16="http://schemas.microsoft.com/office/drawing/2014/main" id="{C7BA499A-0D5D-1678-6ED6-F6A626A35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707429"/>
            <a:ext cx="1613880" cy="85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42741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08632" y="1280475"/>
            <a:ext cx="8838752" cy="758309"/>
          </a:xfr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D2D2D"/>
                </a:solidFill>
                <a:effectLst/>
              </a:rPr>
              <a:t>Run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2D2D2D"/>
                </a:solidFill>
              </a:rPr>
              <a:t>Debug &gt; Start Without Debugging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002.9 Visual Studio: Run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https://vulkan-tutorial.com/Development_environment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2022/10/14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44318D-A01F-209D-8C2D-EE17DD963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715" y="2339009"/>
            <a:ext cx="6523285" cy="401734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27500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002.1 Windows: Vulkan SDK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816426"/>
          </a:xfr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D2D2D"/>
                </a:solidFill>
                <a:effectLst/>
              </a:rPr>
              <a:t>Windows: Vulkan SDK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2D2D2D"/>
                </a:solidFill>
              </a:rPr>
              <a:t>We discuss Vulkan development under</a:t>
            </a:r>
            <a:r>
              <a:rPr lang="en-US" sz="1800" b="0" i="0" dirty="0">
                <a:solidFill>
                  <a:srgbClr val="2D2D2D"/>
                </a:solidFill>
                <a:effectLst/>
              </a:rPr>
              <a:t> Windows.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2D2D2D"/>
                </a:solidFill>
              </a:rPr>
              <a:t>We</a:t>
            </a:r>
            <a:r>
              <a:rPr lang="en-US" sz="1800" b="0" i="0" dirty="0">
                <a:solidFill>
                  <a:srgbClr val="2D2D2D"/>
                </a:solidFill>
                <a:effectLst/>
              </a:rPr>
              <a:t> assume that we are suing Visual Studio to compile your code.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D2D2D"/>
                </a:solidFill>
                <a:effectLst/>
              </a:rPr>
              <a:t>For complete C++17 support, </a:t>
            </a:r>
            <a:r>
              <a:rPr lang="en-US" sz="1800" dirty="0">
                <a:solidFill>
                  <a:srgbClr val="2D2D2D"/>
                </a:solidFill>
              </a:rPr>
              <a:t>we </a:t>
            </a:r>
            <a:r>
              <a:rPr lang="en-US" sz="1800" b="0" i="0" dirty="0">
                <a:solidFill>
                  <a:srgbClr val="2D2D2D"/>
                </a:solidFill>
                <a:effectLst/>
              </a:rPr>
              <a:t>use VS (Visual Studio) 2017, 2019, or 2022.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D2D2D"/>
                </a:solidFill>
                <a:effectLst/>
              </a:rPr>
              <a:t>The steps outlined below were written for VS 2017 and 2022.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D2D2D"/>
                </a:solidFill>
                <a:effectLst/>
              </a:rPr>
              <a:t>Vulkan SDK</a:t>
            </a:r>
            <a:endParaRPr lang="en-US" sz="1800" b="0" i="0" dirty="0">
              <a:solidFill>
                <a:srgbClr val="2D2D2D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D2D2D"/>
                </a:solidFill>
                <a:effectLst/>
              </a:rPr>
              <a:t>The most important component you'll need for developing Vulkan applications is the SDK.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D2D2D"/>
                </a:solidFill>
                <a:effectLst/>
              </a:rPr>
              <a:t>It includes the headers, standard validation layers, debugging tools and a loader for the Vulkan functions.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D2D2D"/>
                </a:solidFill>
                <a:effectLst/>
              </a:rPr>
              <a:t>The loader looks up the functions in the driver at runtime, similarly to GLEW for OpenGL.</a:t>
            </a:r>
            <a:endParaRPr lang="en-US" sz="1800" dirty="0">
              <a:solidFill>
                <a:srgbClr val="2D2D2D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https://vulkan-tutorial.com/Development_environment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33335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08632" y="1280475"/>
            <a:ext cx="8838752" cy="758309"/>
          </a:xfr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D2D2D"/>
                </a:solidFill>
                <a:effectLst/>
              </a:rPr>
              <a:t>Run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2D2D2D"/>
                </a:solidFill>
              </a:rPr>
              <a:t>Output Window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002.9 Visual Studio: Run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https://vulkan-tutorial.com/Development_environment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2022/10/14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40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5C582E-96FC-DF01-7B3E-400E3B429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194515"/>
            <a:ext cx="5712296" cy="460531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123234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41</a:t>
            </a:fld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002.1 Windows: Vulkan SDK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9"/>
            <a:ext cx="8241831" cy="1287445"/>
          </a:xfr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D2D2D"/>
                </a:solidFill>
                <a:effectLst/>
              </a:rPr>
              <a:t>Vulkan SDK</a:t>
            </a:r>
            <a:endParaRPr lang="en-US" sz="1800" b="1" dirty="0">
              <a:solidFill>
                <a:srgbClr val="2D2D2D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D2D2D"/>
                </a:solidFill>
                <a:effectLst/>
              </a:rPr>
              <a:t>The SDK can be downloaded from </a:t>
            </a:r>
            <a:r>
              <a:rPr lang="en-US" sz="1800" b="1" i="0" u="none" strike="noStrike" dirty="0">
                <a:solidFill>
                  <a:srgbClr val="A41E22"/>
                </a:solidFill>
                <a:effectLst/>
              </a:rPr>
              <a:t>LunarG website</a:t>
            </a:r>
            <a:r>
              <a:rPr lang="en-US" sz="1800" b="1" u="none" strike="noStrike" dirty="0">
                <a:solidFill>
                  <a:srgbClr val="2D2D2D"/>
                </a:solidFill>
              </a:rPr>
              <a:t> </a:t>
            </a:r>
            <a:r>
              <a:rPr lang="en-US" sz="1800" u="none" strike="noStrike" dirty="0">
                <a:solidFill>
                  <a:srgbClr val="2D2D2D"/>
                </a:solidFill>
              </a:rPr>
              <a:t>as blow: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D2D2D"/>
                </a:solidFill>
                <a:effectLst/>
                <a:hlinkClick r:id="rId2"/>
              </a:rPr>
              <a:t>https://vulkan.lunarg.com/sdk/home</a:t>
            </a:r>
            <a:r>
              <a:rPr lang="en-US" sz="1800" b="0" i="0" dirty="0">
                <a:solidFill>
                  <a:srgbClr val="2D2D2D"/>
                </a:solidFill>
                <a:effectLst/>
              </a:rPr>
              <a:t>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2D2D2D"/>
                </a:solidFill>
              </a:rPr>
              <a:t>Users just need to download the SDK.</a:t>
            </a:r>
            <a:endParaRPr lang="en-US" sz="1800" b="0" i="0" dirty="0">
              <a:solidFill>
                <a:srgbClr val="2D2D2D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https://vulkan-tutorial.com/Development_environment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95E16C-95EF-9C84-9639-6CBE87456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243" y="2725688"/>
            <a:ext cx="6952430" cy="380014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ADDCCCF-83BE-AD3E-C3DB-EFDC289AB6D6}"/>
              </a:ext>
            </a:extLst>
          </p:cNvPr>
          <p:cNvSpPr/>
          <p:nvPr/>
        </p:nvSpPr>
        <p:spPr>
          <a:xfrm>
            <a:off x="3508338" y="5085184"/>
            <a:ext cx="108012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59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002.1 Windows: Vulkan SDK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9"/>
            <a:ext cx="8241831" cy="1008113"/>
          </a:xfr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D2D2D"/>
                </a:solidFill>
                <a:effectLst/>
              </a:rPr>
              <a:t>Vulkan SDK</a:t>
            </a:r>
            <a:endParaRPr lang="en-US" sz="1800" b="1" dirty="0">
              <a:solidFill>
                <a:srgbClr val="2D2D2D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D2D2D"/>
                </a:solidFill>
                <a:effectLst/>
              </a:rPr>
              <a:t>Most uses just need the Vulkan SDK and do not need the runtime install or binary zip.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https://vulkan-tutorial.com/Development_environment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282494-5E98-7B5A-2088-7B4C7B109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351732"/>
            <a:ext cx="5343525" cy="41529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77256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002.1 Windows: Vulkan SDK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9"/>
            <a:ext cx="8241831" cy="1008113"/>
          </a:xfr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D2D2D"/>
                </a:solidFill>
                <a:effectLst/>
              </a:rPr>
              <a:t>Vulkan SDK</a:t>
            </a:r>
            <a:endParaRPr lang="en-US" sz="1800" b="1" dirty="0">
              <a:solidFill>
                <a:srgbClr val="2D2D2D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D2D2D"/>
                </a:solidFill>
                <a:effectLst/>
              </a:rPr>
              <a:t>Most uses just need the Vulkan SDK and do not need the runtime install or binary zip.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https://vulkan-tutorial.com/Development_environment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ACD1DE-3FA8-25BD-F2F9-D867E9963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443162"/>
            <a:ext cx="4495800" cy="19716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8B9043B-5B05-1556-3228-9DC32C3E4794}"/>
              </a:ext>
            </a:extLst>
          </p:cNvPr>
          <p:cNvSpPr/>
          <p:nvPr/>
        </p:nvSpPr>
        <p:spPr>
          <a:xfrm>
            <a:off x="3563888" y="3491716"/>
            <a:ext cx="2578224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C045FF-E273-02CC-CB70-80AA93DCD753}"/>
              </a:ext>
            </a:extLst>
          </p:cNvPr>
          <p:cNvSpPr txBox="1"/>
          <p:nvPr/>
        </p:nvSpPr>
        <p:spPr>
          <a:xfrm>
            <a:off x="6251984" y="3428999"/>
            <a:ext cx="2544688" cy="3693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Most users Required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A8B46C-823A-AC7B-8EB7-FA0E1C2D6124}"/>
              </a:ext>
            </a:extLst>
          </p:cNvPr>
          <p:cNvSpPr txBox="1"/>
          <p:nvPr/>
        </p:nvSpPr>
        <p:spPr>
          <a:xfrm>
            <a:off x="6251984" y="3947279"/>
            <a:ext cx="2544688" cy="3693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Most users do not need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28AE6E-7D9C-EE82-C275-164AE258F478}"/>
              </a:ext>
            </a:extLst>
          </p:cNvPr>
          <p:cNvSpPr/>
          <p:nvPr/>
        </p:nvSpPr>
        <p:spPr>
          <a:xfrm>
            <a:off x="3563888" y="3861048"/>
            <a:ext cx="2578224" cy="55378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3F0E100-BD53-3346-C77C-D49456C86694}"/>
              </a:ext>
            </a:extLst>
          </p:cNvPr>
          <p:cNvSpPr/>
          <p:nvPr/>
        </p:nvSpPr>
        <p:spPr>
          <a:xfrm>
            <a:off x="3203848" y="3491716"/>
            <a:ext cx="333400" cy="369332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D0A94EC-B9C5-E5B4-0D1F-8ED4911E3732}"/>
              </a:ext>
            </a:extLst>
          </p:cNvPr>
          <p:cNvSpPr/>
          <p:nvPr/>
        </p:nvSpPr>
        <p:spPr>
          <a:xfrm>
            <a:off x="3230488" y="3981221"/>
            <a:ext cx="333400" cy="369332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4856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002.1 Windows: Vulkan SDK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9"/>
            <a:ext cx="8241831" cy="1296145"/>
          </a:xfr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D2D2D"/>
                </a:solidFill>
                <a:effectLst/>
              </a:rPr>
              <a:t>Vulkan SDK</a:t>
            </a:r>
            <a:endParaRPr lang="en-US" sz="1800" b="1" dirty="0">
              <a:solidFill>
                <a:srgbClr val="2D2D2D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D2D2D"/>
                </a:solidFill>
                <a:effectLst/>
              </a:rPr>
              <a:t>After the Vulkan </a:t>
            </a:r>
            <a:r>
              <a:rPr lang="en-US" sz="1800" dirty="0">
                <a:solidFill>
                  <a:srgbClr val="2D2D2D"/>
                </a:solidFill>
              </a:rPr>
              <a:t>SDK installed, By default, the VulkanSDK is install in the “C:/ VulkanSDK”.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2D2D2D"/>
                </a:solidFill>
              </a:rPr>
              <a:t>In “C:/VulkanSDK/</a:t>
            </a:r>
            <a:r>
              <a:rPr lang="en-US" sz="1800" dirty="0" err="1">
                <a:solidFill>
                  <a:srgbClr val="2D2D2D"/>
                </a:solidFill>
              </a:rPr>
              <a:t>x.x.xx.x</a:t>
            </a:r>
            <a:r>
              <a:rPr lang="en-US" sz="1800" dirty="0">
                <a:solidFill>
                  <a:srgbClr val="2D2D2D"/>
                </a:solidFill>
              </a:rPr>
              <a:t>/Bin, double click vkcube.exe.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https://vulkan-tutorial.com/Development_environment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DA6AB4-4279-66A2-346C-10DAE5F27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43" y="2798167"/>
            <a:ext cx="7862714" cy="243958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37789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002.1 Windows: Vulkan SDK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9"/>
            <a:ext cx="8241831" cy="1008113"/>
          </a:xfr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D2D2D"/>
                </a:solidFill>
                <a:effectLst/>
              </a:rPr>
              <a:t>Vulkan SDK</a:t>
            </a:r>
            <a:endParaRPr lang="en-US" sz="1800" b="1" dirty="0">
              <a:solidFill>
                <a:srgbClr val="2D2D2D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D2D2D"/>
                </a:solidFill>
                <a:effectLst/>
              </a:rPr>
              <a:t>You should get the following spinning “LunarG”.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2D2D2D"/>
                </a:solidFill>
              </a:rPr>
              <a:t>This mean your installation is good.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https://vulkan-tutorial.com/Development_environment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0A3C11-3388-3EA0-F013-25DF710F8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2420887"/>
            <a:ext cx="3979912" cy="424779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44323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4475</TotalTime>
  <Words>1749</Words>
  <Application>Microsoft Office PowerPoint</Application>
  <PresentationFormat>On-screen Show (4:3)</PresentationFormat>
  <Paragraphs>273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Wingdings</vt:lpstr>
      <vt:lpstr>Office 佈景主題</vt:lpstr>
      <vt:lpstr>003 Vulkan Development Windows</vt:lpstr>
      <vt:lpstr>003 Vulkan Development: Windows</vt:lpstr>
      <vt:lpstr>002.1 Windows: Vulkan SDK</vt:lpstr>
      <vt:lpstr>002.1 Windows: Vulkan SDK</vt:lpstr>
      <vt:lpstr>002.1 Windows: Vulkan SDK</vt:lpstr>
      <vt:lpstr>002.1 Windows: Vulkan SDK</vt:lpstr>
      <vt:lpstr>002.1 Windows: Vulkan SDK</vt:lpstr>
      <vt:lpstr>002.1 Windows: Vulkan SDK</vt:lpstr>
      <vt:lpstr>002.1 Windows: Vulkan SDK</vt:lpstr>
      <vt:lpstr>002.1 Windows: Vulkan SDK</vt:lpstr>
      <vt:lpstr>002.2 Windows: GLFW</vt:lpstr>
      <vt:lpstr>002.2 Windows: GLFW</vt:lpstr>
      <vt:lpstr>002.2 Windows: GLFW</vt:lpstr>
      <vt:lpstr>002.3 Windows: GLM</vt:lpstr>
      <vt:lpstr>002.3 Windows: GLM</vt:lpstr>
      <vt:lpstr>002.4 Setup Visual Studio</vt:lpstr>
      <vt:lpstr>002.4 Setup Visual Studio</vt:lpstr>
      <vt:lpstr>002.4 Setup Visual Studio</vt:lpstr>
      <vt:lpstr>002.4 Setup Visual Studio</vt:lpstr>
      <vt:lpstr>002.4 Setup Visual Studio</vt:lpstr>
      <vt:lpstr>002.4 Setup Visual Studio</vt:lpstr>
      <vt:lpstr>002.4 Setup Visual Studio</vt:lpstr>
      <vt:lpstr>002.4 Setup Visual Studio</vt:lpstr>
      <vt:lpstr>002.4 Setup Visual Studio</vt:lpstr>
      <vt:lpstr>002.5 Visual Studio: Add Include File</vt:lpstr>
      <vt:lpstr>002.5 Visual Studio: Add Include File</vt:lpstr>
      <vt:lpstr>002.5 Visual Studio: Add Include File</vt:lpstr>
      <vt:lpstr>002.6 Visual Studio: Add General Library</vt:lpstr>
      <vt:lpstr>002.6 Visual Studio: Add General Library</vt:lpstr>
      <vt:lpstr>002.6 Visual Studio: Add General Library</vt:lpstr>
      <vt:lpstr>002.7 Visual Studio: Add Specified Library</vt:lpstr>
      <vt:lpstr>002.7 Visual Studio: Add Specified Library</vt:lpstr>
      <vt:lpstr>002.7 Visual Studio: Add Specified Library</vt:lpstr>
      <vt:lpstr>002.7 Visual Studio: Add Specified Library</vt:lpstr>
      <vt:lpstr>002.8 Visual Studio: Build</vt:lpstr>
      <vt:lpstr>002.8 Visual Studio: Build</vt:lpstr>
      <vt:lpstr>002.8 Visual Studio: Build</vt:lpstr>
      <vt:lpstr>002.9 Visual Studio: Run</vt:lpstr>
      <vt:lpstr>002.9 Visual Studio: Run</vt:lpstr>
      <vt:lpstr>002.9 Visual Studio: Run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1152</cp:revision>
  <dcterms:created xsi:type="dcterms:W3CDTF">2018-09-28T16:40:41Z</dcterms:created>
  <dcterms:modified xsi:type="dcterms:W3CDTF">2022-10-14T23:48:41Z</dcterms:modified>
</cp:coreProperties>
</file>