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jpeg" ContentType="image/jpeg"/>
  <Override PartName="/ppt/media/image5.png" ContentType="image/png"/>
  <Override PartName="/ppt/media/image2.png" ContentType="image/png"/>
  <Override PartName="/ppt/media/image3.png" ContentType="image/png"/>
  <Override PartName="/ppt/media/image4.png" ContentType="image/png"/>
  <Override PartName="/ppt/media/image8.jpeg" ContentType="image/jpeg"/>
  <Override PartName="/ppt/media/image6.png" ContentType="image/png"/>
  <Override PartName="/ppt/media/image7.png" ContentType="image/png"/>
  <Override PartName="/ppt/media/image9.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Lst>
  <p:sldSz cx="9144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4E8CAA57-429F-40E1-92A4-7F7DB8561B3A}"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93615B9-C40A-49EE-9536-C66269109763}"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F3B4378C-C0CE-4F8C-B439-04D2C7D8A888}"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ACAE407D-E0AE-4607-BA4C-CB5AAC4CCEE6}"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10CAFE8-E0DD-416F-A7D5-F39576A4BF9A}"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339C909-AA92-4FCB-8166-3D37A801225F}"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9CBECEA-D25A-473A-97BF-836C1D70217B}"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5DE1F6E-535C-4E12-98AE-FBFDF08E0A24}"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5215697-746D-4252-877F-FF62E96C07E3}"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65E3827-8044-4310-9A44-2C3D9C532F95}"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82DDF5B-6E05-470C-95D4-B243A77E90A2}"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546849C-D7F9-4E01-B7A9-52080BBD4486}"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6520"/>
            <a:ext cx="2887560" cy="3571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 name="PlaceHolder 2"/>
          <p:cNvSpPr>
            <a:spLocks noGrp="1"/>
          </p:cNvSpPr>
          <p:nvPr>
            <p:ph type="sldNum" idx="2"/>
          </p:nvPr>
        </p:nvSpPr>
        <p:spPr>
          <a:xfrm>
            <a:off x="6553080" y="6356520"/>
            <a:ext cx="2125800" cy="3571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5E7CFBBC-43E1-4E3C-ACB2-E7B12B776EF2}" type="slidenum">
              <a:rPr b="0" lang="en-US" sz="1200" spc="-1" strike="noStrike">
                <a:solidFill>
                  <a:srgbClr val="8b8b8b"/>
                </a:solidFill>
                <a:latin typeface="Calibri"/>
              </a:rPr>
              <a:t>&lt;number&gt;</a:t>
            </a:fld>
            <a:endParaRPr b="0" lang="en-US" sz="1200" spc="-1" strike="noStrike">
              <a:latin typeface="Times New Roman"/>
            </a:endParaRPr>
          </a:p>
        </p:txBody>
      </p:sp>
      <p:sp>
        <p:nvSpPr>
          <p:cNvPr id="2" name="PlaceHolder 3"/>
          <p:cNvSpPr>
            <a:spLocks noGrp="1"/>
          </p:cNvSpPr>
          <p:nvPr>
            <p:ph type="dt" idx="3"/>
          </p:nvPr>
        </p:nvSpPr>
        <p:spPr>
          <a:xfrm>
            <a:off x="457200" y="6356520"/>
            <a:ext cx="2125800" cy="3571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0" y="2130480"/>
            <a:ext cx="9136080" cy="1461960"/>
          </a:xfrm>
          <a:prstGeom prst="rect">
            <a:avLst/>
          </a:prstGeom>
          <a:solidFill>
            <a:srgbClr val="00b0f0"/>
          </a:solidFill>
          <a:ln w="0">
            <a:noFill/>
          </a:ln>
        </p:spPr>
        <p:txBody>
          <a:bodyPr lIns="0" rIns="0" tIns="0" bIns="0" anchor="ctr">
            <a:normAutofit/>
          </a:bodyPr>
          <a:p>
            <a:pPr algn="ctr">
              <a:lnSpc>
                <a:spcPct val="100000"/>
              </a:lnSpc>
              <a:buNone/>
            </a:pPr>
            <a:r>
              <a:rPr b="1" lang="en-US" sz="4000" spc="-1" strike="noStrike">
                <a:solidFill>
                  <a:srgbClr val="ffff00"/>
                </a:solidFill>
                <a:latin typeface="Calibri"/>
              </a:rPr>
              <a:t>008 Graphics Pipeline</a:t>
            </a:r>
            <a:endParaRPr b="0" lang="en-US" sz="4000" spc="-1" strike="noStrike">
              <a:latin typeface="Arial"/>
            </a:endParaRPr>
          </a:p>
        </p:txBody>
      </p:sp>
      <p:sp>
        <p:nvSpPr>
          <p:cNvPr id="42" name="PlaceHolder 2"/>
          <p:cNvSpPr>
            <a:spLocks noGrp="1"/>
          </p:cNvSpPr>
          <p:nvPr>
            <p:ph type="subTitle"/>
          </p:nvPr>
        </p:nvSpPr>
        <p:spPr>
          <a:xfrm>
            <a:off x="1259640" y="4581000"/>
            <a:ext cx="6392880" cy="686880"/>
          </a:xfrm>
          <a:prstGeom prst="rect">
            <a:avLst/>
          </a:prstGeom>
          <a:noFill/>
          <a:ln w="0">
            <a:noFill/>
          </a:ln>
        </p:spPr>
        <p:txBody>
          <a:bodyPr lIns="0" rIns="0" tIns="0" bIns="0" anchor="t">
            <a:normAutofit/>
          </a:bodyPr>
          <a:p>
            <a:pPr algn="ctr">
              <a:lnSpc>
                <a:spcPct val="100000"/>
              </a:lnSpc>
              <a:spcBef>
                <a:spcPts val="641"/>
              </a:spcBef>
              <a:buNone/>
              <a:tabLst>
                <a:tab algn="l" pos="0"/>
              </a:tabLst>
            </a:pPr>
            <a:r>
              <a:rPr b="0" lang="en-US" sz="3200" spc="-1" strike="noStrike">
                <a:solidFill>
                  <a:srgbClr val="8b8b8b"/>
                </a:solidFill>
                <a:latin typeface="Calibri"/>
              </a:rPr>
              <a:t>Peter H. Chen</a:t>
            </a:r>
            <a:endParaRPr b="0" lang="en-US" sz="3200" spc="-1" strike="noStrike">
              <a:latin typeface="Arial"/>
            </a:endParaRPr>
          </a:p>
        </p:txBody>
      </p:sp>
      <p:pic>
        <p:nvPicPr>
          <p:cNvPr id="43" name="Picture 2" descr="Image result for google vulkan logo"/>
          <p:cNvPicPr/>
          <p:nvPr/>
        </p:nvPicPr>
        <p:blipFill>
          <a:blip r:embed="rId1"/>
          <a:stretch/>
        </p:blipFill>
        <p:spPr>
          <a:xfrm>
            <a:off x="3564000" y="3707280"/>
            <a:ext cx="1605960" cy="844920"/>
          </a:xfrm>
          <a:prstGeom prst="rect">
            <a:avLst/>
          </a:prstGeom>
          <a:ln w="0">
            <a:noFill/>
          </a:ln>
        </p:spPr>
      </p:pic>
      <p:sp>
        <p:nvSpPr>
          <p:cNvPr id="4" name="PlaceHolder 3"/>
          <p:cNvSpPr>
            <a:spLocks noGrp="1"/>
          </p:cNvSpPr>
          <p:nvPr>
            <p:ph type="sldNum" idx="2"/>
          </p:nvPr>
        </p:nvSpPr>
        <p:spPr/>
        <p:txBody>
          <a:bodyPr/>
          <a:p>
            <a:fld id="{575BEFE9-D0AE-46C1-AF02-73468260B1C0}" type="slidenum">
              <a:t>1</a:t>
            </a:fld>
          </a:p>
        </p:txBody>
      </p:sp>
      <p:sp>
        <p:nvSpPr>
          <p:cNvPr id="5" name="PlaceHolder 4"/>
          <p:cNvSpPr>
            <a:spLocks noGrp="1"/>
          </p:cNvSpPr>
          <p:nvPr>
            <p:ph type="dt" idx="3"/>
          </p:nvPr>
        </p:nvSpPr>
        <p:spPr/>
        <p:txBody>
          <a:bodyPr/>
          <a:p>
            <a:fld id="{93F55A4F-526E-400F-8C36-6326CD53DC93}" type="datetime1">
              <a:rPr lang="en-US"/>
              <a:t>12/11/2022</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0" y="2130480"/>
            <a:ext cx="9136080" cy="1461960"/>
          </a:xfrm>
          <a:prstGeom prst="rect">
            <a:avLst/>
          </a:prstGeom>
          <a:gradFill rotWithShape="0">
            <a:gsLst>
              <a:gs pos="0">
                <a:srgbClr val="00afef"/>
              </a:gs>
              <a:gs pos="100000">
                <a:srgbClr val="00688e"/>
              </a:gs>
            </a:gsLst>
            <a:lin ang="8100000"/>
          </a:gradFill>
          <a:ln w="0">
            <a:noFill/>
          </a:ln>
        </p:spPr>
        <p:txBody>
          <a:bodyPr lIns="0" rIns="0" tIns="0" bIns="0" anchor="ctr">
            <a:normAutofit/>
          </a:bodyPr>
          <a:p>
            <a:pPr algn="ctr">
              <a:lnSpc>
                <a:spcPct val="100000"/>
              </a:lnSpc>
              <a:buNone/>
            </a:pPr>
            <a:r>
              <a:rPr b="1" lang="en-US" sz="6000" spc="-1" strike="noStrike">
                <a:solidFill>
                  <a:srgbClr val="ffff00"/>
                </a:solidFill>
                <a:latin typeface="Calibri"/>
              </a:rPr>
              <a:t>End</a:t>
            </a:r>
            <a:endParaRPr b="0" lang="en-US" sz="6000" spc="-1" strike="noStrike">
              <a:latin typeface="Arial"/>
            </a:endParaRPr>
          </a:p>
        </p:txBody>
      </p:sp>
      <p:sp>
        <p:nvSpPr>
          <p:cNvPr id="3" name="PlaceHolder 2"/>
          <p:cNvSpPr>
            <a:spLocks noGrp="1"/>
          </p:cNvSpPr>
          <p:nvPr>
            <p:ph type="sldNum" idx="2"/>
          </p:nvPr>
        </p:nvSpPr>
        <p:spPr/>
        <p:txBody>
          <a:bodyPr/>
          <a:p>
            <a:fld id="{48A0451A-D728-41AD-A9FB-0E7CD94B40ED}" type="slidenum">
              <a:t>10</a:t>
            </a:fld>
          </a:p>
        </p:txBody>
      </p:sp>
      <p:sp>
        <p:nvSpPr>
          <p:cNvPr id="4" name="PlaceHolder 3"/>
          <p:cNvSpPr>
            <a:spLocks noGrp="1"/>
          </p:cNvSpPr>
          <p:nvPr>
            <p:ph type="dt" idx="3"/>
          </p:nvPr>
        </p:nvSpPr>
        <p:spPr/>
        <p:txBody>
          <a:bodyPr/>
          <a:p>
            <a:fld id="{54F06DFF-33AB-4955-8698-94BAE4EFF7CF}" type="datetime1">
              <a:rPr lang="en-US"/>
              <a:t>12/11/2022</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0" y="2520"/>
            <a:ext cx="9136080" cy="75672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000" spc="-1" strike="noStrike">
                <a:solidFill>
                  <a:srgbClr val="ffff00"/>
                </a:solidFill>
                <a:latin typeface="Calibri"/>
              </a:rPr>
              <a:t>008 Graphics Pipeline</a:t>
            </a:r>
            <a:endParaRPr b="0" lang="en-US" sz="4000" spc="-1" strike="noStrike">
              <a:latin typeface="Arial"/>
            </a:endParaRPr>
          </a:p>
        </p:txBody>
      </p:sp>
      <p:sp>
        <p:nvSpPr>
          <p:cNvPr id="45" name="PlaceHolder 2"/>
          <p:cNvSpPr>
            <a:spLocks noGrp="1"/>
          </p:cNvSpPr>
          <p:nvPr>
            <p:ph type="subTitle"/>
          </p:nvPr>
        </p:nvSpPr>
        <p:spPr>
          <a:xfrm>
            <a:off x="457200" y="1371600"/>
            <a:ext cx="4113720" cy="4113720"/>
          </a:xfrm>
          <a:prstGeom prst="rect">
            <a:avLst/>
          </a:prstGeom>
          <a:solidFill>
            <a:srgbClr val="ffffff"/>
          </a:solidFill>
          <a:ln w="25560">
            <a:solidFill>
              <a:srgbClr val="c00000"/>
            </a:solidFill>
            <a:round/>
          </a:ln>
        </p:spPr>
        <p:txBody>
          <a:bodyPr lIns="0" rIns="0" tIns="0" bIns="0" anchor="t">
            <a:noAutofit/>
          </a:bodyPr>
          <a:p>
            <a:pPr marL="343080" indent="-343080">
              <a:lnSpc>
                <a:spcPct val="100000"/>
              </a:lnSpc>
              <a:spcBef>
                <a:spcPts val="360"/>
              </a:spcBef>
              <a:buClr>
                <a:srgbClr val="0070c0"/>
              </a:buClr>
              <a:buSzPct val="80000"/>
              <a:buFont typeface="Wingdings" charset="2"/>
              <a:buChar char=""/>
            </a:pPr>
            <a:r>
              <a:rPr b="1" lang="en-US" sz="1800" spc="-1" strike="noStrike">
                <a:solidFill>
                  <a:srgbClr val="2d2d2d"/>
                </a:solidFill>
                <a:latin typeface="Calibri"/>
              </a:rPr>
              <a:t>Graphics Pipeline</a:t>
            </a:r>
            <a:endParaRPr b="0" lang="en-US" sz="1800" spc="-1" strike="noStrike">
              <a:latin typeface="Arial"/>
            </a:endParaRPr>
          </a:p>
          <a:p>
            <a:pPr marL="343080" indent="-343080">
              <a:lnSpc>
                <a:spcPct val="100000"/>
              </a:lnSpc>
              <a:spcBef>
                <a:spcPts val="360"/>
              </a:spcBef>
              <a:buClr>
                <a:srgbClr val="0070c0"/>
              </a:buClr>
              <a:buSzPct val="80000"/>
              <a:buFont typeface="Wingdings" charset="2"/>
              <a:buChar char=""/>
            </a:pPr>
            <a:r>
              <a:rPr b="0" lang="en-US" sz="1800" spc="-1" strike="noStrike">
                <a:solidFill>
                  <a:srgbClr val="2d2d2d"/>
                </a:solidFill>
                <a:latin typeface="Calibri"/>
              </a:rPr>
              <a:t>We will setup the shader module for graphics pipeline.</a:t>
            </a:r>
            <a:endParaRPr b="0" lang="en-US" sz="1800" spc="-1" strike="noStrike">
              <a:latin typeface="Arial"/>
            </a:endParaRPr>
          </a:p>
          <a:p>
            <a:pPr marL="343080" indent="-343080">
              <a:lnSpc>
                <a:spcPct val="100000"/>
              </a:lnSpc>
              <a:spcBef>
                <a:spcPts val="360"/>
              </a:spcBef>
              <a:buClr>
                <a:srgbClr val="0070c0"/>
              </a:buClr>
              <a:buSzPct val="80000"/>
              <a:buFont typeface="Wingdings" charset="2"/>
              <a:buChar char=""/>
            </a:pPr>
            <a:r>
              <a:rPr b="0" lang="en-US" sz="1800" spc="-1" strike="noStrike">
                <a:solidFill>
                  <a:srgbClr val="2d2d2d"/>
                </a:solidFill>
                <a:latin typeface="Calibri"/>
              </a:rPr>
              <a:t>On the right diagram is the graphics pipeline.</a:t>
            </a:r>
            <a:endParaRPr b="0" lang="en-US" sz="1800" spc="-1" strike="noStrike">
              <a:latin typeface="Arial"/>
            </a:endParaRPr>
          </a:p>
          <a:p>
            <a:pPr marL="343080" indent="-343080">
              <a:lnSpc>
                <a:spcPct val="100000"/>
              </a:lnSpc>
              <a:spcBef>
                <a:spcPts val="360"/>
              </a:spcBef>
              <a:buClr>
                <a:srgbClr val="0070c0"/>
              </a:buClr>
              <a:buSzPct val="80000"/>
              <a:buFont typeface="Wingdings" charset="2"/>
              <a:buChar char=""/>
            </a:pPr>
            <a:r>
              <a:rPr b="0" lang="en-US" sz="1800" spc="-1" strike="noStrike">
                <a:solidFill>
                  <a:srgbClr val="2d2d2d"/>
                </a:solidFill>
                <a:latin typeface="Calibri"/>
              </a:rPr>
              <a:t>The graphic pipeline contains a sequence of operations which take the vertices and textures of meshes to the pixels for the target objects. </a:t>
            </a:r>
            <a:endParaRPr b="0" lang="en-US" sz="1800" spc="-1" strike="noStrike">
              <a:latin typeface="Arial"/>
            </a:endParaRPr>
          </a:p>
          <a:p>
            <a:pPr marL="343080" indent="-343080">
              <a:lnSpc>
                <a:spcPct val="100000"/>
              </a:lnSpc>
              <a:spcBef>
                <a:spcPts val="360"/>
              </a:spcBef>
              <a:buClr>
                <a:srgbClr val="0070c0"/>
              </a:buClr>
              <a:buSzPct val="80000"/>
              <a:buFont typeface="Wingdings" charset="2"/>
              <a:buChar char=""/>
            </a:pPr>
            <a:r>
              <a:rPr b="0" lang="en-US" sz="1800" spc="-1" strike="noStrike">
                <a:solidFill>
                  <a:srgbClr val="2d2d2d"/>
                </a:solidFill>
                <a:latin typeface="Calibri"/>
              </a:rPr>
              <a:t>Tesselate/Tessellation: Decorate/Divide the big plane into smaller planes without gaps or overlapping.</a:t>
            </a:r>
            <a:endParaRPr b="0" lang="en-US" sz="1800" spc="-1" strike="noStrike">
              <a:latin typeface="Arial"/>
            </a:endParaRPr>
          </a:p>
        </p:txBody>
      </p:sp>
      <p:sp>
        <p:nvSpPr>
          <p:cNvPr id="46" name="標題 8"/>
          <p:cNvSpPr/>
          <p:nvPr/>
        </p:nvSpPr>
        <p:spPr>
          <a:xfrm>
            <a:off x="0" y="764640"/>
            <a:ext cx="9136080" cy="35208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fontScale="95000"/>
          </a:bodyPr>
          <a:p>
            <a:pPr>
              <a:lnSpc>
                <a:spcPct val="100000"/>
              </a:lnSpc>
              <a:buNone/>
            </a:pPr>
            <a:r>
              <a:rPr b="0" lang="en-US" sz="1800" spc="-1" strike="noStrike">
                <a:solidFill>
                  <a:srgbClr val="000000"/>
                </a:solidFill>
                <a:latin typeface="Calibri"/>
                <a:ea typeface="DejaVu Sans"/>
              </a:rPr>
              <a:t>https://vulkan-tutorial.com/Drawing_a_triangle/Presentation/Image_views</a:t>
            </a:r>
            <a:endParaRPr b="0" lang="en-US" sz="1800" spc="-1" strike="noStrike">
              <a:latin typeface="Arial"/>
            </a:endParaRPr>
          </a:p>
        </p:txBody>
      </p:sp>
      <p:sp>
        <p:nvSpPr>
          <p:cNvPr id="47" name=""/>
          <p:cNvSpPr/>
          <p:nvPr/>
        </p:nvSpPr>
        <p:spPr>
          <a:xfrm>
            <a:off x="4800600" y="228600"/>
            <a:ext cx="4113720" cy="6171120"/>
          </a:xfrm>
          <a:prstGeom prst="rect">
            <a:avLst/>
          </a:prstGeom>
          <a:solidFill>
            <a:srgbClr val="729fcf"/>
          </a:solidFill>
          <a:ln w="0">
            <a:solidFill>
              <a:srgbClr val="3465a4"/>
            </a:solidFill>
          </a:ln>
        </p:spPr>
        <p:style>
          <a:lnRef idx="0"/>
          <a:fillRef idx="0"/>
          <a:effectRef idx="0"/>
          <a:fontRef idx="minor"/>
        </p:style>
      </p:sp>
      <p:pic>
        <p:nvPicPr>
          <p:cNvPr id="48" name="" descr=""/>
          <p:cNvPicPr/>
          <p:nvPr/>
        </p:nvPicPr>
        <p:blipFill>
          <a:blip r:embed="rId1"/>
          <a:stretch/>
        </p:blipFill>
        <p:spPr>
          <a:xfrm>
            <a:off x="5077080" y="228600"/>
            <a:ext cx="3837240" cy="6123240"/>
          </a:xfrm>
          <a:prstGeom prst="rect">
            <a:avLst/>
          </a:prstGeom>
          <a:ln w="0">
            <a:noFill/>
          </a:ln>
        </p:spPr>
      </p:pic>
      <p:sp>
        <p:nvSpPr>
          <p:cNvPr id="4" name="PlaceHolder 3"/>
          <p:cNvSpPr>
            <a:spLocks noGrp="1"/>
          </p:cNvSpPr>
          <p:nvPr>
            <p:ph type="sldNum" idx="2"/>
          </p:nvPr>
        </p:nvSpPr>
        <p:spPr/>
        <p:txBody>
          <a:bodyPr/>
          <a:p>
            <a:fld id="{96446693-F506-46FD-8F95-97DE6312378A}" type="slidenum">
              <a:t>2</a:t>
            </a:fld>
          </a:p>
        </p:txBody>
      </p:sp>
      <p:sp>
        <p:nvSpPr>
          <p:cNvPr id="5" name="PlaceHolder 4"/>
          <p:cNvSpPr>
            <a:spLocks noGrp="1"/>
          </p:cNvSpPr>
          <p:nvPr>
            <p:ph type="dt" idx="3"/>
          </p:nvPr>
        </p:nvSpPr>
        <p:spPr/>
        <p:txBody>
          <a:bodyPr/>
          <a:p>
            <a:fld id="{8A62EDC7-F91A-4C21-9015-F6277B38DFE0}" type="datetime1">
              <a:rPr lang="en-US"/>
              <a:t>12/11/2022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0" y="2520"/>
            <a:ext cx="9136080" cy="75672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000" spc="-1" strike="noStrike">
                <a:solidFill>
                  <a:srgbClr val="ffff00"/>
                </a:solidFill>
                <a:latin typeface="Calibri"/>
              </a:rPr>
              <a:t>008 Graphics Pipeline</a:t>
            </a:r>
            <a:endParaRPr b="0" lang="en-US" sz="4000" spc="-1" strike="noStrike">
              <a:latin typeface="Arial"/>
            </a:endParaRPr>
          </a:p>
        </p:txBody>
      </p:sp>
      <p:sp>
        <p:nvSpPr>
          <p:cNvPr id="50" name="PlaceHolder 2"/>
          <p:cNvSpPr>
            <a:spLocks noGrp="1"/>
          </p:cNvSpPr>
          <p:nvPr>
            <p:ph type="subTitle"/>
          </p:nvPr>
        </p:nvSpPr>
        <p:spPr>
          <a:xfrm>
            <a:off x="457200" y="1371600"/>
            <a:ext cx="4113720" cy="4113720"/>
          </a:xfrm>
          <a:prstGeom prst="rect">
            <a:avLst/>
          </a:prstGeom>
          <a:solidFill>
            <a:srgbClr val="ffffff"/>
          </a:solidFill>
          <a:ln w="25560">
            <a:solidFill>
              <a:srgbClr val="c00000"/>
            </a:solidFill>
            <a:round/>
          </a:ln>
        </p:spPr>
        <p:txBody>
          <a:bodyPr lIns="0" rIns="0" tIns="0" bIns="0" anchor="t">
            <a:noAutofit/>
          </a:bodyPr>
          <a:p>
            <a:pPr marL="343080" indent="-343080">
              <a:lnSpc>
                <a:spcPct val="100000"/>
              </a:lnSpc>
              <a:spcBef>
                <a:spcPts val="360"/>
              </a:spcBef>
              <a:buClr>
                <a:srgbClr val="0070c0"/>
              </a:buClr>
              <a:buSzPct val="80000"/>
              <a:buFont typeface="Wingdings" charset="2"/>
              <a:buChar char=""/>
            </a:pPr>
            <a:r>
              <a:rPr b="1" lang="en-US" sz="1800" spc="-1" strike="noStrike">
                <a:solidFill>
                  <a:srgbClr val="2d2d2d"/>
                </a:solidFill>
                <a:latin typeface="Calibri"/>
              </a:rPr>
              <a:t>Graphics Pipeline</a:t>
            </a:r>
            <a:endParaRPr b="0" lang="en-US" sz="1800" spc="-1" strike="noStrike">
              <a:latin typeface="Arial"/>
            </a:endParaRPr>
          </a:p>
          <a:p>
            <a:pPr marL="343080" indent="-343080">
              <a:lnSpc>
                <a:spcPct val="100000"/>
              </a:lnSpc>
              <a:spcBef>
                <a:spcPts val="360"/>
              </a:spcBef>
              <a:buClr>
                <a:srgbClr val="0070c0"/>
              </a:buClr>
              <a:buSzPct val="80000"/>
              <a:buFont typeface="Wingdings" charset="2"/>
              <a:buChar char=""/>
            </a:pPr>
            <a:r>
              <a:rPr b="0" lang="en-US" sz="1800" spc="-1" strike="noStrike">
                <a:solidFill>
                  <a:srgbClr val="2d2d2d"/>
                </a:solidFill>
                <a:latin typeface="Calibri"/>
              </a:rPr>
              <a:t>The input assembler collects the raw vertex data from the buffers you specify and may also use an index buffer to repeat certain elements without having to duplicate the vertex data itself.</a:t>
            </a:r>
            <a:endParaRPr b="0" lang="en-US" sz="1800" spc="-1" strike="noStrike">
              <a:latin typeface="Arial"/>
            </a:endParaRPr>
          </a:p>
          <a:p>
            <a:pPr marL="343080" indent="-343080">
              <a:lnSpc>
                <a:spcPct val="100000"/>
              </a:lnSpc>
              <a:spcBef>
                <a:spcPts val="360"/>
              </a:spcBef>
              <a:buClr>
                <a:srgbClr val="0070c0"/>
              </a:buClr>
              <a:buSzPct val="80000"/>
              <a:buFont typeface="Wingdings" charset="2"/>
              <a:buChar char=""/>
            </a:pPr>
            <a:r>
              <a:rPr b="0" lang="en-US" sz="1800" spc="-1" strike="noStrike">
                <a:solidFill>
                  <a:srgbClr val="2d2d2d"/>
                </a:solidFill>
                <a:latin typeface="Calibri"/>
              </a:rPr>
              <a:t>The vertex shader is run for every vertex and generally applies transformations to turn vertex positions from model space to screen space. It also passes per-vertex data down the pipeline.</a:t>
            </a:r>
            <a:endParaRPr b="0" lang="en-US" sz="1800" spc="-1" strike="noStrike">
              <a:latin typeface="Arial"/>
            </a:endParaRPr>
          </a:p>
        </p:txBody>
      </p:sp>
      <p:sp>
        <p:nvSpPr>
          <p:cNvPr id="51" name="標題 3"/>
          <p:cNvSpPr/>
          <p:nvPr/>
        </p:nvSpPr>
        <p:spPr>
          <a:xfrm>
            <a:off x="0" y="764640"/>
            <a:ext cx="9136080" cy="35208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fontScale="95000"/>
          </a:bodyPr>
          <a:p>
            <a:pPr>
              <a:lnSpc>
                <a:spcPct val="100000"/>
              </a:lnSpc>
              <a:buNone/>
            </a:pPr>
            <a:r>
              <a:rPr b="0" lang="en-US" sz="1800" spc="-1" strike="noStrike">
                <a:solidFill>
                  <a:srgbClr val="000000"/>
                </a:solidFill>
                <a:latin typeface="Calibri"/>
                <a:ea typeface="DejaVu Sans"/>
              </a:rPr>
              <a:t>https://vulkan-tutorial.com/Drawing_a_triangle/Presentation/Image_views</a:t>
            </a:r>
            <a:endParaRPr b="0" lang="en-US" sz="1800" spc="-1" strike="noStrike">
              <a:latin typeface="Arial"/>
            </a:endParaRPr>
          </a:p>
        </p:txBody>
      </p:sp>
      <p:sp>
        <p:nvSpPr>
          <p:cNvPr id="52" name=""/>
          <p:cNvSpPr/>
          <p:nvPr/>
        </p:nvSpPr>
        <p:spPr>
          <a:xfrm>
            <a:off x="4800600" y="228600"/>
            <a:ext cx="4113720" cy="6171120"/>
          </a:xfrm>
          <a:prstGeom prst="rect">
            <a:avLst/>
          </a:prstGeom>
          <a:solidFill>
            <a:srgbClr val="729fcf"/>
          </a:solidFill>
          <a:ln w="0">
            <a:solidFill>
              <a:srgbClr val="3465a4"/>
            </a:solidFill>
          </a:ln>
        </p:spPr>
        <p:style>
          <a:lnRef idx="0"/>
          <a:fillRef idx="0"/>
          <a:effectRef idx="0"/>
          <a:fontRef idx="minor"/>
        </p:style>
      </p:sp>
      <p:pic>
        <p:nvPicPr>
          <p:cNvPr id="53" name="" descr=""/>
          <p:cNvPicPr/>
          <p:nvPr/>
        </p:nvPicPr>
        <p:blipFill>
          <a:blip r:embed="rId1"/>
          <a:stretch/>
        </p:blipFill>
        <p:spPr>
          <a:xfrm>
            <a:off x="5077080" y="228600"/>
            <a:ext cx="3837240" cy="6123240"/>
          </a:xfrm>
          <a:prstGeom prst="rect">
            <a:avLst/>
          </a:prstGeom>
          <a:ln w="0">
            <a:noFill/>
          </a:ln>
        </p:spPr>
      </p:pic>
      <p:sp>
        <p:nvSpPr>
          <p:cNvPr id="4" name="PlaceHolder 3"/>
          <p:cNvSpPr>
            <a:spLocks noGrp="1"/>
          </p:cNvSpPr>
          <p:nvPr>
            <p:ph type="sldNum" idx="2"/>
          </p:nvPr>
        </p:nvSpPr>
        <p:spPr/>
        <p:txBody>
          <a:bodyPr/>
          <a:p>
            <a:fld id="{531A2827-26B8-4138-A3AE-9A1673AA363C}" type="slidenum">
              <a:t>3</a:t>
            </a:fld>
          </a:p>
        </p:txBody>
      </p:sp>
      <p:sp>
        <p:nvSpPr>
          <p:cNvPr id="5" name="PlaceHolder 4"/>
          <p:cNvSpPr>
            <a:spLocks noGrp="1"/>
          </p:cNvSpPr>
          <p:nvPr>
            <p:ph type="dt" idx="3"/>
          </p:nvPr>
        </p:nvSpPr>
        <p:spPr/>
        <p:txBody>
          <a:bodyPr/>
          <a:p>
            <a:fld id="{70ECFEDC-49B1-46B9-ADA5-AF16B2680304}" type="datetime1">
              <a:rPr lang="en-US"/>
              <a:t>12/11/2022</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0" y="2520"/>
            <a:ext cx="9136080" cy="75672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000" spc="-1" strike="noStrike">
                <a:solidFill>
                  <a:srgbClr val="ffff00"/>
                </a:solidFill>
                <a:latin typeface="Calibri"/>
              </a:rPr>
              <a:t>088.00 Graphics Pipeline</a:t>
            </a:r>
            <a:endParaRPr b="0" lang="en-US" sz="4000" spc="-1" strike="noStrike">
              <a:latin typeface="Arial"/>
            </a:endParaRPr>
          </a:p>
        </p:txBody>
      </p:sp>
      <p:sp>
        <p:nvSpPr>
          <p:cNvPr id="55" name="PlaceHolder 2"/>
          <p:cNvSpPr>
            <a:spLocks noGrp="1"/>
          </p:cNvSpPr>
          <p:nvPr>
            <p:ph type="subTitle"/>
          </p:nvPr>
        </p:nvSpPr>
        <p:spPr>
          <a:xfrm>
            <a:off x="457200" y="1371600"/>
            <a:ext cx="4113720" cy="4799520"/>
          </a:xfrm>
          <a:prstGeom prst="rect">
            <a:avLst/>
          </a:prstGeom>
          <a:solidFill>
            <a:srgbClr val="ffffff"/>
          </a:solidFill>
          <a:ln w="25560">
            <a:solidFill>
              <a:srgbClr val="c00000"/>
            </a:solidFill>
            <a:round/>
          </a:ln>
        </p:spPr>
        <p:txBody>
          <a:bodyPr lIns="0" rIns="0" tIns="0" bIns="0" anchor="t">
            <a:noAutofit/>
          </a:bodyPr>
          <a:p>
            <a:pPr marL="343080" indent="-343080">
              <a:lnSpc>
                <a:spcPct val="100000"/>
              </a:lnSpc>
              <a:spcBef>
                <a:spcPts val="360"/>
              </a:spcBef>
              <a:buClr>
                <a:srgbClr val="0070c0"/>
              </a:buClr>
              <a:buSzPct val="80000"/>
              <a:buFont typeface="Wingdings" charset="2"/>
              <a:buChar char=""/>
            </a:pPr>
            <a:r>
              <a:rPr b="1" lang="en-US" sz="1600" spc="-1" strike="noStrike">
                <a:solidFill>
                  <a:srgbClr val="2d2d2d"/>
                </a:solidFill>
                <a:latin typeface="Calibri"/>
              </a:rPr>
              <a:t>Graphics Pipeline</a:t>
            </a:r>
            <a:endParaRPr b="0" lang="en-US" sz="1600" spc="-1" strike="noStrike">
              <a:latin typeface="Arial"/>
            </a:endParaRPr>
          </a:p>
          <a:p>
            <a:pPr marL="343080" indent="-343080">
              <a:lnSpc>
                <a:spcPct val="100000"/>
              </a:lnSpc>
              <a:spcBef>
                <a:spcPts val="360"/>
              </a:spcBef>
              <a:buClr>
                <a:srgbClr val="0070c0"/>
              </a:buClr>
              <a:buSzPct val="80000"/>
              <a:buFont typeface="Wingdings" charset="2"/>
              <a:buChar char=""/>
            </a:pPr>
            <a:r>
              <a:rPr b="0" lang="en-US" sz="1600" spc="-1" strike="noStrike">
                <a:solidFill>
                  <a:srgbClr val="2d2d2d"/>
                </a:solidFill>
                <a:latin typeface="Calibri"/>
              </a:rPr>
              <a:t>The tessellation shaders allow you to subdivide geometry based on certain rules to increase the mesh quality. This is often used to make surfaces like brick walls and staircases look less flat when they are nearby.</a:t>
            </a:r>
            <a:endParaRPr b="0" lang="en-US" sz="1600" spc="-1" strike="noStrike">
              <a:latin typeface="Arial"/>
            </a:endParaRPr>
          </a:p>
          <a:p>
            <a:pPr marL="343080" indent="-343080">
              <a:lnSpc>
                <a:spcPct val="100000"/>
              </a:lnSpc>
              <a:spcBef>
                <a:spcPts val="360"/>
              </a:spcBef>
              <a:buClr>
                <a:srgbClr val="0070c0"/>
              </a:buClr>
              <a:buSzPct val="80000"/>
              <a:buFont typeface="Wingdings" charset="2"/>
              <a:buChar char=""/>
            </a:pPr>
            <a:r>
              <a:rPr b="0" lang="en-US" sz="1600" spc="-1" strike="noStrike">
                <a:solidFill>
                  <a:srgbClr val="2d2d2d"/>
                </a:solidFill>
                <a:latin typeface="Calibri"/>
              </a:rPr>
              <a:t>The geometry shader is run on every primitive (triangle, line, point) and can discard it or output more primitives than came in. This is similar to the tessellation shader, but much more flexible. However, it is not used much in today's applications because the performance is not that good on most graphics cards except for Intel's integrated GPUs.</a:t>
            </a:r>
            <a:endParaRPr b="0" lang="en-US" sz="1600" spc="-1" strike="noStrike">
              <a:latin typeface="Arial"/>
            </a:endParaRPr>
          </a:p>
        </p:txBody>
      </p:sp>
      <p:sp>
        <p:nvSpPr>
          <p:cNvPr id="56" name="標題 4"/>
          <p:cNvSpPr/>
          <p:nvPr/>
        </p:nvSpPr>
        <p:spPr>
          <a:xfrm>
            <a:off x="0" y="764640"/>
            <a:ext cx="9136080" cy="35208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fontScale="95000"/>
          </a:bodyPr>
          <a:p>
            <a:pPr>
              <a:lnSpc>
                <a:spcPct val="100000"/>
              </a:lnSpc>
              <a:buNone/>
            </a:pPr>
            <a:r>
              <a:rPr b="0" lang="en-US" sz="1800" spc="-1" strike="noStrike">
                <a:solidFill>
                  <a:srgbClr val="000000"/>
                </a:solidFill>
                <a:latin typeface="Calibri"/>
                <a:ea typeface="DejaVu Sans"/>
              </a:rPr>
              <a:t>https://vulkan-tutorial.com/Drawing_a_triangle/Presentation/Image_views</a:t>
            </a:r>
            <a:endParaRPr b="0" lang="en-US" sz="1800" spc="-1" strike="noStrike">
              <a:latin typeface="Arial"/>
            </a:endParaRPr>
          </a:p>
        </p:txBody>
      </p:sp>
      <p:sp>
        <p:nvSpPr>
          <p:cNvPr id="57" name=""/>
          <p:cNvSpPr/>
          <p:nvPr/>
        </p:nvSpPr>
        <p:spPr>
          <a:xfrm>
            <a:off x="4800600" y="228600"/>
            <a:ext cx="4113720" cy="6171120"/>
          </a:xfrm>
          <a:prstGeom prst="rect">
            <a:avLst/>
          </a:prstGeom>
          <a:solidFill>
            <a:srgbClr val="729fcf"/>
          </a:solidFill>
          <a:ln w="0">
            <a:solidFill>
              <a:srgbClr val="3465a4"/>
            </a:solidFill>
          </a:ln>
        </p:spPr>
        <p:style>
          <a:lnRef idx="0"/>
          <a:fillRef idx="0"/>
          <a:effectRef idx="0"/>
          <a:fontRef idx="minor"/>
        </p:style>
      </p:sp>
      <p:pic>
        <p:nvPicPr>
          <p:cNvPr id="58" name="" descr=""/>
          <p:cNvPicPr/>
          <p:nvPr/>
        </p:nvPicPr>
        <p:blipFill>
          <a:blip r:embed="rId1"/>
          <a:stretch/>
        </p:blipFill>
        <p:spPr>
          <a:xfrm>
            <a:off x="5077080" y="228600"/>
            <a:ext cx="3837240" cy="6123240"/>
          </a:xfrm>
          <a:prstGeom prst="rect">
            <a:avLst/>
          </a:prstGeom>
          <a:ln w="0">
            <a:noFill/>
          </a:ln>
        </p:spPr>
      </p:pic>
      <p:sp>
        <p:nvSpPr>
          <p:cNvPr id="4" name="PlaceHolder 3"/>
          <p:cNvSpPr>
            <a:spLocks noGrp="1"/>
          </p:cNvSpPr>
          <p:nvPr>
            <p:ph type="sldNum" idx="2"/>
          </p:nvPr>
        </p:nvSpPr>
        <p:spPr/>
        <p:txBody>
          <a:bodyPr/>
          <a:p>
            <a:fld id="{E0A229AC-F810-4770-AAFF-F748331EA7B5}" type="slidenum">
              <a:t>4</a:t>
            </a:fld>
          </a:p>
        </p:txBody>
      </p:sp>
      <p:sp>
        <p:nvSpPr>
          <p:cNvPr id="5" name="PlaceHolder 4"/>
          <p:cNvSpPr>
            <a:spLocks noGrp="1"/>
          </p:cNvSpPr>
          <p:nvPr>
            <p:ph type="dt" idx="3"/>
          </p:nvPr>
        </p:nvSpPr>
        <p:spPr/>
        <p:txBody>
          <a:bodyPr/>
          <a:p>
            <a:fld id="{6AC871E5-1D05-4109-86D1-249830838B3B}" type="datetime1">
              <a:rPr lang="en-US"/>
              <a:t>12/11/2022</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0" y="2520"/>
            <a:ext cx="9136080" cy="75672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000" spc="-1" strike="noStrike">
                <a:solidFill>
                  <a:srgbClr val="ffff00"/>
                </a:solidFill>
                <a:latin typeface="Calibri"/>
              </a:rPr>
              <a:t>088.00Graphics Pipeline</a:t>
            </a:r>
            <a:endParaRPr b="0" lang="en-US" sz="4000" spc="-1" strike="noStrike">
              <a:latin typeface="Arial"/>
            </a:endParaRPr>
          </a:p>
        </p:txBody>
      </p:sp>
      <p:sp>
        <p:nvSpPr>
          <p:cNvPr id="60" name="PlaceHolder 2"/>
          <p:cNvSpPr>
            <a:spLocks noGrp="1"/>
          </p:cNvSpPr>
          <p:nvPr>
            <p:ph type="subTitle"/>
          </p:nvPr>
        </p:nvSpPr>
        <p:spPr>
          <a:xfrm>
            <a:off x="457200" y="1371600"/>
            <a:ext cx="4113720" cy="4342320"/>
          </a:xfrm>
          <a:prstGeom prst="rect">
            <a:avLst/>
          </a:prstGeom>
          <a:solidFill>
            <a:srgbClr val="ffffff"/>
          </a:solidFill>
          <a:ln w="25560">
            <a:solidFill>
              <a:srgbClr val="c00000"/>
            </a:solidFill>
            <a:round/>
          </a:ln>
        </p:spPr>
        <p:txBody>
          <a:bodyPr lIns="0" rIns="0" tIns="0" bIns="0" anchor="t">
            <a:noAutofit/>
          </a:bodyPr>
          <a:p>
            <a:pPr marL="343080" indent="-343080">
              <a:lnSpc>
                <a:spcPct val="100000"/>
              </a:lnSpc>
              <a:spcBef>
                <a:spcPts val="360"/>
              </a:spcBef>
              <a:buClr>
                <a:srgbClr val="0070c0"/>
              </a:buClr>
              <a:buSzPct val="80000"/>
              <a:buFont typeface="Wingdings" charset="2"/>
              <a:buChar char=""/>
            </a:pPr>
            <a:r>
              <a:rPr b="1" lang="en-US" sz="1400" spc="-1" strike="noStrike">
                <a:solidFill>
                  <a:srgbClr val="2d2d2d"/>
                </a:solidFill>
                <a:latin typeface="Calibri"/>
              </a:rPr>
              <a:t>Graphics Pipeline</a:t>
            </a:r>
            <a:endParaRPr b="0" lang="en-US" sz="1400" spc="-1" strike="noStrike">
              <a:latin typeface="Arial"/>
            </a:endParaRPr>
          </a:p>
          <a:p>
            <a:pPr marL="343080" indent="-343080">
              <a:lnSpc>
                <a:spcPct val="100000"/>
              </a:lnSpc>
              <a:spcBef>
                <a:spcPts val="360"/>
              </a:spcBef>
              <a:buClr>
                <a:srgbClr val="0070c0"/>
              </a:buClr>
              <a:buSzPct val="80000"/>
              <a:buFont typeface="Wingdings" charset="2"/>
              <a:buChar char=""/>
            </a:pPr>
            <a:r>
              <a:rPr b="0" lang="en-US" sz="1400" spc="-1" strike="noStrike">
                <a:solidFill>
                  <a:srgbClr val="2d2d2d"/>
                </a:solidFill>
                <a:latin typeface="Calibri"/>
              </a:rPr>
              <a:t>The rasterization stage discretizes the primitives into fragments. These are the pixel elements that they fill on the framebuffer. Any fragments that fall outside the screen are discarded and the attributes outputted by the vertex shader are interpolated across the fragments, as shown in the figure. Usually the fragments that are behind other primitive fragments are also discarded here because of depth testing.</a:t>
            </a:r>
            <a:endParaRPr b="0" lang="en-US" sz="1400" spc="-1" strike="noStrike">
              <a:latin typeface="Arial"/>
            </a:endParaRPr>
          </a:p>
          <a:p>
            <a:pPr marL="343080" indent="-343080">
              <a:lnSpc>
                <a:spcPct val="100000"/>
              </a:lnSpc>
              <a:spcBef>
                <a:spcPts val="360"/>
              </a:spcBef>
              <a:buClr>
                <a:srgbClr val="0070c0"/>
              </a:buClr>
              <a:buSzPct val="80000"/>
              <a:buFont typeface="Wingdings" charset="2"/>
              <a:buChar char=""/>
            </a:pPr>
            <a:r>
              <a:rPr b="0" lang="en-US" sz="1400" spc="-1" strike="noStrike">
                <a:solidFill>
                  <a:srgbClr val="2d2d2d"/>
                </a:solidFill>
                <a:latin typeface="Calibri"/>
              </a:rPr>
              <a:t>The fragment shader is invoked for every fragment that survives and determines which framebuffer(s) the fragments are written to and with which color and depth values. It can do this using the interpolated data from the vertex shader, which can include things like texture coordinates and normals for lighting.</a:t>
            </a:r>
            <a:endParaRPr b="0" lang="en-US" sz="1400" spc="-1" strike="noStrike">
              <a:latin typeface="Arial"/>
            </a:endParaRPr>
          </a:p>
        </p:txBody>
      </p:sp>
      <p:sp>
        <p:nvSpPr>
          <p:cNvPr id="61" name="標題 5"/>
          <p:cNvSpPr/>
          <p:nvPr/>
        </p:nvSpPr>
        <p:spPr>
          <a:xfrm>
            <a:off x="0" y="764640"/>
            <a:ext cx="9136080" cy="35208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fontScale="95000"/>
          </a:bodyPr>
          <a:p>
            <a:pPr>
              <a:lnSpc>
                <a:spcPct val="100000"/>
              </a:lnSpc>
              <a:buNone/>
            </a:pPr>
            <a:r>
              <a:rPr b="0" lang="en-US" sz="1800" spc="-1" strike="noStrike">
                <a:solidFill>
                  <a:srgbClr val="000000"/>
                </a:solidFill>
                <a:latin typeface="Calibri"/>
                <a:ea typeface="DejaVu Sans"/>
              </a:rPr>
              <a:t>https://vulkan-tutorial.com/Drawing_a_triangle/Presentation/Image_views</a:t>
            </a:r>
            <a:endParaRPr b="0" lang="en-US" sz="1800" spc="-1" strike="noStrike">
              <a:latin typeface="Arial"/>
            </a:endParaRPr>
          </a:p>
        </p:txBody>
      </p:sp>
      <p:sp>
        <p:nvSpPr>
          <p:cNvPr id="62" name=""/>
          <p:cNvSpPr/>
          <p:nvPr/>
        </p:nvSpPr>
        <p:spPr>
          <a:xfrm>
            <a:off x="4800600" y="228600"/>
            <a:ext cx="4113720" cy="6171120"/>
          </a:xfrm>
          <a:prstGeom prst="rect">
            <a:avLst/>
          </a:prstGeom>
          <a:solidFill>
            <a:srgbClr val="729fcf"/>
          </a:solidFill>
          <a:ln w="0">
            <a:solidFill>
              <a:srgbClr val="3465a4"/>
            </a:solidFill>
          </a:ln>
        </p:spPr>
        <p:style>
          <a:lnRef idx="0"/>
          <a:fillRef idx="0"/>
          <a:effectRef idx="0"/>
          <a:fontRef idx="minor"/>
        </p:style>
      </p:sp>
      <p:pic>
        <p:nvPicPr>
          <p:cNvPr id="63" name="" descr=""/>
          <p:cNvPicPr/>
          <p:nvPr/>
        </p:nvPicPr>
        <p:blipFill>
          <a:blip r:embed="rId1"/>
          <a:stretch/>
        </p:blipFill>
        <p:spPr>
          <a:xfrm>
            <a:off x="5077080" y="228600"/>
            <a:ext cx="3837240" cy="6123240"/>
          </a:xfrm>
          <a:prstGeom prst="rect">
            <a:avLst/>
          </a:prstGeom>
          <a:ln w="0">
            <a:noFill/>
          </a:ln>
        </p:spPr>
      </p:pic>
      <p:sp>
        <p:nvSpPr>
          <p:cNvPr id="4" name="PlaceHolder 3"/>
          <p:cNvSpPr>
            <a:spLocks noGrp="1"/>
          </p:cNvSpPr>
          <p:nvPr>
            <p:ph type="sldNum" idx="2"/>
          </p:nvPr>
        </p:nvSpPr>
        <p:spPr/>
        <p:txBody>
          <a:bodyPr/>
          <a:p>
            <a:fld id="{4278EE51-7C9D-4422-9A44-4B86B7D268C5}" type="slidenum">
              <a:t>5</a:t>
            </a:fld>
          </a:p>
        </p:txBody>
      </p:sp>
      <p:sp>
        <p:nvSpPr>
          <p:cNvPr id="5" name="PlaceHolder 4"/>
          <p:cNvSpPr>
            <a:spLocks noGrp="1"/>
          </p:cNvSpPr>
          <p:nvPr>
            <p:ph type="dt" idx="3"/>
          </p:nvPr>
        </p:nvSpPr>
        <p:spPr/>
        <p:txBody>
          <a:bodyPr/>
          <a:p>
            <a:fld id="{B4E56CAD-09F7-45E4-8A69-609CF3E608E6}" type="datetime1">
              <a:rPr lang="en-US"/>
              <a:t>12/11/2022</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0" y="2520"/>
            <a:ext cx="9136080" cy="75672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000" spc="-1" strike="noStrike">
                <a:solidFill>
                  <a:srgbClr val="ffff00"/>
                </a:solidFill>
                <a:latin typeface="Calibri"/>
              </a:rPr>
              <a:t>088.00 Graphics Pipeline</a:t>
            </a:r>
            <a:endParaRPr b="0" lang="en-US" sz="4000" spc="-1" strike="noStrike">
              <a:latin typeface="Arial"/>
            </a:endParaRPr>
          </a:p>
        </p:txBody>
      </p:sp>
      <p:sp>
        <p:nvSpPr>
          <p:cNvPr id="65" name="PlaceHolder 2"/>
          <p:cNvSpPr>
            <a:spLocks noGrp="1"/>
          </p:cNvSpPr>
          <p:nvPr>
            <p:ph type="subTitle"/>
          </p:nvPr>
        </p:nvSpPr>
        <p:spPr>
          <a:xfrm>
            <a:off x="457200" y="1371600"/>
            <a:ext cx="4113720" cy="2742120"/>
          </a:xfrm>
          <a:prstGeom prst="rect">
            <a:avLst/>
          </a:prstGeom>
          <a:solidFill>
            <a:srgbClr val="ffffff"/>
          </a:solidFill>
          <a:ln w="25560">
            <a:solidFill>
              <a:srgbClr val="c00000"/>
            </a:solidFill>
            <a:round/>
          </a:ln>
        </p:spPr>
        <p:txBody>
          <a:bodyPr lIns="0" rIns="0" tIns="0" bIns="0" anchor="t">
            <a:noAutofit/>
          </a:bodyPr>
          <a:p>
            <a:pPr marL="343080" indent="-343080">
              <a:lnSpc>
                <a:spcPct val="100000"/>
              </a:lnSpc>
              <a:spcBef>
                <a:spcPts val="360"/>
              </a:spcBef>
              <a:buClr>
                <a:srgbClr val="0070c0"/>
              </a:buClr>
              <a:buSzPct val="80000"/>
              <a:buFont typeface="Wingdings" charset="2"/>
              <a:buChar char=""/>
            </a:pPr>
            <a:r>
              <a:rPr b="1" lang="en-US" sz="1400" spc="-1" strike="noStrike">
                <a:solidFill>
                  <a:srgbClr val="2d2d2d"/>
                </a:solidFill>
                <a:latin typeface="Calibri"/>
              </a:rPr>
              <a:t>Graphics Pipeline</a:t>
            </a:r>
            <a:endParaRPr b="0" lang="en-US" sz="1400" spc="-1" strike="noStrike">
              <a:latin typeface="Arial"/>
            </a:endParaRPr>
          </a:p>
          <a:p>
            <a:pPr marL="343080" indent="-343080">
              <a:lnSpc>
                <a:spcPct val="100000"/>
              </a:lnSpc>
              <a:spcBef>
                <a:spcPts val="360"/>
              </a:spcBef>
              <a:buClr>
                <a:srgbClr val="0070c0"/>
              </a:buClr>
              <a:buSzPct val="80000"/>
              <a:buFont typeface="Wingdings" charset="2"/>
              <a:buChar char=""/>
            </a:pPr>
            <a:r>
              <a:rPr b="0" lang="en-US" sz="1400" spc="-1" strike="noStrike">
                <a:solidFill>
                  <a:srgbClr val="2d2d2d"/>
                </a:solidFill>
                <a:latin typeface="Calibri"/>
              </a:rPr>
              <a:t>The color blending stage applies operations to mix different fragments that map to the same pixel in the framebuffer. Fragments can simply overwrite each other, add up or be mixed based upon transparency.</a:t>
            </a:r>
            <a:endParaRPr b="0" lang="en-US" sz="1400" spc="-1" strike="noStrike">
              <a:latin typeface="Arial"/>
            </a:endParaRPr>
          </a:p>
          <a:p>
            <a:pPr marL="343080" indent="-343080">
              <a:lnSpc>
                <a:spcPct val="100000"/>
              </a:lnSpc>
              <a:spcBef>
                <a:spcPts val="360"/>
              </a:spcBef>
              <a:buClr>
                <a:srgbClr val="0070c0"/>
              </a:buClr>
              <a:buSzPct val="80000"/>
              <a:buFont typeface="Wingdings" charset="2"/>
              <a:buChar char=""/>
            </a:pPr>
            <a:r>
              <a:rPr b="0" lang="en-US" sz="1400" spc="-1" strike="noStrike">
                <a:solidFill>
                  <a:srgbClr val="2d2d2d"/>
                </a:solidFill>
                <a:latin typeface="Calibri"/>
              </a:rPr>
              <a:t>Stages with a green color are known as fixed-function stages. These stages allow you to tweak their operations using parameters, but the way they work is predefined.</a:t>
            </a:r>
            <a:endParaRPr b="0" lang="en-US" sz="1400" spc="-1" strike="noStrike">
              <a:latin typeface="Arial"/>
            </a:endParaRPr>
          </a:p>
        </p:txBody>
      </p:sp>
      <p:sp>
        <p:nvSpPr>
          <p:cNvPr id="66" name="標題 7"/>
          <p:cNvSpPr/>
          <p:nvPr/>
        </p:nvSpPr>
        <p:spPr>
          <a:xfrm>
            <a:off x="0" y="764640"/>
            <a:ext cx="9136080" cy="35208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fontScale="95000"/>
          </a:bodyPr>
          <a:p>
            <a:pPr>
              <a:lnSpc>
                <a:spcPct val="100000"/>
              </a:lnSpc>
              <a:buNone/>
            </a:pPr>
            <a:r>
              <a:rPr b="0" lang="en-US" sz="1800" spc="-1" strike="noStrike">
                <a:solidFill>
                  <a:srgbClr val="000000"/>
                </a:solidFill>
                <a:latin typeface="Calibri"/>
                <a:ea typeface="DejaVu Sans"/>
              </a:rPr>
              <a:t>https://vulkan-tutorial.com/Drawing_a_triangle/Presentation/Image_views</a:t>
            </a:r>
            <a:endParaRPr b="0" lang="en-US" sz="1800" spc="-1" strike="noStrike">
              <a:latin typeface="Arial"/>
            </a:endParaRPr>
          </a:p>
        </p:txBody>
      </p:sp>
      <p:sp>
        <p:nvSpPr>
          <p:cNvPr id="67" name=""/>
          <p:cNvSpPr/>
          <p:nvPr/>
        </p:nvSpPr>
        <p:spPr>
          <a:xfrm>
            <a:off x="4800600" y="228600"/>
            <a:ext cx="4113720" cy="6171120"/>
          </a:xfrm>
          <a:prstGeom prst="rect">
            <a:avLst/>
          </a:prstGeom>
          <a:solidFill>
            <a:srgbClr val="729fcf"/>
          </a:solidFill>
          <a:ln w="0">
            <a:solidFill>
              <a:srgbClr val="3465a4"/>
            </a:solidFill>
          </a:ln>
        </p:spPr>
        <p:style>
          <a:lnRef idx="0"/>
          <a:fillRef idx="0"/>
          <a:effectRef idx="0"/>
          <a:fontRef idx="minor"/>
        </p:style>
      </p:sp>
      <p:pic>
        <p:nvPicPr>
          <p:cNvPr id="68" name="" descr=""/>
          <p:cNvPicPr/>
          <p:nvPr/>
        </p:nvPicPr>
        <p:blipFill>
          <a:blip r:embed="rId1"/>
          <a:stretch/>
        </p:blipFill>
        <p:spPr>
          <a:xfrm>
            <a:off x="5077080" y="228600"/>
            <a:ext cx="3837240" cy="6123240"/>
          </a:xfrm>
          <a:prstGeom prst="rect">
            <a:avLst/>
          </a:prstGeom>
          <a:ln w="0">
            <a:noFill/>
          </a:ln>
        </p:spPr>
      </p:pic>
      <p:sp>
        <p:nvSpPr>
          <p:cNvPr id="4" name="PlaceHolder 3"/>
          <p:cNvSpPr>
            <a:spLocks noGrp="1"/>
          </p:cNvSpPr>
          <p:nvPr>
            <p:ph type="sldNum" idx="2"/>
          </p:nvPr>
        </p:nvSpPr>
        <p:spPr/>
        <p:txBody>
          <a:bodyPr/>
          <a:p>
            <a:fld id="{FB44776C-D752-478B-A165-71514A8D52BE}" type="slidenum">
              <a:t>6</a:t>
            </a:fld>
          </a:p>
        </p:txBody>
      </p:sp>
      <p:sp>
        <p:nvSpPr>
          <p:cNvPr id="5" name="PlaceHolder 4"/>
          <p:cNvSpPr>
            <a:spLocks noGrp="1"/>
          </p:cNvSpPr>
          <p:nvPr>
            <p:ph type="dt" idx="3"/>
          </p:nvPr>
        </p:nvSpPr>
        <p:spPr/>
        <p:txBody>
          <a:bodyPr/>
          <a:p>
            <a:fld id="{C18D2951-95F4-4042-9D20-E3D92B05BA41}" type="datetime1">
              <a:rPr lang="en-US"/>
              <a:t>12/11/2022</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0" y="2520"/>
            <a:ext cx="9136080" cy="75672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000" spc="-1" strike="noStrike">
                <a:solidFill>
                  <a:srgbClr val="ffff00"/>
                </a:solidFill>
                <a:latin typeface="Calibri"/>
              </a:rPr>
              <a:t>008 Graphics Pipeline</a:t>
            </a:r>
            <a:endParaRPr b="0" lang="en-US" sz="4000" spc="-1" strike="noStrike">
              <a:latin typeface="Arial"/>
            </a:endParaRPr>
          </a:p>
        </p:txBody>
      </p:sp>
      <p:sp>
        <p:nvSpPr>
          <p:cNvPr id="70" name="PlaceHolder 2"/>
          <p:cNvSpPr>
            <a:spLocks noGrp="1"/>
          </p:cNvSpPr>
          <p:nvPr>
            <p:ph type="subTitle"/>
          </p:nvPr>
        </p:nvSpPr>
        <p:spPr>
          <a:xfrm>
            <a:off x="457200" y="1371600"/>
            <a:ext cx="4113720" cy="3885120"/>
          </a:xfrm>
          <a:prstGeom prst="rect">
            <a:avLst/>
          </a:prstGeom>
          <a:solidFill>
            <a:srgbClr val="ffffff"/>
          </a:solidFill>
          <a:ln w="25560">
            <a:solidFill>
              <a:srgbClr val="c00000"/>
            </a:solidFill>
            <a:round/>
          </a:ln>
        </p:spPr>
        <p:txBody>
          <a:bodyPr lIns="0" rIns="0" tIns="0" bIns="0" anchor="t">
            <a:noAutofit/>
          </a:bodyPr>
          <a:p>
            <a:pPr marL="343080" indent="-343080">
              <a:lnSpc>
                <a:spcPct val="100000"/>
              </a:lnSpc>
              <a:spcBef>
                <a:spcPts val="360"/>
              </a:spcBef>
              <a:buClr>
                <a:srgbClr val="0070c0"/>
              </a:buClr>
              <a:buSzPct val="80000"/>
              <a:buFont typeface="Wingdings" charset="2"/>
              <a:buChar char=""/>
            </a:pPr>
            <a:r>
              <a:rPr b="1" lang="en-US" sz="1600" spc="-1" strike="noStrike">
                <a:solidFill>
                  <a:srgbClr val="2d2d2d"/>
                </a:solidFill>
                <a:latin typeface="Calibri"/>
              </a:rPr>
              <a:t>Graphics Pipeline</a:t>
            </a:r>
            <a:endParaRPr b="0" lang="en-US" sz="1600" spc="-1" strike="noStrike">
              <a:latin typeface="Arial"/>
            </a:endParaRPr>
          </a:p>
          <a:p>
            <a:pPr marL="343080" indent="-343080">
              <a:lnSpc>
                <a:spcPct val="100000"/>
              </a:lnSpc>
              <a:spcBef>
                <a:spcPts val="360"/>
              </a:spcBef>
              <a:buClr>
                <a:srgbClr val="0070c0"/>
              </a:buClr>
              <a:buSzPct val="80000"/>
              <a:buFont typeface="Wingdings" charset="2"/>
              <a:buChar char=""/>
            </a:pPr>
            <a:r>
              <a:rPr b="0" lang="en-US" sz="1600" spc="-1" strike="noStrike">
                <a:solidFill>
                  <a:srgbClr val="2d2d2d"/>
                </a:solidFill>
                <a:latin typeface="Calibri"/>
              </a:rPr>
              <a:t>Stages with an orange color on the other hand are programmable, which means that you can upload your own code to the graphics card to apply exactly the operations you want. </a:t>
            </a:r>
            <a:endParaRPr b="0" lang="en-US" sz="1600" spc="-1" strike="noStrike">
              <a:latin typeface="Arial"/>
            </a:endParaRPr>
          </a:p>
          <a:p>
            <a:pPr marL="343080" indent="-343080">
              <a:lnSpc>
                <a:spcPct val="100000"/>
              </a:lnSpc>
              <a:spcBef>
                <a:spcPts val="360"/>
              </a:spcBef>
              <a:buClr>
                <a:srgbClr val="0070c0"/>
              </a:buClr>
              <a:buSzPct val="80000"/>
              <a:buFont typeface="Wingdings" charset="2"/>
              <a:buChar char=""/>
            </a:pPr>
            <a:r>
              <a:rPr b="0" lang="en-US" sz="1600" spc="-1" strike="noStrike">
                <a:solidFill>
                  <a:srgbClr val="2d2d2d"/>
                </a:solidFill>
                <a:latin typeface="Calibri"/>
              </a:rPr>
              <a:t>This allows you to use fragment shaders, for example, to implement anything from texturing and lighting to ray tracers.</a:t>
            </a:r>
            <a:endParaRPr b="0" lang="en-US" sz="1600" spc="-1" strike="noStrike">
              <a:latin typeface="Arial"/>
            </a:endParaRPr>
          </a:p>
          <a:p>
            <a:pPr marL="343080" indent="-343080">
              <a:lnSpc>
                <a:spcPct val="100000"/>
              </a:lnSpc>
              <a:spcBef>
                <a:spcPts val="360"/>
              </a:spcBef>
              <a:buClr>
                <a:srgbClr val="0070c0"/>
              </a:buClr>
              <a:buSzPct val="80000"/>
              <a:buFont typeface="Wingdings" charset="2"/>
              <a:buChar char=""/>
            </a:pPr>
            <a:r>
              <a:rPr b="0" lang="en-US" sz="1600" spc="-1" strike="noStrike">
                <a:solidFill>
                  <a:srgbClr val="2d2d2d"/>
                </a:solidFill>
                <a:latin typeface="Calibri"/>
              </a:rPr>
              <a:t>These programs run on many GPU cores simultaneously to process many objects, like vertices and fragments in parallel.</a:t>
            </a:r>
            <a:endParaRPr b="0" lang="en-US" sz="1600" spc="-1" strike="noStrike">
              <a:latin typeface="Arial"/>
            </a:endParaRPr>
          </a:p>
        </p:txBody>
      </p:sp>
      <p:sp>
        <p:nvSpPr>
          <p:cNvPr id="71" name="標題 9"/>
          <p:cNvSpPr/>
          <p:nvPr/>
        </p:nvSpPr>
        <p:spPr>
          <a:xfrm>
            <a:off x="0" y="764640"/>
            <a:ext cx="9136080" cy="35208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fontScale="95000"/>
          </a:bodyPr>
          <a:p>
            <a:pPr>
              <a:lnSpc>
                <a:spcPct val="100000"/>
              </a:lnSpc>
              <a:buNone/>
            </a:pPr>
            <a:r>
              <a:rPr b="0" lang="en-US" sz="1800" spc="-1" strike="noStrike">
                <a:solidFill>
                  <a:srgbClr val="000000"/>
                </a:solidFill>
                <a:latin typeface="Calibri"/>
                <a:ea typeface="DejaVu Sans"/>
              </a:rPr>
              <a:t>https://vulkan-tutorial.com/Drawing_a_triangle/Presentation/Image_views</a:t>
            </a:r>
            <a:endParaRPr b="0" lang="en-US" sz="1800" spc="-1" strike="noStrike">
              <a:latin typeface="Arial"/>
            </a:endParaRPr>
          </a:p>
        </p:txBody>
      </p:sp>
      <p:sp>
        <p:nvSpPr>
          <p:cNvPr id="72" name=""/>
          <p:cNvSpPr/>
          <p:nvPr/>
        </p:nvSpPr>
        <p:spPr>
          <a:xfrm>
            <a:off x="4800600" y="228600"/>
            <a:ext cx="4113720" cy="6171120"/>
          </a:xfrm>
          <a:prstGeom prst="rect">
            <a:avLst/>
          </a:prstGeom>
          <a:solidFill>
            <a:srgbClr val="729fcf"/>
          </a:solidFill>
          <a:ln w="0">
            <a:solidFill>
              <a:srgbClr val="3465a4"/>
            </a:solidFill>
          </a:ln>
        </p:spPr>
        <p:style>
          <a:lnRef idx="0"/>
          <a:fillRef idx="0"/>
          <a:effectRef idx="0"/>
          <a:fontRef idx="minor"/>
        </p:style>
      </p:sp>
      <p:pic>
        <p:nvPicPr>
          <p:cNvPr id="73" name="" descr=""/>
          <p:cNvPicPr/>
          <p:nvPr/>
        </p:nvPicPr>
        <p:blipFill>
          <a:blip r:embed="rId1"/>
          <a:stretch/>
        </p:blipFill>
        <p:spPr>
          <a:xfrm>
            <a:off x="5077080" y="228600"/>
            <a:ext cx="3837240" cy="6123240"/>
          </a:xfrm>
          <a:prstGeom prst="rect">
            <a:avLst/>
          </a:prstGeom>
          <a:ln w="0">
            <a:noFill/>
          </a:ln>
        </p:spPr>
      </p:pic>
      <p:sp>
        <p:nvSpPr>
          <p:cNvPr id="4" name="PlaceHolder 3"/>
          <p:cNvSpPr>
            <a:spLocks noGrp="1"/>
          </p:cNvSpPr>
          <p:nvPr>
            <p:ph type="sldNum" idx="2"/>
          </p:nvPr>
        </p:nvSpPr>
        <p:spPr/>
        <p:txBody>
          <a:bodyPr/>
          <a:p>
            <a:fld id="{B15F6D30-D425-45D4-B82E-172010A72769}" type="slidenum">
              <a:t>7</a:t>
            </a:fld>
          </a:p>
        </p:txBody>
      </p:sp>
      <p:sp>
        <p:nvSpPr>
          <p:cNvPr id="5" name="PlaceHolder 4"/>
          <p:cNvSpPr>
            <a:spLocks noGrp="1"/>
          </p:cNvSpPr>
          <p:nvPr>
            <p:ph type="dt" idx="3"/>
          </p:nvPr>
        </p:nvSpPr>
        <p:spPr/>
        <p:txBody>
          <a:bodyPr/>
          <a:p>
            <a:fld id="{8B89ED65-D319-4305-A69A-3FBEE6306992}" type="datetime1">
              <a:rPr lang="en-US"/>
              <a:t>12/11/2022</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0" y="2130480"/>
            <a:ext cx="9136080" cy="1461960"/>
          </a:xfrm>
          <a:prstGeom prst="rect">
            <a:avLst/>
          </a:prstGeom>
          <a:solidFill>
            <a:srgbClr val="00b0f0"/>
          </a:solidFill>
          <a:ln w="0">
            <a:noFill/>
          </a:ln>
        </p:spPr>
        <p:txBody>
          <a:bodyPr lIns="0" rIns="0" tIns="0" bIns="0" anchor="ctr">
            <a:normAutofit/>
          </a:bodyPr>
          <a:p>
            <a:pPr algn="ctr">
              <a:lnSpc>
                <a:spcPct val="100000"/>
              </a:lnSpc>
              <a:buNone/>
            </a:pPr>
            <a:r>
              <a:rPr b="1" lang="en-US" sz="3600" spc="-1" strike="noStrike">
                <a:solidFill>
                  <a:srgbClr val="ffff00"/>
                </a:solidFill>
                <a:latin typeface="Calibri"/>
              </a:rPr>
              <a:t>008.01 Create Graphics Pipeline</a:t>
            </a:r>
            <a:endParaRPr b="0" lang="en-US" sz="3600" spc="-1" strike="noStrike">
              <a:latin typeface="Arial"/>
            </a:endParaRPr>
          </a:p>
        </p:txBody>
      </p:sp>
      <p:pic>
        <p:nvPicPr>
          <p:cNvPr id="75" name="Picture 1" descr="Image result for google vulkan logo"/>
          <p:cNvPicPr/>
          <p:nvPr/>
        </p:nvPicPr>
        <p:blipFill>
          <a:blip r:embed="rId1"/>
          <a:stretch/>
        </p:blipFill>
        <p:spPr>
          <a:xfrm>
            <a:off x="3564000" y="3707280"/>
            <a:ext cx="1605960" cy="844920"/>
          </a:xfrm>
          <a:prstGeom prst="rect">
            <a:avLst/>
          </a:prstGeom>
          <a:ln w="0">
            <a:noFill/>
          </a:ln>
        </p:spPr>
      </p:pic>
      <p:sp>
        <p:nvSpPr>
          <p:cNvPr id="3" name="PlaceHolder 2"/>
          <p:cNvSpPr>
            <a:spLocks noGrp="1"/>
          </p:cNvSpPr>
          <p:nvPr>
            <p:ph type="sldNum" idx="2"/>
          </p:nvPr>
        </p:nvSpPr>
        <p:spPr/>
        <p:txBody>
          <a:bodyPr/>
          <a:p>
            <a:fld id="{4F64C906-B4B4-4C0B-809B-3B153F423250}" type="slidenum">
              <a:t>8</a:t>
            </a:fld>
          </a:p>
        </p:txBody>
      </p:sp>
      <p:sp>
        <p:nvSpPr>
          <p:cNvPr id="4" name="PlaceHolder 3"/>
          <p:cNvSpPr>
            <a:spLocks noGrp="1"/>
          </p:cNvSpPr>
          <p:nvPr>
            <p:ph type="dt" idx="3"/>
          </p:nvPr>
        </p:nvSpPr>
        <p:spPr/>
        <p:txBody>
          <a:bodyPr/>
          <a:p>
            <a:fld id="{D2483926-0A69-41C9-A6CC-57062A7E7CFA}" type="datetime1">
              <a:rPr lang="en-US"/>
              <a:t>12/11/2022</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0" y="2520"/>
            <a:ext cx="9136080" cy="756720"/>
          </a:xfrm>
          <a:prstGeom prst="rect">
            <a:avLst/>
          </a:prstGeom>
          <a:gradFill rotWithShape="0">
            <a:gsLst>
              <a:gs pos="0">
                <a:srgbClr val="bf0000"/>
              </a:gs>
              <a:gs pos="100000">
                <a:srgbClr val="710000"/>
              </a:gs>
            </a:gsLst>
            <a:lin ang="8100000"/>
          </a:gradFill>
          <a:ln w="0">
            <a:noFill/>
          </a:ln>
        </p:spPr>
        <p:txBody>
          <a:bodyPr lIns="0" rIns="0" tIns="0" bIns="0" anchor="ctr">
            <a:normAutofit fontScale="98000"/>
          </a:bodyPr>
          <a:p>
            <a:pPr>
              <a:lnSpc>
                <a:spcPct val="100000"/>
              </a:lnSpc>
              <a:buNone/>
            </a:pPr>
            <a:r>
              <a:rPr b="1" lang="en-US" sz="4000" spc="-1" strike="noStrike">
                <a:solidFill>
                  <a:srgbClr val="ffff00"/>
                </a:solidFill>
                <a:latin typeface="Calibri"/>
              </a:rPr>
              <a:t>008.01 Create Graphics Pipeline</a:t>
            </a:r>
            <a:endParaRPr b="0" lang="en-US" sz="4000" spc="-1" strike="noStrike">
              <a:latin typeface="Arial"/>
            </a:endParaRPr>
          </a:p>
        </p:txBody>
      </p:sp>
      <p:sp>
        <p:nvSpPr>
          <p:cNvPr id="77" name="PlaceHolder 2"/>
          <p:cNvSpPr>
            <a:spLocks noGrp="1"/>
          </p:cNvSpPr>
          <p:nvPr>
            <p:ph type="subTitle"/>
          </p:nvPr>
        </p:nvSpPr>
        <p:spPr>
          <a:xfrm>
            <a:off x="457200" y="1371600"/>
            <a:ext cx="8229600" cy="457200"/>
          </a:xfrm>
          <a:prstGeom prst="rect">
            <a:avLst/>
          </a:prstGeom>
          <a:solidFill>
            <a:srgbClr val="ffffff"/>
          </a:solidFill>
          <a:ln w="25560">
            <a:solidFill>
              <a:srgbClr val="c00000"/>
            </a:solidFill>
            <a:round/>
          </a:ln>
        </p:spPr>
        <p:txBody>
          <a:bodyPr lIns="0" rIns="0" tIns="0" bIns="0" anchor="t">
            <a:noAutofit/>
          </a:bodyPr>
          <a:p>
            <a:pPr marL="343080" indent="-343080">
              <a:lnSpc>
                <a:spcPct val="100000"/>
              </a:lnSpc>
              <a:spcBef>
                <a:spcPts val="360"/>
              </a:spcBef>
              <a:buClr>
                <a:srgbClr val="0070c0"/>
              </a:buClr>
              <a:buSzPct val="80000"/>
              <a:buFont typeface="Wingdings" charset="2"/>
              <a:buChar char=""/>
            </a:pPr>
            <a:r>
              <a:rPr b="1" lang="en-US" sz="1600" spc="-1" strike="noStrike">
                <a:solidFill>
                  <a:srgbClr val="2d2d2d"/>
                </a:solidFill>
                <a:latin typeface="Calibri"/>
              </a:rPr>
              <a:t>Create Graphics Pipeline</a:t>
            </a:r>
            <a:endParaRPr b="0" lang="en-US" sz="1600" spc="-1" strike="noStrike">
              <a:latin typeface="Arial"/>
            </a:endParaRPr>
          </a:p>
        </p:txBody>
      </p:sp>
      <p:sp>
        <p:nvSpPr>
          <p:cNvPr id="78" name="標題 1"/>
          <p:cNvSpPr/>
          <p:nvPr/>
        </p:nvSpPr>
        <p:spPr>
          <a:xfrm>
            <a:off x="0" y="764640"/>
            <a:ext cx="9136080" cy="35208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fontScale="95000"/>
          </a:bodyPr>
          <a:p>
            <a:pPr>
              <a:lnSpc>
                <a:spcPct val="100000"/>
              </a:lnSpc>
              <a:buNone/>
            </a:pPr>
            <a:r>
              <a:rPr b="0" lang="en-US" sz="1800" spc="-1" strike="noStrike">
                <a:solidFill>
                  <a:srgbClr val="000000"/>
                </a:solidFill>
                <a:latin typeface="Calibri"/>
                <a:ea typeface="DejaVu Sans"/>
              </a:rPr>
              <a:t>https://vulkan-tutorial.com/Drawing_a_triangle/Presentation/Image_views</a:t>
            </a:r>
            <a:endParaRPr b="0" lang="en-US" sz="1800" spc="-1" strike="noStrike">
              <a:latin typeface="Arial"/>
            </a:endParaRPr>
          </a:p>
        </p:txBody>
      </p:sp>
      <p:pic>
        <p:nvPicPr>
          <p:cNvPr id="79" name="" descr=""/>
          <p:cNvPicPr/>
          <p:nvPr/>
        </p:nvPicPr>
        <p:blipFill>
          <a:blip r:embed="rId1"/>
          <a:stretch/>
        </p:blipFill>
        <p:spPr>
          <a:xfrm>
            <a:off x="2057400" y="1893600"/>
            <a:ext cx="5096880" cy="4735800"/>
          </a:xfrm>
          <a:prstGeom prst="rect">
            <a:avLst/>
          </a:prstGeom>
          <a:ln w="0">
            <a:noFill/>
          </a:ln>
        </p:spPr>
      </p:pic>
      <p:sp>
        <p:nvSpPr>
          <p:cNvPr id="80" name=""/>
          <p:cNvSpPr/>
          <p:nvPr/>
        </p:nvSpPr>
        <p:spPr>
          <a:xfrm>
            <a:off x="2971800" y="3200400"/>
            <a:ext cx="1371600" cy="228600"/>
          </a:xfrm>
          <a:prstGeom prst="rect">
            <a:avLst/>
          </a:prstGeom>
          <a:noFill/>
          <a:ln w="0">
            <a:solidFill>
              <a:srgbClr val="bf0041"/>
            </a:solidFill>
          </a:ln>
        </p:spPr>
        <p:style>
          <a:lnRef idx="0"/>
          <a:fillRef idx="0"/>
          <a:effectRef idx="0"/>
          <a:fontRef idx="minor"/>
        </p:style>
      </p:sp>
      <p:sp>
        <p:nvSpPr>
          <p:cNvPr id="4" name="PlaceHolder 3"/>
          <p:cNvSpPr>
            <a:spLocks noGrp="1"/>
          </p:cNvSpPr>
          <p:nvPr>
            <p:ph type="sldNum" idx="2"/>
          </p:nvPr>
        </p:nvSpPr>
        <p:spPr/>
        <p:txBody>
          <a:bodyPr/>
          <a:p>
            <a:fld id="{FBC4780D-D168-40A3-8F06-E9938EAF42FC}" type="slidenum">
              <a:t>9</a:t>
            </a:fld>
          </a:p>
        </p:txBody>
      </p:sp>
      <p:sp>
        <p:nvSpPr>
          <p:cNvPr id="5" name="PlaceHolder 4"/>
          <p:cNvSpPr>
            <a:spLocks noGrp="1"/>
          </p:cNvSpPr>
          <p:nvPr>
            <p:ph type="dt" idx="3"/>
          </p:nvPr>
        </p:nvSpPr>
        <p:spPr/>
        <p:txBody>
          <a:bodyPr/>
          <a:p>
            <a:fld id="{D0DB36D2-B824-4252-B3CB-B86BF2757C0D}" type="datetime1">
              <a:rPr lang="en-US"/>
              <a:t>12/11/2022</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6396</TotalTime>
  <Application>LibreOffice/7.3.6.2$Linux_X86_64 LibreOffice_project/30$Build-2</Application>
  <AppVersion>15.0000</AppVersion>
  <Words>1907</Words>
  <Paragraphs>289</Paragraphs>
  <Company>HOME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2018-09-28T16:40:41Z</dcterms:created>
  <dc:creator>USER</dc:creator>
  <dc:description/>
  <dc:language>en-US</dc:language>
  <cp:lastModifiedBy/>
  <dcterms:modified xsi:type="dcterms:W3CDTF">2022-12-11T19:19:28Z</dcterms:modified>
  <cp:revision>1396</cp:revision>
  <dc:subject/>
  <dc:title>Node JS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42</vt:i4>
  </property>
</Properties>
</file>