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82" r:id="rId4"/>
    <p:sldId id="28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1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96806" autoAdjust="0"/>
  </p:normalViewPr>
  <p:slideViewPr>
    <p:cSldViewPr>
      <p:cViewPr>
        <p:scale>
          <a:sx n="73" d="100"/>
          <a:sy n="73" d="100"/>
        </p:scale>
        <p:origin x="132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 Vulkan Component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Graphics Queue, Compute Queue, and Transfer Queue (2:16/12:24)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physical device can be graphics queue family, compute queue family, or transfer queue family for transferring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there is an overlap here, for example, a graphic queue family will support data transfer.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2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and Object (2:41/12:24)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what a queue family does is that it allocate queue and a queue is like an abstract object on which commands can be issued.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if we want to draw something, we issue a command on the queue to draw it if want to transfer an image form the CPU memory to GPU memory.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149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Record and Issue Command and (3:05/12:24)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record that command and issue it on the queue.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027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4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7232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(3:06/12:24)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 part, we have a window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Two common examples, are GLFW (Graphic Library Framework) and SDL (Specification Description Language). They are very similar to each other.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we could use Qt if we wanted or any other window library, just to handle inputs and things, however, because vulkan is not tied to a specific platform, Vulkan cannot talk specifically to our GLFW window.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need is a vulkan window surface, a vulkan window object that basically abstracts the specific window and let us talk to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0E0A-9C9B-4228-89BB-D0A967AF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1" y="4100175"/>
            <a:ext cx="7000875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143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7232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Swapchain (3:51/12:24)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a Swapchain.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Swapchain is a double buffered rendering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Swapchain is a series of persistent images which hang around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Swapchain, we can grab an image and we can render to it and stick it back on Swap chain.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we can grab another image and put present that up on the screen and things like that.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0E0A-9C9B-4228-89BB-D0A967AF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1" y="4100175"/>
            <a:ext cx="7000875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082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7232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Image? (4:15/12:24)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image is a kind of a composite 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image has two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image has a memory which is stored somewhere by memory allocation for the pixels.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image also has a 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view basically is a protocol for how to access the contents of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Images have different layouts based on how they are being used.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0E0A-9C9B-4228-89BB-D0A967AF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1" y="4100175"/>
            <a:ext cx="7000875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48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2116"/>
            <a:ext cx="8241831" cy="20388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 layout (4:46/12:24)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to write an image, for example, we give it a linear layout but that may not be the optimal layout for reading an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read an image, there is something called a tiled layout or optimal layout which is not as simply addressable, but it is optimized for viewing.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more detail in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0E0A-9C9B-4228-89BB-D0A967AF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1" y="4100175"/>
            <a:ext cx="7000875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287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831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Memory, Host Coherent, Image Memory (5:20/12:24)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Memory is the physical location where it is located.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the host visible memory which is on CPU that we can map to it directly.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host coherent memory which is like a print statement which comes up right away. That is coherent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worked with C, sometimes, we need to flush a buffer.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might write to an image memory, however, it is not host coherent which means it is waiting but we need to flush that right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there is many options of memory.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0E0A-9C9B-4228-89BB-D0A967AF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1" y="4100175"/>
            <a:ext cx="7000875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701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02.2 Window Surface, Swapchain, Buffer, and Image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232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Send Image from CPU to GPU (6:11/12:24)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location of memory if we want to change from residing on CPU mappable address space to the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not as simple as setting a flag.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must queue up a memory transfer operation and send it through with that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have images and image views are referenced by frame buffers.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0E0A-9C9B-4228-89BB-D0A967AF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0" y="3728529"/>
            <a:ext cx="7000875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62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 Vulkan Component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Vulkan Component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we go into code, we discuss the components of vulkan program.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8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010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Frame Buffer (6:35/12:24)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frame buffers are tied in with the swap chain.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swap chain has the graphics pipeline.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084F1-E3BB-4BE6-A9B1-B8AB37CF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20888"/>
            <a:ext cx="46196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ADA1D-830F-4D9B-A998-F3788F09DFA1}"/>
              </a:ext>
            </a:extLst>
          </p:cNvPr>
          <p:cNvSpPr txBox="1"/>
          <p:nvPr/>
        </p:nvSpPr>
        <p:spPr>
          <a:xfrm>
            <a:off x="5285556" y="2746905"/>
            <a:ext cx="91483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6DB9C-3EF8-4031-84C7-986EFC453F33}"/>
              </a:ext>
            </a:extLst>
          </p:cNvPr>
          <p:cNvSpPr txBox="1"/>
          <p:nvPr/>
        </p:nvSpPr>
        <p:spPr>
          <a:xfrm>
            <a:off x="4804012" y="3413452"/>
            <a:ext cx="6763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2A234-FAD8-4DA1-A4EF-54E96F50AEB4}"/>
              </a:ext>
            </a:extLst>
          </p:cNvPr>
          <p:cNvSpPr txBox="1"/>
          <p:nvPr/>
        </p:nvSpPr>
        <p:spPr>
          <a:xfrm>
            <a:off x="4489389" y="5682919"/>
            <a:ext cx="99092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1F82E-376A-4603-A70B-19E41019DDC3}"/>
              </a:ext>
            </a:extLst>
          </p:cNvPr>
          <p:cNvSpPr txBox="1"/>
          <p:nvPr/>
        </p:nvSpPr>
        <p:spPr>
          <a:xfrm>
            <a:off x="7643769" y="4217780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graphics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40A6-D349-42B0-9943-31CFAD9ACBC2}"/>
              </a:ext>
            </a:extLst>
          </p:cNvPr>
          <p:cNvSpPr txBox="1"/>
          <p:nvPr/>
        </p:nvSpPr>
        <p:spPr>
          <a:xfrm>
            <a:off x="7643769" y="4542828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stage configurable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6400-54A2-47D3-B766-5D55C8FE8616}"/>
              </a:ext>
            </a:extLst>
          </p:cNvPr>
          <p:cNvSpPr txBox="1"/>
          <p:nvPr/>
        </p:nvSpPr>
        <p:spPr>
          <a:xfrm>
            <a:off x="7640555" y="4900220"/>
            <a:ext cx="75824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6F1EA-C38C-4BD7-8762-BFB048D8D83F}"/>
              </a:ext>
            </a:extLst>
          </p:cNvPr>
          <p:cNvSpPr txBox="1"/>
          <p:nvPr/>
        </p:nvSpPr>
        <p:spPr>
          <a:xfrm>
            <a:off x="7640555" y="518332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15FF3-4663-4829-A95D-D8A6EBB90580}"/>
              </a:ext>
            </a:extLst>
          </p:cNvPr>
          <p:cNvSpPr txBox="1"/>
          <p:nvPr/>
        </p:nvSpPr>
        <p:spPr>
          <a:xfrm>
            <a:off x="7422366" y="5642112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69498-13DD-467B-9D9C-DAB6B61A1568}"/>
              </a:ext>
            </a:extLst>
          </p:cNvPr>
          <p:cNvSpPr txBox="1"/>
          <p:nvPr/>
        </p:nvSpPr>
        <p:spPr>
          <a:xfrm>
            <a:off x="7020865" y="2541059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(glsl)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3927-ABAF-4053-B8AB-E1D740303072}"/>
              </a:ext>
            </a:extLst>
          </p:cNvPr>
          <p:cNvSpPr txBox="1"/>
          <p:nvPr/>
        </p:nvSpPr>
        <p:spPr>
          <a:xfrm>
            <a:off x="6731823" y="3659673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(Spir-V)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67543" y="2373879"/>
            <a:ext cx="3595556" cy="38648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Graphics Pipeline and OpenGL are pretty much ready made.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we need to do is load in a shader.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just write text code to load it for graphics pipeline and OpenGL.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may want to change a few things, such as, configure for depth testing or back face culling.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we also can change it on the fly.</a:t>
            </a:r>
          </a:p>
        </p:txBody>
      </p:sp>
    </p:spTree>
    <p:extLst>
      <p:ext uri="{BB962C8B-B14F-4D97-AF65-F5344CB8AC3E}">
        <p14:creationId xmlns:p14="http://schemas.microsoft.com/office/powerpoint/2010/main" val="54907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010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Graphics Pipeline (7:04/12:24)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graphics pipeline, every single stage needs to be configured.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 the very little change, we need to recreate the graphics pipeline.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084F1-E3BB-4BE6-A9B1-B8AB37CF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20888"/>
            <a:ext cx="46196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ADA1D-830F-4D9B-A998-F3788F09DFA1}"/>
              </a:ext>
            </a:extLst>
          </p:cNvPr>
          <p:cNvSpPr txBox="1"/>
          <p:nvPr/>
        </p:nvSpPr>
        <p:spPr>
          <a:xfrm>
            <a:off x="5285556" y="2746905"/>
            <a:ext cx="91483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6DB9C-3EF8-4031-84C7-986EFC453F33}"/>
              </a:ext>
            </a:extLst>
          </p:cNvPr>
          <p:cNvSpPr txBox="1"/>
          <p:nvPr/>
        </p:nvSpPr>
        <p:spPr>
          <a:xfrm>
            <a:off x="4804012" y="3413452"/>
            <a:ext cx="6763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2A234-FAD8-4DA1-A4EF-54E96F50AEB4}"/>
              </a:ext>
            </a:extLst>
          </p:cNvPr>
          <p:cNvSpPr txBox="1"/>
          <p:nvPr/>
        </p:nvSpPr>
        <p:spPr>
          <a:xfrm>
            <a:off x="4489389" y="5682919"/>
            <a:ext cx="99092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1F82E-376A-4603-A70B-19E41019DDC3}"/>
              </a:ext>
            </a:extLst>
          </p:cNvPr>
          <p:cNvSpPr txBox="1"/>
          <p:nvPr/>
        </p:nvSpPr>
        <p:spPr>
          <a:xfrm>
            <a:off x="7643769" y="4217780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graphics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40A6-D349-42B0-9943-31CFAD9ACBC2}"/>
              </a:ext>
            </a:extLst>
          </p:cNvPr>
          <p:cNvSpPr txBox="1"/>
          <p:nvPr/>
        </p:nvSpPr>
        <p:spPr>
          <a:xfrm>
            <a:off x="7643769" y="4542828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stage configurable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6400-54A2-47D3-B766-5D55C8FE8616}"/>
              </a:ext>
            </a:extLst>
          </p:cNvPr>
          <p:cNvSpPr txBox="1"/>
          <p:nvPr/>
        </p:nvSpPr>
        <p:spPr>
          <a:xfrm>
            <a:off x="7640555" y="4900220"/>
            <a:ext cx="75824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6F1EA-C38C-4BD7-8762-BFB048D8D83F}"/>
              </a:ext>
            </a:extLst>
          </p:cNvPr>
          <p:cNvSpPr txBox="1"/>
          <p:nvPr/>
        </p:nvSpPr>
        <p:spPr>
          <a:xfrm>
            <a:off x="7640555" y="518332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15FF3-4663-4829-A95D-D8A6EBB90580}"/>
              </a:ext>
            </a:extLst>
          </p:cNvPr>
          <p:cNvSpPr txBox="1"/>
          <p:nvPr/>
        </p:nvSpPr>
        <p:spPr>
          <a:xfrm>
            <a:off x="7422366" y="5642112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69498-13DD-467B-9D9C-DAB6B61A1568}"/>
              </a:ext>
            </a:extLst>
          </p:cNvPr>
          <p:cNvSpPr txBox="1"/>
          <p:nvPr/>
        </p:nvSpPr>
        <p:spPr>
          <a:xfrm>
            <a:off x="7020865" y="2541059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(glsl)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3927-ABAF-4053-B8AB-E1D740303072}"/>
              </a:ext>
            </a:extLst>
          </p:cNvPr>
          <p:cNvSpPr txBox="1"/>
          <p:nvPr/>
        </p:nvSpPr>
        <p:spPr>
          <a:xfrm>
            <a:off x="6731823" y="3659673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(Spir-V)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67543" y="2373879"/>
            <a:ext cx="3595556" cy="32682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if we have a window, we can minimize it and we can bring it back up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graphics pipeline has been destroyed and need to be recreated.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also have a few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have the graphics pipeline and then we have a description of it, caked a pipeline layout.</a:t>
            </a:r>
          </a:p>
        </p:txBody>
      </p:sp>
    </p:spTree>
    <p:extLst>
      <p:ext uri="{BB962C8B-B14F-4D97-AF65-F5344CB8AC3E}">
        <p14:creationId xmlns:p14="http://schemas.microsoft.com/office/powerpoint/2010/main" val="413635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95469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Describe Graphic Pipeline and Renderpass (7:42/12:24)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this is important because we might have multiple pipelines.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084F1-E3BB-4BE6-A9B1-B8AB37CF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20888"/>
            <a:ext cx="46196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ADA1D-830F-4D9B-A998-F3788F09DFA1}"/>
              </a:ext>
            </a:extLst>
          </p:cNvPr>
          <p:cNvSpPr txBox="1"/>
          <p:nvPr/>
        </p:nvSpPr>
        <p:spPr>
          <a:xfrm>
            <a:off x="5285556" y="2746905"/>
            <a:ext cx="91483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6DB9C-3EF8-4031-84C7-986EFC453F33}"/>
              </a:ext>
            </a:extLst>
          </p:cNvPr>
          <p:cNvSpPr txBox="1"/>
          <p:nvPr/>
        </p:nvSpPr>
        <p:spPr>
          <a:xfrm>
            <a:off x="4804012" y="3413452"/>
            <a:ext cx="6763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2A234-FAD8-4DA1-A4EF-54E96F50AEB4}"/>
              </a:ext>
            </a:extLst>
          </p:cNvPr>
          <p:cNvSpPr txBox="1"/>
          <p:nvPr/>
        </p:nvSpPr>
        <p:spPr>
          <a:xfrm>
            <a:off x="4489389" y="5682919"/>
            <a:ext cx="99092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1F82E-376A-4603-A70B-19E41019DDC3}"/>
              </a:ext>
            </a:extLst>
          </p:cNvPr>
          <p:cNvSpPr txBox="1"/>
          <p:nvPr/>
        </p:nvSpPr>
        <p:spPr>
          <a:xfrm>
            <a:off x="7643769" y="4217780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graphics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40A6-D349-42B0-9943-31CFAD9ACBC2}"/>
              </a:ext>
            </a:extLst>
          </p:cNvPr>
          <p:cNvSpPr txBox="1"/>
          <p:nvPr/>
        </p:nvSpPr>
        <p:spPr>
          <a:xfrm>
            <a:off x="7643769" y="4542828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stage configurable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6400-54A2-47D3-B766-5D55C8FE8616}"/>
              </a:ext>
            </a:extLst>
          </p:cNvPr>
          <p:cNvSpPr txBox="1"/>
          <p:nvPr/>
        </p:nvSpPr>
        <p:spPr>
          <a:xfrm>
            <a:off x="7640555" y="4900220"/>
            <a:ext cx="75824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6F1EA-C38C-4BD7-8762-BFB048D8D83F}"/>
              </a:ext>
            </a:extLst>
          </p:cNvPr>
          <p:cNvSpPr txBox="1"/>
          <p:nvPr/>
        </p:nvSpPr>
        <p:spPr>
          <a:xfrm>
            <a:off x="7640555" y="518332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15FF3-4663-4829-A95D-D8A6EBB90580}"/>
              </a:ext>
            </a:extLst>
          </p:cNvPr>
          <p:cNvSpPr txBox="1"/>
          <p:nvPr/>
        </p:nvSpPr>
        <p:spPr>
          <a:xfrm>
            <a:off x="7422366" y="5642112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69498-13DD-467B-9D9C-DAB6B61A1568}"/>
              </a:ext>
            </a:extLst>
          </p:cNvPr>
          <p:cNvSpPr txBox="1"/>
          <p:nvPr/>
        </p:nvSpPr>
        <p:spPr>
          <a:xfrm>
            <a:off x="7020865" y="2541059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(glsl)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3927-ABAF-4053-B8AB-E1D740303072}"/>
              </a:ext>
            </a:extLst>
          </p:cNvPr>
          <p:cNvSpPr txBox="1"/>
          <p:nvPr/>
        </p:nvSpPr>
        <p:spPr>
          <a:xfrm>
            <a:off x="6731823" y="3659673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(Spir-V)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67543" y="2373879"/>
            <a:ext cx="3595556" cy="38634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be able to describe the graphic pipelines in a generic way with pipeline 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we have a renderpass.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Renderpass  is basically describes the types of resources which are used in a render in a draw call.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 types of attachments that we are going to have a depth image, color images, clear image, then draw image, and etc. </a:t>
            </a:r>
          </a:p>
        </p:txBody>
      </p:sp>
    </p:spTree>
    <p:extLst>
      <p:ext uri="{BB962C8B-B14F-4D97-AF65-F5344CB8AC3E}">
        <p14:creationId xmlns:p14="http://schemas.microsoft.com/office/powerpoint/2010/main" val="187692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95469" cy="937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Renderpass, Shader Modules, and GLSL (7:42/12:24)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renderpass can also have subpass.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to chain up a bunch of different render passes, we can set that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084F1-E3BB-4BE6-A9B1-B8AB37CF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20888"/>
            <a:ext cx="46196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ADA1D-830F-4D9B-A998-F3788F09DFA1}"/>
              </a:ext>
            </a:extLst>
          </p:cNvPr>
          <p:cNvSpPr txBox="1"/>
          <p:nvPr/>
        </p:nvSpPr>
        <p:spPr>
          <a:xfrm>
            <a:off x="5285556" y="2746905"/>
            <a:ext cx="91483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6DB9C-3EF8-4031-84C7-986EFC453F33}"/>
              </a:ext>
            </a:extLst>
          </p:cNvPr>
          <p:cNvSpPr txBox="1"/>
          <p:nvPr/>
        </p:nvSpPr>
        <p:spPr>
          <a:xfrm>
            <a:off x="4804012" y="3413452"/>
            <a:ext cx="6763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2A234-FAD8-4DA1-A4EF-54E96F50AEB4}"/>
              </a:ext>
            </a:extLst>
          </p:cNvPr>
          <p:cNvSpPr txBox="1"/>
          <p:nvPr/>
        </p:nvSpPr>
        <p:spPr>
          <a:xfrm>
            <a:off x="4489389" y="5682919"/>
            <a:ext cx="99092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1F82E-376A-4603-A70B-19E41019DDC3}"/>
              </a:ext>
            </a:extLst>
          </p:cNvPr>
          <p:cNvSpPr txBox="1"/>
          <p:nvPr/>
        </p:nvSpPr>
        <p:spPr>
          <a:xfrm>
            <a:off x="7643769" y="4217780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graphics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40A6-D349-42B0-9943-31CFAD9ACBC2}"/>
              </a:ext>
            </a:extLst>
          </p:cNvPr>
          <p:cNvSpPr txBox="1"/>
          <p:nvPr/>
        </p:nvSpPr>
        <p:spPr>
          <a:xfrm>
            <a:off x="7643769" y="4542828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stage configurable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6400-54A2-47D3-B766-5D55C8FE8616}"/>
              </a:ext>
            </a:extLst>
          </p:cNvPr>
          <p:cNvSpPr txBox="1"/>
          <p:nvPr/>
        </p:nvSpPr>
        <p:spPr>
          <a:xfrm>
            <a:off x="7640555" y="4900220"/>
            <a:ext cx="75824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6F1EA-C38C-4BD7-8762-BFB048D8D83F}"/>
              </a:ext>
            </a:extLst>
          </p:cNvPr>
          <p:cNvSpPr txBox="1"/>
          <p:nvPr/>
        </p:nvSpPr>
        <p:spPr>
          <a:xfrm>
            <a:off x="7640555" y="518332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15FF3-4663-4829-A95D-D8A6EBB90580}"/>
              </a:ext>
            </a:extLst>
          </p:cNvPr>
          <p:cNvSpPr txBox="1"/>
          <p:nvPr/>
        </p:nvSpPr>
        <p:spPr>
          <a:xfrm>
            <a:off x="7422366" y="5642112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69498-13DD-467B-9D9C-DAB6B61A1568}"/>
              </a:ext>
            </a:extLst>
          </p:cNvPr>
          <p:cNvSpPr txBox="1"/>
          <p:nvPr/>
        </p:nvSpPr>
        <p:spPr>
          <a:xfrm>
            <a:off x="7020865" y="2541059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(glsl)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3927-ABAF-4053-B8AB-E1D740303072}"/>
              </a:ext>
            </a:extLst>
          </p:cNvPr>
          <p:cNvSpPr txBox="1"/>
          <p:nvPr/>
        </p:nvSpPr>
        <p:spPr>
          <a:xfrm>
            <a:off x="6731823" y="3659673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(Spir-V)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67543" y="2373879"/>
            <a:ext cx="3595556" cy="38634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But, by default, we always must have at least one renderpass in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Of course, we have shader modules.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used to write shader in GLSL (Graphic Library Shader Language), however, there are some issues with GL Shader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there is an issues in error checking is done on the system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6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95469" cy="937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Renderpass, Shader Modules, GLSL, and SPIR-V (8:38/12:24)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there is an issues in error checking is done on the system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Which mean one of the downsides to that is when a shader fails.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084F1-E3BB-4BE6-A9B1-B8AB37CF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20888"/>
            <a:ext cx="46196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ADA1D-830F-4D9B-A998-F3788F09DFA1}"/>
              </a:ext>
            </a:extLst>
          </p:cNvPr>
          <p:cNvSpPr txBox="1"/>
          <p:nvPr/>
        </p:nvSpPr>
        <p:spPr>
          <a:xfrm>
            <a:off x="5285556" y="2746905"/>
            <a:ext cx="91483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6DB9C-3EF8-4031-84C7-986EFC453F33}"/>
              </a:ext>
            </a:extLst>
          </p:cNvPr>
          <p:cNvSpPr txBox="1"/>
          <p:nvPr/>
        </p:nvSpPr>
        <p:spPr>
          <a:xfrm>
            <a:off x="4804012" y="3413452"/>
            <a:ext cx="6763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2A234-FAD8-4DA1-A4EF-54E96F50AEB4}"/>
              </a:ext>
            </a:extLst>
          </p:cNvPr>
          <p:cNvSpPr txBox="1"/>
          <p:nvPr/>
        </p:nvSpPr>
        <p:spPr>
          <a:xfrm>
            <a:off x="4489389" y="5682919"/>
            <a:ext cx="99092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1F82E-376A-4603-A70B-19E41019DDC3}"/>
              </a:ext>
            </a:extLst>
          </p:cNvPr>
          <p:cNvSpPr txBox="1"/>
          <p:nvPr/>
        </p:nvSpPr>
        <p:spPr>
          <a:xfrm>
            <a:off x="7643769" y="4217780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graphics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40A6-D349-42B0-9943-31CFAD9ACBC2}"/>
              </a:ext>
            </a:extLst>
          </p:cNvPr>
          <p:cNvSpPr txBox="1"/>
          <p:nvPr/>
        </p:nvSpPr>
        <p:spPr>
          <a:xfrm>
            <a:off x="7643769" y="4542828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stage configurable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6400-54A2-47D3-B766-5D55C8FE8616}"/>
              </a:ext>
            </a:extLst>
          </p:cNvPr>
          <p:cNvSpPr txBox="1"/>
          <p:nvPr/>
        </p:nvSpPr>
        <p:spPr>
          <a:xfrm>
            <a:off x="7640555" y="4900220"/>
            <a:ext cx="75824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6F1EA-C38C-4BD7-8762-BFB048D8D83F}"/>
              </a:ext>
            </a:extLst>
          </p:cNvPr>
          <p:cNvSpPr txBox="1"/>
          <p:nvPr/>
        </p:nvSpPr>
        <p:spPr>
          <a:xfrm>
            <a:off x="7640555" y="518332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15FF3-4663-4829-A95D-D8A6EBB90580}"/>
              </a:ext>
            </a:extLst>
          </p:cNvPr>
          <p:cNvSpPr txBox="1"/>
          <p:nvPr/>
        </p:nvSpPr>
        <p:spPr>
          <a:xfrm>
            <a:off x="7422366" y="5642112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69498-13DD-467B-9D9C-DAB6B61A1568}"/>
              </a:ext>
            </a:extLst>
          </p:cNvPr>
          <p:cNvSpPr txBox="1"/>
          <p:nvPr/>
        </p:nvSpPr>
        <p:spPr>
          <a:xfrm>
            <a:off x="7020865" y="2541059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(glsl)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3927-ABAF-4053-B8AB-E1D740303072}"/>
              </a:ext>
            </a:extLst>
          </p:cNvPr>
          <p:cNvSpPr txBox="1"/>
          <p:nvPr/>
        </p:nvSpPr>
        <p:spPr>
          <a:xfrm>
            <a:off x="6731823" y="3659673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(Spir-V)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67543" y="2373878"/>
            <a:ext cx="3595556" cy="41332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really have good debugging on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issues is never happened with Vulkan.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with Vulkan, if we take that GLSL (Graphic Library Shader Language), we compile GLSL into to SPIR-V (Standard Portable Intermediate Representation Version V).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SPIR-V is basically byte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SPIR -V removes the inconsistencies of different vendors in GLSL.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4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02.3 Renderpass, Graphics Pipeline, GLSL, and SPIR-V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95469" cy="937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Renderpass, Shader Modules, GLSL, and SPIR-V (9:09/12:24)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SPIR-V also improves the quality of debugging that we can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compile GLSL down to SPIR-V.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084F1-E3BB-4BE6-A9B1-B8AB37CF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20888"/>
            <a:ext cx="46196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ADA1D-830F-4D9B-A998-F3788F09DFA1}"/>
              </a:ext>
            </a:extLst>
          </p:cNvPr>
          <p:cNvSpPr txBox="1"/>
          <p:nvPr/>
        </p:nvSpPr>
        <p:spPr>
          <a:xfrm>
            <a:off x="5285556" y="2746905"/>
            <a:ext cx="91483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6DB9C-3EF8-4031-84C7-986EFC453F33}"/>
              </a:ext>
            </a:extLst>
          </p:cNvPr>
          <p:cNvSpPr txBox="1"/>
          <p:nvPr/>
        </p:nvSpPr>
        <p:spPr>
          <a:xfrm>
            <a:off x="4804012" y="3413452"/>
            <a:ext cx="67630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2A234-FAD8-4DA1-A4EF-54E96F50AEB4}"/>
              </a:ext>
            </a:extLst>
          </p:cNvPr>
          <p:cNvSpPr txBox="1"/>
          <p:nvPr/>
        </p:nvSpPr>
        <p:spPr>
          <a:xfrm>
            <a:off x="4489389" y="5682919"/>
            <a:ext cx="99092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1F82E-376A-4603-A70B-19E41019DDC3}"/>
              </a:ext>
            </a:extLst>
          </p:cNvPr>
          <p:cNvSpPr txBox="1"/>
          <p:nvPr/>
        </p:nvSpPr>
        <p:spPr>
          <a:xfrm>
            <a:off x="7643769" y="4217780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graphics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40A6-D349-42B0-9943-31CFAD9ACBC2}"/>
              </a:ext>
            </a:extLst>
          </p:cNvPr>
          <p:cNvSpPr txBox="1"/>
          <p:nvPr/>
        </p:nvSpPr>
        <p:spPr>
          <a:xfrm>
            <a:off x="7643769" y="4542828"/>
            <a:ext cx="115212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stage configurable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6400-54A2-47D3-B766-5D55C8FE8616}"/>
              </a:ext>
            </a:extLst>
          </p:cNvPr>
          <p:cNvSpPr txBox="1"/>
          <p:nvPr/>
        </p:nvSpPr>
        <p:spPr>
          <a:xfrm>
            <a:off x="7640555" y="4900220"/>
            <a:ext cx="758249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renderpass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6F1EA-C38C-4BD7-8762-BFB048D8D83F}"/>
              </a:ext>
            </a:extLst>
          </p:cNvPr>
          <p:cNvSpPr txBox="1"/>
          <p:nvPr/>
        </p:nvSpPr>
        <p:spPr>
          <a:xfrm>
            <a:off x="7640555" y="518332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15FF3-4663-4829-A95D-D8A6EBB90580}"/>
              </a:ext>
            </a:extLst>
          </p:cNvPr>
          <p:cNvSpPr txBox="1"/>
          <p:nvPr/>
        </p:nvSpPr>
        <p:spPr>
          <a:xfrm>
            <a:off x="7422366" y="5642112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69498-13DD-467B-9D9C-DAB6B61A1568}"/>
              </a:ext>
            </a:extLst>
          </p:cNvPr>
          <p:cNvSpPr txBox="1"/>
          <p:nvPr/>
        </p:nvSpPr>
        <p:spPr>
          <a:xfrm>
            <a:off x="7020865" y="2541059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(glsl)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3927-ABAF-4053-B8AB-E1D740303072}"/>
              </a:ext>
            </a:extLst>
          </p:cNvPr>
          <p:cNvSpPr txBox="1"/>
          <p:nvPr/>
        </p:nvSpPr>
        <p:spPr>
          <a:xfrm>
            <a:off x="6731823" y="3659673"/>
            <a:ext cx="619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Shader</a:t>
            </a:r>
          </a:p>
          <a:p>
            <a:r>
              <a:rPr lang="en-US" sz="1000" dirty="0"/>
              <a:t>(Spir-V)</a:t>
            </a:r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67543" y="2373879"/>
            <a:ext cx="3595556" cy="10551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them we load those in as Shader Modules.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that is our graphics pipeline.</a:t>
            </a:r>
          </a:p>
        </p:txBody>
      </p:sp>
    </p:spTree>
    <p:extLst>
      <p:ext uri="{BB962C8B-B14F-4D97-AF65-F5344CB8AC3E}">
        <p14:creationId xmlns:p14="http://schemas.microsoft.com/office/powerpoint/2010/main" val="643972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02.4 Draw, Descriptor Set/Pool, and Command Pool/Buffer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7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FFFF00"/>
                </a:solidFill>
              </a:rPr>
              <a:t>02.4 Draw, Descriptor Set/Pool, and Command Pool/Buffer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619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in Data and Draw (9:09/12:24)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 step is how do we draw something.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Well, we have a few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thing, we want to be able to pass in data, not just vertex.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pass in matrix for transforms.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82498" y="2963535"/>
            <a:ext cx="2079487" cy="17616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pass in texture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those thing are all called descriptors.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76FB0-08D0-4280-B7C3-CC3FBBE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2996952"/>
            <a:ext cx="6163220" cy="3444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77D47-86D7-495F-B251-5BFD09E4FCCF}"/>
              </a:ext>
            </a:extLst>
          </p:cNvPr>
          <p:cNvSpPr txBox="1"/>
          <p:nvPr/>
        </p:nvSpPr>
        <p:spPr>
          <a:xfrm>
            <a:off x="4500736" y="3068960"/>
            <a:ext cx="580167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EEEAC-BBEE-416C-A159-E20EC7DAE1D9}"/>
              </a:ext>
            </a:extLst>
          </p:cNvPr>
          <p:cNvSpPr txBox="1"/>
          <p:nvPr/>
        </p:nvSpPr>
        <p:spPr>
          <a:xfrm>
            <a:off x="2590800" y="4035217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AED2B-5C3D-42DA-94E1-22B37C68FBB1}"/>
              </a:ext>
            </a:extLst>
          </p:cNvPr>
          <p:cNvSpPr txBox="1"/>
          <p:nvPr/>
        </p:nvSpPr>
        <p:spPr>
          <a:xfrm>
            <a:off x="3124628" y="5364073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E33CE-FE95-4B44-B0E8-BF2FDE4DBCE0}"/>
              </a:ext>
            </a:extLst>
          </p:cNvPr>
          <p:cNvSpPr txBox="1"/>
          <p:nvPr/>
        </p:nvSpPr>
        <p:spPr>
          <a:xfrm>
            <a:off x="4665277" y="3429000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Swapchain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2F5B7-66C5-471A-AFF6-53E22164BA03}"/>
              </a:ext>
            </a:extLst>
          </p:cNvPr>
          <p:cNvSpPr txBox="1"/>
          <p:nvPr/>
        </p:nvSpPr>
        <p:spPr>
          <a:xfrm>
            <a:off x="4310084" y="5005238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Draw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A8D2C-AB35-4AFE-8DD1-01DA54E89F1E}"/>
              </a:ext>
            </a:extLst>
          </p:cNvPr>
          <p:cNvSpPr txBox="1"/>
          <p:nvPr/>
        </p:nvSpPr>
        <p:spPr>
          <a:xfrm>
            <a:off x="5694115" y="3531903"/>
            <a:ext cx="678086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B915-3E8D-4E7E-B11E-2E2242D9FCA5}"/>
              </a:ext>
            </a:extLst>
          </p:cNvPr>
          <p:cNvSpPr txBox="1"/>
          <p:nvPr/>
        </p:nvSpPr>
        <p:spPr>
          <a:xfrm>
            <a:off x="6948264" y="3758217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F54A-AC70-4BE3-87F8-8B5B402F7C3F}"/>
              </a:ext>
            </a:extLst>
          </p:cNvPr>
          <p:cNvSpPr txBox="1"/>
          <p:nvPr/>
        </p:nvSpPr>
        <p:spPr>
          <a:xfrm>
            <a:off x="7405414" y="5164018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E155-4A8F-4EF8-A5E6-30765B3F489C}"/>
              </a:ext>
            </a:extLst>
          </p:cNvPr>
          <p:cNvSpPr txBox="1"/>
          <p:nvPr/>
        </p:nvSpPr>
        <p:spPr>
          <a:xfrm>
            <a:off x="8033719" y="3680375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5DEE5-954F-4BCE-B231-B17A637B9224}"/>
              </a:ext>
            </a:extLst>
          </p:cNvPr>
          <p:cNvSpPr txBox="1"/>
          <p:nvPr/>
        </p:nvSpPr>
        <p:spPr>
          <a:xfrm>
            <a:off x="6261966" y="5256901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2C47-8693-42A9-B079-61F6AD59E5EC}"/>
              </a:ext>
            </a:extLst>
          </p:cNvPr>
          <p:cNvSpPr txBox="1"/>
          <p:nvPr/>
        </p:nvSpPr>
        <p:spPr>
          <a:xfrm>
            <a:off x="6261577" y="5735368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6768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FFFF00"/>
                </a:solidFill>
              </a:rPr>
              <a:t>02.4 Draw, Descriptor Set/Pool, and Command Pool/Buffer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619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Descriptor Set (10:09/12:24)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resources like matrix or a transformation, buffer of some arbitrary data.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We want to passing these data like parameters for the environment.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fog color or a bunch of images that we want to sample.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these data are referenced by the descriptor 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82498" y="2963534"/>
            <a:ext cx="2079487" cy="30180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the descriptor set?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Descriptor set is a set of references to those existing resources.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descriptor set is allocated by a descriptor pool.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76FB0-08D0-4280-B7C3-CC3FBBE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2996952"/>
            <a:ext cx="6163220" cy="3444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77D47-86D7-495F-B251-5BFD09E4FCCF}"/>
              </a:ext>
            </a:extLst>
          </p:cNvPr>
          <p:cNvSpPr txBox="1"/>
          <p:nvPr/>
        </p:nvSpPr>
        <p:spPr>
          <a:xfrm>
            <a:off x="4500736" y="3068960"/>
            <a:ext cx="580167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EEEAC-BBEE-416C-A159-E20EC7DAE1D9}"/>
              </a:ext>
            </a:extLst>
          </p:cNvPr>
          <p:cNvSpPr txBox="1"/>
          <p:nvPr/>
        </p:nvSpPr>
        <p:spPr>
          <a:xfrm>
            <a:off x="2590800" y="4035217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AED2B-5C3D-42DA-94E1-22B37C68FBB1}"/>
              </a:ext>
            </a:extLst>
          </p:cNvPr>
          <p:cNvSpPr txBox="1"/>
          <p:nvPr/>
        </p:nvSpPr>
        <p:spPr>
          <a:xfrm>
            <a:off x="3124628" y="5364073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E33CE-FE95-4B44-B0E8-BF2FDE4DBCE0}"/>
              </a:ext>
            </a:extLst>
          </p:cNvPr>
          <p:cNvSpPr txBox="1"/>
          <p:nvPr/>
        </p:nvSpPr>
        <p:spPr>
          <a:xfrm>
            <a:off x="4665277" y="3429000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Swapchain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2F5B7-66C5-471A-AFF6-53E22164BA03}"/>
              </a:ext>
            </a:extLst>
          </p:cNvPr>
          <p:cNvSpPr txBox="1"/>
          <p:nvPr/>
        </p:nvSpPr>
        <p:spPr>
          <a:xfrm>
            <a:off x="4310084" y="5005238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Draw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A8D2C-AB35-4AFE-8DD1-01DA54E89F1E}"/>
              </a:ext>
            </a:extLst>
          </p:cNvPr>
          <p:cNvSpPr txBox="1"/>
          <p:nvPr/>
        </p:nvSpPr>
        <p:spPr>
          <a:xfrm>
            <a:off x="5694115" y="3531903"/>
            <a:ext cx="678086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B915-3E8D-4E7E-B11E-2E2242D9FCA5}"/>
              </a:ext>
            </a:extLst>
          </p:cNvPr>
          <p:cNvSpPr txBox="1"/>
          <p:nvPr/>
        </p:nvSpPr>
        <p:spPr>
          <a:xfrm>
            <a:off x="6948264" y="3758217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F54A-AC70-4BE3-87F8-8B5B402F7C3F}"/>
              </a:ext>
            </a:extLst>
          </p:cNvPr>
          <p:cNvSpPr txBox="1"/>
          <p:nvPr/>
        </p:nvSpPr>
        <p:spPr>
          <a:xfrm>
            <a:off x="7405414" y="5164018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E155-4A8F-4EF8-A5E6-30765B3F489C}"/>
              </a:ext>
            </a:extLst>
          </p:cNvPr>
          <p:cNvSpPr txBox="1"/>
          <p:nvPr/>
        </p:nvSpPr>
        <p:spPr>
          <a:xfrm>
            <a:off x="8033719" y="3680375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5DEE5-954F-4BCE-B231-B17A637B9224}"/>
              </a:ext>
            </a:extLst>
          </p:cNvPr>
          <p:cNvSpPr txBox="1"/>
          <p:nvPr/>
        </p:nvSpPr>
        <p:spPr>
          <a:xfrm>
            <a:off x="6261966" y="5256901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2C47-8693-42A9-B079-61F6AD59E5EC}"/>
              </a:ext>
            </a:extLst>
          </p:cNvPr>
          <p:cNvSpPr txBox="1"/>
          <p:nvPr/>
        </p:nvSpPr>
        <p:spPr>
          <a:xfrm>
            <a:off x="6261577" y="5735368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001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FFFF00"/>
                </a:solidFill>
              </a:rPr>
              <a:t>02.4 Draw, Descriptor Set/Pool, and Command Pool/Buffer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619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Descriptor Pool (10:24/12:24)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descriptor pool allocates a bunch of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the data is written in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descriptor sets are written from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all of the descriptor sets must comply to a descriptor layout.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82498" y="2963535"/>
            <a:ext cx="2079487" cy="17616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benefit is it allows different descriptor sets to exist and be bound under the same layout.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76FB0-08D0-4280-B7C3-CC3FBBE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2996952"/>
            <a:ext cx="6163220" cy="3444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77D47-86D7-495F-B251-5BFD09E4FCCF}"/>
              </a:ext>
            </a:extLst>
          </p:cNvPr>
          <p:cNvSpPr txBox="1"/>
          <p:nvPr/>
        </p:nvSpPr>
        <p:spPr>
          <a:xfrm>
            <a:off x="4500736" y="3068960"/>
            <a:ext cx="580167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EEEAC-BBEE-416C-A159-E20EC7DAE1D9}"/>
              </a:ext>
            </a:extLst>
          </p:cNvPr>
          <p:cNvSpPr txBox="1"/>
          <p:nvPr/>
        </p:nvSpPr>
        <p:spPr>
          <a:xfrm>
            <a:off x="2590800" y="4035217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AED2B-5C3D-42DA-94E1-22B37C68FBB1}"/>
              </a:ext>
            </a:extLst>
          </p:cNvPr>
          <p:cNvSpPr txBox="1"/>
          <p:nvPr/>
        </p:nvSpPr>
        <p:spPr>
          <a:xfrm>
            <a:off x="3124628" y="5364073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E33CE-FE95-4B44-B0E8-BF2FDE4DBCE0}"/>
              </a:ext>
            </a:extLst>
          </p:cNvPr>
          <p:cNvSpPr txBox="1"/>
          <p:nvPr/>
        </p:nvSpPr>
        <p:spPr>
          <a:xfrm>
            <a:off x="4665277" y="3429000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Swapchain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2F5B7-66C5-471A-AFF6-53E22164BA03}"/>
              </a:ext>
            </a:extLst>
          </p:cNvPr>
          <p:cNvSpPr txBox="1"/>
          <p:nvPr/>
        </p:nvSpPr>
        <p:spPr>
          <a:xfrm>
            <a:off x="4310084" y="5005238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Draw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A8D2C-AB35-4AFE-8DD1-01DA54E89F1E}"/>
              </a:ext>
            </a:extLst>
          </p:cNvPr>
          <p:cNvSpPr txBox="1"/>
          <p:nvPr/>
        </p:nvSpPr>
        <p:spPr>
          <a:xfrm>
            <a:off x="5694115" y="3531903"/>
            <a:ext cx="678086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B915-3E8D-4E7E-B11E-2E2242D9FCA5}"/>
              </a:ext>
            </a:extLst>
          </p:cNvPr>
          <p:cNvSpPr txBox="1"/>
          <p:nvPr/>
        </p:nvSpPr>
        <p:spPr>
          <a:xfrm>
            <a:off x="6948264" y="3758217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F54A-AC70-4BE3-87F8-8B5B402F7C3F}"/>
              </a:ext>
            </a:extLst>
          </p:cNvPr>
          <p:cNvSpPr txBox="1"/>
          <p:nvPr/>
        </p:nvSpPr>
        <p:spPr>
          <a:xfrm>
            <a:off x="7405414" y="5164018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E155-4A8F-4EF8-A5E6-30765B3F489C}"/>
              </a:ext>
            </a:extLst>
          </p:cNvPr>
          <p:cNvSpPr txBox="1"/>
          <p:nvPr/>
        </p:nvSpPr>
        <p:spPr>
          <a:xfrm>
            <a:off x="8033719" y="3680375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5DEE5-954F-4BCE-B231-B17A637B9224}"/>
              </a:ext>
            </a:extLst>
          </p:cNvPr>
          <p:cNvSpPr txBox="1"/>
          <p:nvPr/>
        </p:nvSpPr>
        <p:spPr>
          <a:xfrm>
            <a:off x="6261966" y="5256901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2C47-8693-42A9-B079-61F6AD59E5EC}"/>
              </a:ext>
            </a:extLst>
          </p:cNvPr>
          <p:cNvSpPr txBox="1"/>
          <p:nvPr/>
        </p:nvSpPr>
        <p:spPr>
          <a:xfrm>
            <a:off x="6261577" y="5735368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0362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FFFF00"/>
                </a:solidFill>
              </a:rPr>
              <a:t>02.4 Draw, Descriptor Set/Pool, and Command Pool/Buffer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619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Descriptor Set and Device (10:47/12:24)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take descriptor sets and we bind those to our device.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then we need a command buffer to do drawing, basically.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have a command pool and command pool allocate a command buffer.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on a command buffer, the draw instructions are recorded.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82498" y="2963534"/>
            <a:ext cx="2079487" cy="30180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are kind of pre-baked.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command to do this once per 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 new command buffer for every frame.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76FB0-08D0-4280-B7C3-CC3FBBE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2996952"/>
            <a:ext cx="6163220" cy="3444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77D47-86D7-495F-B251-5BFD09E4FCCF}"/>
              </a:ext>
            </a:extLst>
          </p:cNvPr>
          <p:cNvSpPr txBox="1"/>
          <p:nvPr/>
        </p:nvSpPr>
        <p:spPr>
          <a:xfrm>
            <a:off x="4500736" y="3068960"/>
            <a:ext cx="580167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EEEAC-BBEE-416C-A159-E20EC7DAE1D9}"/>
              </a:ext>
            </a:extLst>
          </p:cNvPr>
          <p:cNvSpPr txBox="1"/>
          <p:nvPr/>
        </p:nvSpPr>
        <p:spPr>
          <a:xfrm>
            <a:off x="2590800" y="4035217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AED2B-5C3D-42DA-94E1-22B37C68FBB1}"/>
              </a:ext>
            </a:extLst>
          </p:cNvPr>
          <p:cNvSpPr txBox="1"/>
          <p:nvPr/>
        </p:nvSpPr>
        <p:spPr>
          <a:xfrm>
            <a:off x="3124628" y="5364073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E33CE-FE95-4B44-B0E8-BF2FDE4DBCE0}"/>
              </a:ext>
            </a:extLst>
          </p:cNvPr>
          <p:cNvSpPr txBox="1"/>
          <p:nvPr/>
        </p:nvSpPr>
        <p:spPr>
          <a:xfrm>
            <a:off x="4665277" y="3429000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Swapchain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2F5B7-66C5-471A-AFF6-53E22164BA03}"/>
              </a:ext>
            </a:extLst>
          </p:cNvPr>
          <p:cNvSpPr txBox="1"/>
          <p:nvPr/>
        </p:nvSpPr>
        <p:spPr>
          <a:xfrm>
            <a:off x="4310084" y="5005238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Draw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A8D2C-AB35-4AFE-8DD1-01DA54E89F1E}"/>
              </a:ext>
            </a:extLst>
          </p:cNvPr>
          <p:cNvSpPr txBox="1"/>
          <p:nvPr/>
        </p:nvSpPr>
        <p:spPr>
          <a:xfrm>
            <a:off x="5694115" y="3531903"/>
            <a:ext cx="678086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B915-3E8D-4E7E-B11E-2E2242D9FCA5}"/>
              </a:ext>
            </a:extLst>
          </p:cNvPr>
          <p:cNvSpPr txBox="1"/>
          <p:nvPr/>
        </p:nvSpPr>
        <p:spPr>
          <a:xfrm>
            <a:off x="6948264" y="3758217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F54A-AC70-4BE3-87F8-8B5B402F7C3F}"/>
              </a:ext>
            </a:extLst>
          </p:cNvPr>
          <p:cNvSpPr txBox="1"/>
          <p:nvPr/>
        </p:nvSpPr>
        <p:spPr>
          <a:xfrm>
            <a:off x="7405414" y="5164018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E155-4A8F-4EF8-A5E6-30765B3F489C}"/>
              </a:ext>
            </a:extLst>
          </p:cNvPr>
          <p:cNvSpPr txBox="1"/>
          <p:nvPr/>
        </p:nvSpPr>
        <p:spPr>
          <a:xfrm>
            <a:off x="8033719" y="3680375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5DEE5-954F-4BCE-B231-B17A637B9224}"/>
              </a:ext>
            </a:extLst>
          </p:cNvPr>
          <p:cNvSpPr txBox="1"/>
          <p:nvPr/>
        </p:nvSpPr>
        <p:spPr>
          <a:xfrm>
            <a:off x="6261966" y="5256901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2C47-8693-42A9-B079-61F6AD59E5EC}"/>
              </a:ext>
            </a:extLst>
          </p:cNvPr>
          <p:cNvSpPr txBox="1"/>
          <p:nvPr/>
        </p:nvSpPr>
        <p:spPr>
          <a:xfrm>
            <a:off x="6261577" y="5735368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07393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FFFF00"/>
                </a:solidFill>
              </a:rPr>
              <a:t>02.4 Draw, Descriptor Set/Pool, and Command Pool/Buffer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619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Pool (11:14/12:24)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record commands, every frame is fine.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light weight. It does not take a lot of resource.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takes resources is submitting that command buffer for operation on the graphics queue.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82498" y="2963534"/>
            <a:ext cx="2079487" cy="34448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takes overhead.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that reason, one of the major philosophy of Vulkan is to try to setup our scene so we can in the minimum amount of draw calls.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76FB0-08D0-4280-B7C3-CC3FBBE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2996952"/>
            <a:ext cx="6163220" cy="3444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77D47-86D7-495F-B251-5BFD09E4FCCF}"/>
              </a:ext>
            </a:extLst>
          </p:cNvPr>
          <p:cNvSpPr txBox="1"/>
          <p:nvPr/>
        </p:nvSpPr>
        <p:spPr>
          <a:xfrm>
            <a:off x="4500736" y="3068960"/>
            <a:ext cx="580167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EEEAC-BBEE-416C-A159-E20EC7DAE1D9}"/>
              </a:ext>
            </a:extLst>
          </p:cNvPr>
          <p:cNvSpPr txBox="1"/>
          <p:nvPr/>
        </p:nvSpPr>
        <p:spPr>
          <a:xfrm>
            <a:off x="2590800" y="4035217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AED2B-5C3D-42DA-94E1-22B37C68FBB1}"/>
              </a:ext>
            </a:extLst>
          </p:cNvPr>
          <p:cNvSpPr txBox="1"/>
          <p:nvPr/>
        </p:nvSpPr>
        <p:spPr>
          <a:xfrm>
            <a:off x="3124628" y="5364073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E33CE-FE95-4B44-B0E8-BF2FDE4DBCE0}"/>
              </a:ext>
            </a:extLst>
          </p:cNvPr>
          <p:cNvSpPr txBox="1"/>
          <p:nvPr/>
        </p:nvSpPr>
        <p:spPr>
          <a:xfrm>
            <a:off x="4665277" y="3429000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Swapchain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2F5B7-66C5-471A-AFF6-53E22164BA03}"/>
              </a:ext>
            </a:extLst>
          </p:cNvPr>
          <p:cNvSpPr txBox="1"/>
          <p:nvPr/>
        </p:nvSpPr>
        <p:spPr>
          <a:xfrm>
            <a:off x="4310084" y="5005238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Draw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A8D2C-AB35-4AFE-8DD1-01DA54E89F1E}"/>
              </a:ext>
            </a:extLst>
          </p:cNvPr>
          <p:cNvSpPr txBox="1"/>
          <p:nvPr/>
        </p:nvSpPr>
        <p:spPr>
          <a:xfrm>
            <a:off x="5694115" y="3531903"/>
            <a:ext cx="678086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B915-3E8D-4E7E-B11E-2E2242D9FCA5}"/>
              </a:ext>
            </a:extLst>
          </p:cNvPr>
          <p:cNvSpPr txBox="1"/>
          <p:nvPr/>
        </p:nvSpPr>
        <p:spPr>
          <a:xfrm>
            <a:off x="6948264" y="3758217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F54A-AC70-4BE3-87F8-8B5B402F7C3F}"/>
              </a:ext>
            </a:extLst>
          </p:cNvPr>
          <p:cNvSpPr txBox="1"/>
          <p:nvPr/>
        </p:nvSpPr>
        <p:spPr>
          <a:xfrm>
            <a:off x="7405414" y="5164018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E155-4A8F-4EF8-A5E6-30765B3F489C}"/>
              </a:ext>
            </a:extLst>
          </p:cNvPr>
          <p:cNvSpPr txBox="1"/>
          <p:nvPr/>
        </p:nvSpPr>
        <p:spPr>
          <a:xfrm>
            <a:off x="8033719" y="3680375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5DEE5-954F-4BCE-B231-B17A637B9224}"/>
              </a:ext>
            </a:extLst>
          </p:cNvPr>
          <p:cNvSpPr txBox="1"/>
          <p:nvPr/>
        </p:nvSpPr>
        <p:spPr>
          <a:xfrm>
            <a:off x="6261966" y="5256901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2C47-8693-42A9-B079-61F6AD59E5EC}"/>
              </a:ext>
            </a:extLst>
          </p:cNvPr>
          <p:cNvSpPr txBox="1"/>
          <p:nvPr/>
        </p:nvSpPr>
        <p:spPr>
          <a:xfrm>
            <a:off x="6261577" y="5735368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430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02.5 Summary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68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02.5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395469" cy="1619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(11:45/12:24)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are not going to worry about that at this moment.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Because, for now, we just want to get the things working.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that is direction that Vulkan moves 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the most benefits are seen.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889AA1F4-9F79-4A09-ADC7-520D0A0287F2}"/>
              </a:ext>
            </a:extLst>
          </p:cNvPr>
          <p:cNvSpPr txBox="1">
            <a:spLocks/>
          </p:cNvSpPr>
          <p:nvPr/>
        </p:nvSpPr>
        <p:spPr>
          <a:xfrm>
            <a:off x="482498" y="2963535"/>
            <a:ext cx="2079487" cy="31297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Anyway, as you can see, there are a lot of tiny little granular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look at one at a time in a level of details and make sure we can handle that.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76FB0-08D0-4280-B7C3-CC3FBBE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2996952"/>
            <a:ext cx="6163220" cy="3444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77D47-86D7-495F-B251-5BFD09E4FCCF}"/>
              </a:ext>
            </a:extLst>
          </p:cNvPr>
          <p:cNvSpPr txBox="1"/>
          <p:nvPr/>
        </p:nvSpPr>
        <p:spPr>
          <a:xfrm>
            <a:off x="4500736" y="3068960"/>
            <a:ext cx="580167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EEEAC-BBEE-416C-A159-E20EC7DAE1D9}"/>
              </a:ext>
            </a:extLst>
          </p:cNvPr>
          <p:cNvSpPr txBox="1"/>
          <p:nvPr/>
        </p:nvSpPr>
        <p:spPr>
          <a:xfrm>
            <a:off x="2590800" y="4035217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AED2B-5C3D-42DA-94E1-22B37C68FBB1}"/>
              </a:ext>
            </a:extLst>
          </p:cNvPr>
          <p:cNvSpPr txBox="1"/>
          <p:nvPr/>
        </p:nvSpPr>
        <p:spPr>
          <a:xfrm>
            <a:off x="3124628" y="5364073"/>
            <a:ext cx="106765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Command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E33CE-FE95-4B44-B0E8-BF2FDE4DBCE0}"/>
              </a:ext>
            </a:extLst>
          </p:cNvPr>
          <p:cNvSpPr txBox="1"/>
          <p:nvPr/>
        </p:nvSpPr>
        <p:spPr>
          <a:xfrm>
            <a:off x="4665277" y="3429000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Swapchain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2F5B7-66C5-471A-AFF6-53E22164BA03}"/>
              </a:ext>
            </a:extLst>
          </p:cNvPr>
          <p:cNvSpPr txBox="1"/>
          <p:nvPr/>
        </p:nvSpPr>
        <p:spPr>
          <a:xfrm>
            <a:off x="4310084" y="5005238"/>
            <a:ext cx="770819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Draw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A8D2C-AB35-4AFE-8DD1-01DA54E89F1E}"/>
              </a:ext>
            </a:extLst>
          </p:cNvPr>
          <p:cNvSpPr txBox="1"/>
          <p:nvPr/>
        </p:nvSpPr>
        <p:spPr>
          <a:xfrm>
            <a:off x="5694115" y="3531903"/>
            <a:ext cx="678086" cy="251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B915-3E8D-4E7E-B11E-2E2242D9FCA5}"/>
              </a:ext>
            </a:extLst>
          </p:cNvPr>
          <p:cNvSpPr txBox="1"/>
          <p:nvPr/>
        </p:nvSpPr>
        <p:spPr>
          <a:xfrm>
            <a:off x="6948264" y="3758217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 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F54A-AC70-4BE3-87F8-8B5B402F7C3F}"/>
              </a:ext>
            </a:extLst>
          </p:cNvPr>
          <p:cNvSpPr txBox="1"/>
          <p:nvPr/>
        </p:nvSpPr>
        <p:spPr>
          <a:xfrm>
            <a:off x="7405414" y="5164018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E155-4A8F-4EF8-A5E6-30765B3F489C}"/>
              </a:ext>
            </a:extLst>
          </p:cNvPr>
          <p:cNvSpPr txBox="1"/>
          <p:nvPr/>
        </p:nvSpPr>
        <p:spPr>
          <a:xfrm>
            <a:off x="8033719" y="3680375"/>
            <a:ext cx="7708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Descriptor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5DEE5-954F-4BCE-B231-B17A637B9224}"/>
              </a:ext>
            </a:extLst>
          </p:cNvPr>
          <p:cNvSpPr txBox="1"/>
          <p:nvPr/>
        </p:nvSpPr>
        <p:spPr>
          <a:xfrm>
            <a:off x="6261966" y="5256901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2C47-8693-42A9-B079-61F6AD59E5EC}"/>
              </a:ext>
            </a:extLst>
          </p:cNvPr>
          <p:cNvSpPr txBox="1"/>
          <p:nvPr/>
        </p:nvSpPr>
        <p:spPr>
          <a:xfrm>
            <a:off x="6261577" y="5735368"/>
            <a:ext cx="583246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5978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Vulkan Component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Vulkan uses graphic card driver to configure every single stage of graphic card.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42015"/>
            <a:ext cx="6768752" cy="37377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74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Vulkan Instance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with vulkan instance which is similar to an OpenGL context except it is not locked to a single 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instance will track things, such as, the name of program, the version of vulkan, the minimum version of supported vulkan,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66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Graphics Device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After, we created an instance, we want to query our system and select a physical device to work with.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just have one, we can have multiples. It is more common than we think for a system to have more than one physical graphics device.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08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Graphics Card (1:36/12:24)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laptops often have a choice between an off-board graphics card, discrete graphics card, or the CPU integrated graphics card which are less performance but use less power.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067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Physical Device and Logical Device (1:45/12:24)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 physical device is almost like a read-only thing that we can pretty much just query, and we can query what capabilities it has.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use a physical device called vulkan, we can look at it as the logical device, a representation of our physical device.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82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02.1 Instance, Device, and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603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Logical Device </a:t>
            </a:r>
            <a:r>
              <a:rPr lang="en-US" sz="1800" b="1" dirty="0" err="1">
                <a:solidFill>
                  <a:schemeClr val="tx1"/>
                </a:solidFill>
              </a:rPr>
              <a:t>Opeations</a:t>
            </a:r>
            <a:r>
              <a:rPr lang="en-US" sz="1800" b="1" dirty="0">
                <a:solidFill>
                  <a:schemeClr val="tx1"/>
                </a:solidFill>
              </a:rPr>
              <a:t> and Physical Device Family (1:57/12:24)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logical device is used in most other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think of the logical device as Vulcan's window into the graphics card.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physical device also has access to several graphics queue family.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queue family is a set of command functions used in a type of operation.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https://www.youtube.com/watch?v=2NVlG9TFT1c&amp;list=PLn3eTxaOtL2NH5nbPHMK7gE07SqhcAjmk&amp;index=2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0DDD-B2D3-463B-AEF1-4B86B230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71986"/>
            <a:ext cx="6501606" cy="3590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65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3167</Words>
  <Application>Microsoft Office PowerPoint</Application>
  <PresentationFormat>On-screen Show (4:3)</PresentationFormat>
  <Paragraphs>416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佈景主題</vt:lpstr>
      <vt:lpstr>02 Vulkan Component Overview</vt:lpstr>
      <vt:lpstr>02 Vulkan Component Overview</vt:lpstr>
      <vt:lpstr>02.1 Instance, Device, and Queue</vt:lpstr>
      <vt:lpstr>02.1 Instance, Device, and Queue</vt:lpstr>
      <vt:lpstr>02.1 Instance, Device, and Queue</vt:lpstr>
      <vt:lpstr>02.1 Instance, Device, and Queue</vt:lpstr>
      <vt:lpstr>02.1 Instance, Device, and Queue</vt:lpstr>
      <vt:lpstr>02.1 Instance, Device, and Queue</vt:lpstr>
      <vt:lpstr>02.1 Instance, Device, and Queue</vt:lpstr>
      <vt:lpstr>02.1 Instance, Device, and Queue</vt:lpstr>
      <vt:lpstr>02.1 Instance, Device, and Queue</vt:lpstr>
      <vt:lpstr>02.1 Instance, Device, and Queue</vt:lpstr>
      <vt:lpstr>02.2 Window Surface, Swapchain, Buffer, and Image </vt:lpstr>
      <vt:lpstr>02.2 Window Surface, Swapchain, Buffer, and Image </vt:lpstr>
      <vt:lpstr>02.2 Window Surface, Swapchain, Buffer, and Image </vt:lpstr>
      <vt:lpstr>02.2 Window Surface, Swapchain, Buffer, and Image </vt:lpstr>
      <vt:lpstr>02.2 Window Surface, Swapchain, Buffer, and Image </vt:lpstr>
      <vt:lpstr>02.2 Window Surface, Swapchain, Buffer, and Image </vt:lpstr>
      <vt:lpstr>02.2 Window Surface, Swapchain, Buffer, and Image </vt:lpstr>
      <vt:lpstr>02.3 Renderpass, Graphics Pipeline, GLSL, and SPIR-V</vt:lpstr>
      <vt:lpstr>02.3 Renderpass, Graphics Pipeline, GLSL, and SPIR-V</vt:lpstr>
      <vt:lpstr>02.3 Renderpass, Graphics Pipeline, GLSL, and SPIR-V</vt:lpstr>
      <vt:lpstr>02.3 Renderpass, Graphics Pipeline, GLSL, and SPIR-V</vt:lpstr>
      <vt:lpstr>02.3 Renderpass, Graphics Pipeline, GLSL, and SPIR-V</vt:lpstr>
      <vt:lpstr>02.3 Renderpass, Graphics Pipeline, GLSL, and SPIR-V</vt:lpstr>
      <vt:lpstr>02.3 Renderpass, Graphics Pipeline, GLSL, and SPIR-V</vt:lpstr>
      <vt:lpstr>02.4 Draw, Descriptor Set/Pool, and Command Pool/Buffer</vt:lpstr>
      <vt:lpstr>02.4 Draw, Descriptor Set/Pool, and Command Pool/Buffer</vt:lpstr>
      <vt:lpstr>02.4 Draw, Descriptor Set/Pool, and Command Pool/Buffer</vt:lpstr>
      <vt:lpstr>02.4 Draw, Descriptor Set/Pool, and Command Pool/Buffer</vt:lpstr>
      <vt:lpstr>02.4 Draw, Descriptor Set/Pool, and Command Pool/Buffer</vt:lpstr>
      <vt:lpstr>02.4 Draw, Descriptor Set/Pool, and Command Pool/Buffer</vt:lpstr>
      <vt:lpstr>02.5 Summary</vt:lpstr>
      <vt:lpstr>02.5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1422</cp:revision>
  <dcterms:created xsi:type="dcterms:W3CDTF">2018-09-28T16:40:41Z</dcterms:created>
  <dcterms:modified xsi:type="dcterms:W3CDTF">2022-10-12T07:20:09Z</dcterms:modified>
</cp:coreProperties>
</file>