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91" r:id="rId3"/>
    <p:sldId id="405" r:id="rId4"/>
    <p:sldId id="406" r:id="rId5"/>
    <p:sldId id="392" r:id="rId6"/>
    <p:sldId id="393" r:id="rId7"/>
    <p:sldId id="394" r:id="rId8"/>
    <p:sldId id="401" r:id="rId9"/>
    <p:sldId id="407" r:id="rId10"/>
    <p:sldId id="402" r:id="rId11"/>
    <p:sldId id="395" r:id="rId12"/>
    <p:sldId id="403" r:id="rId13"/>
    <p:sldId id="396" r:id="rId14"/>
    <p:sldId id="404" r:id="rId15"/>
    <p:sldId id="397" r:id="rId16"/>
    <p:sldId id="408" r:id="rId17"/>
    <p:sldId id="398" r:id="rId18"/>
    <p:sldId id="399" r:id="rId19"/>
    <p:sldId id="400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9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 Cache Memory Optimization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4.2 Problem 2: Better Performance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5922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03:51 A cache has an access time of hit latency 10 ns and the miss rate of 5 %. An optimization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03:58 was done so as to reduce the miss rate to 3%.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04:02 But the hit latency was increased to 15 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04:06 So,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here we have a scenario; where a cache miss rate was reduced, but the hit latency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04:13 was increased.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53E4732-B5BE-1F68-F15B-B8FD2448A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11043"/>
              </p:ext>
            </p:extLst>
          </p:nvPr>
        </p:nvGraphicFramePr>
        <p:xfrm>
          <a:off x="1331640" y="4365104"/>
          <a:ext cx="68675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67360" imgH="1571760" progId="PBrush">
                  <p:embed/>
                </p:oleObj>
              </mc:Choice>
              <mc:Fallback>
                <p:oleObj name="Bitmap Image" r:id="rId2" imgW="6867360" imgH="1571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4365104"/>
                        <a:ext cx="6867525" cy="15716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56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4.2 Problem 2: Better Performance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04:15 We know that average memory access time is defined by; Hit time + Miss rate x Miss penalty.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04:22 Under these circumstances, the question is all about whether this optimization will improve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04:28 cache performance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04:30 Now we will see average memory access time of the first case that is prior to optimization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04:35 is defined as hit time plus miss rate into miss penalty and we know hit time is equal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04:40 to 10 nanosecond.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F23B54-866C-D3CD-423E-BA9B99AF8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686683"/>
              </p:ext>
            </p:extLst>
          </p:nvPr>
        </p:nvGraphicFramePr>
        <p:xfrm>
          <a:off x="827584" y="3356992"/>
          <a:ext cx="702945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29360" imgH="2647800" progId="PBrush">
                  <p:embed/>
                </p:oleObj>
              </mc:Choice>
              <mc:Fallback>
                <p:oleObj name="Bitmap Image" r:id="rId2" imgW="702936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3356992"/>
                        <a:ext cx="7029450" cy="26479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E64459-6A6D-5B1D-B169-7660EB62D0E8}"/>
              </a:ext>
            </a:extLst>
          </p:cNvPr>
          <p:cNvSpPr txBox="1"/>
          <p:nvPr/>
        </p:nvSpPr>
        <p:spPr>
          <a:xfrm>
            <a:off x="5364088" y="5877272"/>
            <a:ext cx="252028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AMAT 2 = 15 + 0.03 x ? = 15 + 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3DDA4-B145-CF81-F867-C2B3DF9C9E1D}"/>
              </a:ext>
            </a:extLst>
          </p:cNvPr>
          <p:cNvSpPr txBox="1"/>
          <p:nvPr/>
        </p:nvSpPr>
        <p:spPr>
          <a:xfrm>
            <a:off x="5364088" y="5589240"/>
            <a:ext cx="252028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AMAT 1 = 10 + 0.05 x ? = 10 + ? </a:t>
            </a:r>
          </a:p>
        </p:txBody>
      </p:sp>
    </p:spTree>
    <p:extLst>
      <p:ext uri="{BB962C8B-B14F-4D97-AF65-F5344CB8AC3E}">
        <p14:creationId xmlns:p14="http://schemas.microsoft.com/office/powerpoint/2010/main" val="288202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4.2 Problem 2: Better Performance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512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2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04:41 And miss rate is equal to 0.05 because, it is already been given miss rate is 5 percent.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04:48 So, miss rate is 0.05.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04:49 The second case average memory access time of the optimization is defined as the new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04:56 hit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04:57 That is 15 nanosecond plus the new miss rate miss rate is 0.03 into (x) the miss penalty.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4.3 Problem 3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05:04 Now, if you wanted to say that the optimization has improved the performance, then average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05:10 memory access time of the second case should be less than average memory access time of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05:17 the first 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2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80D0CF4-ABFE-5303-F8CC-CC09B6C4D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49206"/>
              </p:ext>
            </p:extLst>
          </p:nvPr>
        </p:nvGraphicFramePr>
        <p:xfrm>
          <a:off x="1115616" y="3533775"/>
          <a:ext cx="6819900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19840" imgH="3324240" progId="PBrush">
                  <p:embed/>
                </p:oleObj>
              </mc:Choice>
              <mc:Fallback>
                <p:oleObj name="Bitmap Image" r:id="rId2" imgW="6819840" imgH="3324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3533775"/>
                        <a:ext cx="6819900" cy="33242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4.3 Problem 3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2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05:18 So, how will you solve this?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05:20 So, if you are going to write it as average memory access time of 2 that is 15 nanosecond,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05:26 plus 0.03 into(x) the miss penalty let us say we call it as M should be less than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05:35 plus 0.05 M. If you try to solve this, you get as 15 minus 10 that is going to be 5 should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05:48 be less than 0.02 M. </a:t>
            </a:r>
            <a:r>
              <a:rPr lang="en-US" sz="1200" b="1" i="0" dirty="0">
                <a:solidFill>
                  <a:srgbClr val="C00000"/>
                </a:solidFill>
                <a:effectLst/>
              </a:rPr>
              <a:t>So, this is the inequality that you are going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i="0" dirty="0">
                <a:solidFill>
                  <a:srgbClr val="C00000"/>
                </a:solidFill>
                <a:effectLst/>
              </a:rPr>
              <a:t>05:55 to get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05:56 So, M value should be it indicates that the miss penalty value should be greater than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6:05 250 nanosecond.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47ADE-251F-B9C7-FF5E-9F526417D56B}"/>
              </a:ext>
            </a:extLst>
          </p:cNvPr>
          <p:cNvSpPr/>
          <p:nvPr/>
        </p:nvSpPr>
        <p:spPr>
          <a:xfrm>
            <a:off x="4139952" y="6093296"/>
            <a:ext cx="3744416" cy="764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0237FC-9F1C-DC2E-8FFD-E2CB4F3FACE3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707904" y="3284984"/>
            <a:ext cx="2304256" cy="28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69FBF09-DC79-2082-8E2C-006E874DDD6E}"/>
              </a:ext>
            </a:extLst>
          </p:cNvPr>
          <p:cNvSpPr/>
          <p:nvPr/>
        </p:nvSpPr>
        <p:spPr>
          <a:xfrm>
            <a:off x="827584" y="2420888"/>
            <a:ext cx="576064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Cache Memory Optimization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384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2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06:07 So, only under this context we can say that the average memory access time of the optimized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06:14 cache is lower than the average memory access time to prior to optimization case.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i="0" dirty="0">
                <a:solidFill>
                  <a:srgbClr val="C00000"/>
                </a:solidFill>
                <a:effectLst/>
              </a:rPr>
              <a:t>06:23 To summarize this problem, we have given two scenarios.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i="0" dirty="0">
                <a:solidFill>
                  <a:srgbClr val="C00000"/>
                </a:solidFill>
                <a:effectLst/>
              </a:rPr>
              <a:t>06:27 Cache number one has certain specific hit time and miss rate.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i="0" dirty="0">
                <a:solidFill>
                  <a:srgbClr val="C00000"/>
                </a:solidFill>
                <a:effectLst/>
              </a:rPr>
              <a:t>06:31 Second cache has different hit and hit rate.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i="0" dirty="0">
                <a:solidFill>
                  <a:srgbClr val="C00000"/>
                </a:solidFill>
                <a:effectLst/>
              </a:rPr>
              <a:t>06:34 And, the question is when can we say that second cache memory is better than the first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i="0" dirty="0">
                <a:solidFill>
                  <a:srgbClr val="C00000"/>
                </a:solidFill>
                <a:effectLst/>
              </a:rPr>
              <a:t>06:38 cache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06:39 Performance of cache memory is basically as such using average memory access time which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06:43 is hit time plus miss rate into miss penalty.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06:45 So, we try to find out an inequality which tells average memory access time of the second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06:51 cache is lower than the average memory access time of the first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06:54 Upon solving we get a value for miss penalty.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06:58 So, the optimization will work if and only if the miss penalty is larger than 250 nanosecond.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07:04So, that concludes problem number 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64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4.3 Problem 3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9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4.3 Problem 3)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952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2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07:06 Now</a:t>
            </a:r>
            <a:r>
              <a:rPr lang="en-US" sz="1200" b="1" i="0" dirty="0">
                <a:solidFill>
                  <a:srgbClr val="C00000"/>
                </a:solidFill>
                <a:effectLst/>
              </a:rPr>
              <a:t>, we move onto problem number 3 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if you look at problem number 3 we can see that cache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07:12 as a hit rate of 90 percent 64-byte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07:18 Cache hit latency of 5 nanosecond.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07:22 Main memory takes 150 nanosecond to return the first word.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07:25 And here the word length is given as 32 bits and 10 nanosecond for each subsequent word.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07:31 So, the question has 2 components, what is the miss latency of the cache ok?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07:36 So, if you look at what is miss latency of the cache, first we have to find 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07:41 So, here the miss latency is not given, some indications are given to compute it , where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07:46 it takes 150 nanosecond to return the first word and 10 nanoseconds each for each subsequent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07:52 word.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07:53 We know that in the case of a cache memory we have a block concept, when you go to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07:57 next level mainly to the main memory we are going to bring a block of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5100F48-1D7A-24CA-9391-7771C629D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420750"/>
              </p:ext>
            </p:extLst>
          </p:nvPr>
        </p:nvGraphicFramePr>
        <p:xfrm>
          <a:off x="1187624" y="4293096"/>
          <a:ext cx="703897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39080" imgH="2419200" progId="PBrush">
                  <p:embed/>
                </p:oleObj>
              </mc:Choice>
              <mc:Fallback>
                <p:oleObj name="Bitmap Image" r:id="rId2" imgW="7039080" imgH="24192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5C5A052-46E0-C920-025A-5BD8E5C6FE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624" y="4293096"/>
                        <a:ext cx="7038975" cy="24193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13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4.3 Problem 3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6642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1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08:01 And this block of data cannot be brought in a single clock cycle.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08:05 So, it takes some amount of time to identify the first word and transfer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08:10 Then it is word by word you are going to transfer.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08:13 In the question it is mentioned that the first word is going to take 150 nanosecond, each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08:19 subsequent word is going to take another 10 nanosecond each.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08:23 Let us now find out what is the number of words per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08:30 So, when you look at the number of words per block, your block size is 64 bytes, and 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08:38 word is actually 4 byte because, 32 bit is being given as a word length.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08:44 So, this shows that you can accommodate 16 words inside a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08:49 Now if we look into the miss penalty component, out of the 16 word the first word is going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08:56 to take 150 nanosecond.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08:59 Now you have another 15 more words, each of this 15 word will take 10 nanosecond each.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1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473AA74-E070-8C9F-FA4D-4F9E18674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417706"/>
              </p:ext>
            </p:extLst>
          </p:nvPr>
        </p:nvGraphicFramePr>
        <p:xfrm>
          <a:off x="1475656" y="4005064"/>
          <a:ext cx="6401569" cy="2746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905520" imgH="2962440" progId="PBrush">
                  <p:embed/>
                </p:oleObj>
              </mc:Choice>
              <mc:Fallback>
                <p:oleObj name="Bitmap Image" r:id="rId2" imgW="6905520" imgH="2962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4005064"/>
                        <a:ext cx="6401569" cy="274605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47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E97027E-4A2B-0752-155E-AEAB5FE61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75165"/>
              </p:ext>
            </p:extLst>
          </p:nvPr>
        </p:nvGraphicFramePr>
        <p:xfrm>
          <a:off x="1763688" y="4509120"/>
          <a:ext cx="5263158" cy="247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991200" imgH="3286080" progId="PBrush">
                  <p:embed/>
                </p:oleObj>
              </mc:Choice>
              <mc:Fallback>
                <p:oleObj name="Bitmap Image" r:id="rId2" imgW="6991200" imgH="3286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88" y="4509120"/>
                        <a:ext cx="5263158" cy="247382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Cache Memory Optimization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096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2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09:04 So, your miss penalty component is actually 300 nanosecond.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09:10 So, what is the miss latency of the cache that is the question that is mentioned.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09:15 So, we are going to find out what is the miss penalty or miss latency.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09:21 And this miss latency is depend on number of words that you have.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09:25 You have to find out the number of words, your block size is 64 bytes, one word is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09:30 byte.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09:31 So, 64 byte divided by 4 byte, you will be getting 16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09:36 Now in the 16 words first word will take 150 nanosecond.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09:40 Each subsequent word will take 10 nanosecond each which makes 150 plus 15 into 10 that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09:47 is 300 nanosecond.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09:48 Let us see: what is the average memory access time in this case.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09:52 It is hit time so; the value of hit time is 5 nanosecond.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09:59 Plus, the miss rate is 90 percent is the hit rate.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C3B410-F5ED-D1D6-D924-1E4E95A0BC98}"/>
              </a:ext>
            </a:extLst>
          </p:cNvPr>
          <p:cNvSpPr/>
          <p:nvPr/>
        </p:nvSpPr>
        <p:spPr>
          <a:xfrm>
            <a:off x="1187624" y="1556792"/>
            <a:ext cx="40324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4B212-3497-550F-7CFB-F081E7EFA195}"/>
              </a:ext>
            </a:extLst>
          </p:cNvPr>
          <p:cNvSpPr/>
          <p:nvPr/>
        </p:nvSpPr>
        <p:spPr>
          <a:xfrm>
            <a:off x="5580112" y="6309320"/>
            <a:ext cx="936104" cy="3698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78D3D-02A4-61E4-FB9C-EB490F3F645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203848" y="1772816"/>
            <a:ext cx="2844316" cy="453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2522F-319C-17DA-00D5-299A702FCF96}"/>
              </a:ext>
            </a:extLst>
          </p:cNvPr>
          <p:cNvSpPr/>
          <p:nvPr/>
        </p:nvSpPr>
        <p:spPr>
          <a:xfrm>
            <a:off x="4644008" y="6021288"/>
            <a:ext cx="432048" cy="526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9622A6-91E5-465C-F039-32111D3523FC}"/>
              </a:ext>
            </a:extLst>
          </p:cNvPr>
          <p:cNvSpPr/>
          <p:nvPr/>
        </p:nvSpPr>
        <p:spPr>
          <a:xfrm>
            <a:off x="4211960" y="2780928"/>
            <a:ext cx="86409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771841-56EC-C14B-E09B-421A6D74B3A9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4644008" y="3068960"/>
            <a:ext cx="216024" cy="295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Cache Memory Optimization (Part 1)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1) (00:32/38:34))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00:31 Last week and this week our lecture videos are focusing on optimization of cache memories.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00:38 Optimization concept is basically used to </a:t>
            </a:r>
            <a:r>
              <a:rPr lang="en-US" sz="1200" b="1" i="0" dirty="0">
                <a:solidFill>
                  <a:srgbClr val="C00000"/>
                </a:solidFill>
                <a:effectLst/>
              </a:rPr>
              <a:t>improve the performance of cache memory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 by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00:45 </a:t>
            </a:r>
            <a:r>
              <a:rPr lang="en-US" sz="1200" b="1" i="0" dirty="0">
                <a:solidFill>
                  <a:srgbClr val="C00000"/>
                </a:solidFill>
                <a:effectLst/>
              </a:rPr>
              <a:t>reducing average memory access time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00:47 Today we will have a little deeper investigation on few cache memory optimization problems.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9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4.1 Problem 1: Block Size from Address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1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4.1 Problem 1: Block Size from Address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1) (00:32/38:34))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00:55 </a:t>
            </a:r>
            <a:r>
              <a:rPr lang="en-US" sz="1200" b="1" i="0" dirty="0">
                <a:solidFill>
                  <a:srgbClr val="C00000"/>
                </a:solidFill>
                <a:effectLst/>
              </a:rPr>
              <a:t>Let us move to the first problem.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00:59 The address of a word in a byte addressable 16 MB physical memory is 0xAA0C2A.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D0506A0-735C-0EA7-4A7F-26409AF64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674836"/>
              </p:ext>
            </p:extLst>
          </p:nvPr>
        </p:nvGraphicFramePr>
        <p:xfrm>
          <a:off x="827584" y="2996952"/>
          <a:ext cx="68199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19840" imgH="1428840" progId="PBrush">
                  <p:embed/>
                </p:oleObj>
              </mc:Choice>
              <mc:Fallback>
                <p:oleObj name="Bitmap Image" r:id="rId2" imgW="6819840" imgH="14288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D0506A0-735C-0EA7-4A7F-26409AF64B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2996952"/>
                        <a:ext cx="6819900" cy="14287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45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4.1 Problem 1: Block Size from Address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41831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1) (00:32/38:34)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01:06 So this is represented in hexadecimal 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01:09 This is the address it is a 16 MB physical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01:14 So when you have 16 MB the total address space is of 24 bit.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01:18 This is the 24-bit address represented in hexadecimal 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01:22 This word upon bringing to cache is mapped to set number 48.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01:28 What is the block size of the cache memory?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01:30 So we do not know anything about what is the size of the cache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01:34 Only thing is this particular address upon bringing to cache was mapped to set number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01:40 48.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01:42 Let us try to see how this is getting solved.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01:44 So this is the hexadecimal address that is given, when a convert it into binary 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01:49 A stands for 1010, this is what you see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01:52 Second A is 1010, 0 is 0000, C is 1100, 2 is 0010 and again A is 1010.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49B3F-E1B2-D37C-4AE6-70FAB00516B3}"/>
              </a:ext>
            </a:extLst>
          </p:cNvPr>
          <p:cNvSpPr txBox="1"/>
          <p:nvPr/>
        </p:nvSpPr>
        <p:spPr>
          <a:xfrm>
            <a:off x="5508104" y="1484784"/>
            <a:ext cx="3065051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24 bits = 2^4 * 1 MB = 16 MB</a:t>
            </a:r>
          </a:p>
          <a:p>
            <a:r>
              <a:rPr lang="en-US" sz="1200" dirty="0"/>
              <a:t>0xAA0C2A = 24 bits</a:t>
            </a:r>
          </a:p>
          <a:p>
            <a:r>
              <a:rPr lang="pt-BR" sz="1200" dirty="0"/>
              <a:t>AA0C2A</a:t>
            </a:r>
          </a:p>
          <a:p>
            <a:r>
              <a:rPr lang="pt-BR" sz="1200" dirty="0"/>
              <a:t>= A A 0 C 2 A</a:t>
            </a:r>
          </a:p>
          <a:p>
            <a:r>
              <a:rPr lang="pt-BR" sz="1200" dirty="0"/>
              <a:t>= 1010 1010 0000 1100 0010 1010</a:t>
            </a:r>
          </a:p>
          <a:p>
            <a:r>
              <a:rPr lang="pt-BR" sz="1200" dirty="0"/>
              <a:t>= 101010100000110000101010</a:t>
            </a:r>
            <a:endParaRPr lang="en-US" sz="12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A10070F-488F-A491-598E-CB87616C7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468144"/>
              </p:ext>
            </p:extLst>
          </p:nvPr>
        </p:nvGraphicFramePr>
        <p:xfrm>
          <a:off x="1043608" y="4437112"/>
          <a:ext cx="70104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10280" imgH="2152800" progId="PBrush">
                  <p:embed/>
                </p:oleObj>
              </mc:Choice>
              <mc:Fallback>
                <p:oleObj name="Bitmap Image" r:id="rId2" imgW="7010280" imgH="2152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4437112"/>
                        <a:ext cx="7010400" cy="2152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11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E74107A-4038-8B73-6147-E2F96DD42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42528"/>
              </p:ext>
            </p:extLst>
          </p:nvPr>
        </p:nvGraphicFramePr>
        <p:xfrm>
          <a:off x="1331640" y="4293096"/>
          <a:ext cx="6351662" cy="2184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43840" imgH="2457360" progId="PBrush">
                  <p:embed/>
                </p:oleObj>
              </mc:Choice>
              <mc:Fallback>
                <p:oleObj name="Bitmap Image" r:id="rId2" imgW="7143840" imgH="24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4293096"/>
                        <a:ext cx="6351662" cy="218497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4.1 Problem 1: Block Size from Address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1683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2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02:01 This is what we have.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02:03 Now we know that in the case of a general splitting up of cache memory address, we have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02:10 the index portion, we have an offset portion, we have a tag portion.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02:13 So somewhere few middle bits will tell you which is the set number to which this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02:19 is mapped.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02:21 We have already it this mentioned in the question that we are going to mapped this into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02:26 number 48.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02:27 So somewhere here we should get an address such that the value is 48.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02:32 And you know that 48 is obtained by 32 + 16.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02:36 So, when you look at this, the same address you can see that whatever is marked in red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02:46 110000, that constitute to set number 48.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02:50 So, if that is going to be the set number, whatever is balance should be the offset.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02:55 Because, the organization in which the address is split is tag bits followed by index bits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60EE5-4E02-EBED-83FC-79F4319CCCFC}"/>
              </a:ext>
            </a:extLst>
          </p:cNvPr>
          <p:cNvSpPr/>
          <p:nvPr/>
        </p:nvSpPr>
        <p:spPr>
          <a:xfrm>
            <a:off x="1259632" y="1916832"/>
            <a:ext cx="446449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68B619-5245-24D5-2282-6ED42014B43C}"/>
              </a:ext>
            </a:extLst>
          </p:cNvPr>
          <p:cNvSpPr txBox="1"/>
          <p:nvPr/>
        </p:nvSpPr>
        <p:spPr>
          <a:xfrm>
            <a:off x="2051720" y="6381328"/>
            <a:ext cx="72008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Tag bit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D89A5-DE52-A77A-37A9-E1DE6F03791B}"/>
              </a:ext>
            </a:extLst>
          </p:cNvPr>
          <p:cNvSpPr txBox="1"/>
          <p:nvPr/>
        </p:nvSpPr>
        <p:spPr>
          <a:xfrm>
            <a:off x="2915816" y="6381328"/>
            <a:ext cx="64807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index bit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FD9906-4344-4D00-D175-8DA8ECEB0632}"/>
              </a:ext>
            </a:extLst>
          </p:cNvPr>
          <p:cNvSpPr txBox="1"/>
          <p:nvPr/>
        </p:nvSpPr>
        <p:spPr>
          <a:xfrm>
            <a:off x="3635896" y="6381328"/>
            <a:ext cx="86409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Offset bit</a:t>
            </a:r>
          </a:p>
        </p:txBody>
      </p:sp>
    </p:spTree>
    <p:extLst>
      <p:ext uri="{BB962C8B-B14F-4D97-AF65-F5344CB8AC3E}">
        <p14:creationId xmlns:p14="http://schemas.microsoft.com/office/powerpoint/2010/main" val="201647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4.1 Problem 1: Block Size from Address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440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2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03:00 followed by offset bits.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03:01 Now, in this case we have to assume this is your tag, this is your index and this is your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03:06 offset.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03:07 Since you have 6 more bits, after the index bit your offset is and that is what is called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03:12 64 bytes.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C09B5CA-14A9-B1E5-6AC3-73D185D946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53509"/>
              </p:ext>
            </p:extLst>
          </p:nvPr>
        </p:nvGraphicFramePr>
        <p:xfrm>
          <a:off x="1475656" y="3140968"/>
          <a:ext cx="6351662" cy="2184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43840" imgH="2457360" progId="PBrush">
                  <p:embed/>
                </p:oleObj>
              </mc:Choice>
              <mc:Fallback>
                <p:oleObj name="Bitmap Image" r:id="rId2" imgW="7143840" imgH="2457360" progId="PBrush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E74107A-4038-8B73-6147-E2F96DD420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3140968"/>
                        <a:ext cx="6351662" cy="218497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B456AEB-D142-F437-9D26-E017899A91D5}"/>
              </a:ext>
            </a:extLst>
          </p:cNvPr>
          <p:cNvSpPr txBox="1"/>
          <p:nvPr/>
        </p:nvSpPr>
        <p:spPr>
          <a:xfrm>
            <a:off x="3779912" y="5229201"/>
            <a:ext cx="172819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Offset bit = 2 ^ 6 = 64 bytes</a:t>
            </a:r>
          </a:p>
        </p:txBody>
      </p:sp>
    </p:spTree>
    <p:extLst>
      <p:ext uri="{BB962C8B-B14F-4D97-AF65-F5344CB8AC3E}">
        <p14:creationId xmlns:p14="http://schemas.microsoft.com/office/powerpoint/2010/main" val="70122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4.1 Problem 1: Block Size from Address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2322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1) (00:32/38:34)</a:t>
            </a:r>
            <a:endParaRPr lang="en-US" sz="12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03:13 So, in this kind of questions what we do is once you get the address. </a:t>
            </a:r>
            <a:r>
              <a:rPr lang="en-US" sz="1200" dirty="0">
                <a:solidFill>
                  <a:srgbClr val="000000"/>
                </a:solidFill>
              </a:rPr>
              <a:t>F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rom the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03:18 you</a:t>
            </a:r>
            <a:r>
              <a:rPr lang="en-US" sz="1200" b="1" i="0" dirty="0">
                <a:solidFill>
                  <a:srgbClr val="C00000"/>
                </a:solidFill>
                <a:effectLst/>
              </a:rPr>
              <a:t> look for a pattern, here we should get a number called 48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. (index)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03:24 And 48 is obtained by 32 + 16, they are adjacent powers of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03:28 So, we should have 110000.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03:31 Look for that pattern and whatever that pattern is there; that means, the set number portion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03:37 is identified.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03:38 Once you have identified the set number portion everything towards the left side is your tag,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03:42 everything towards your right side is offset and </a:t>
            </a:r>
            <a:r>
              <a:rPr lang="en-US" sz="1200" b="1" i="0" dirty="0">
                <a:solidFill>
                  <a:srgbClr val="C00000"/>
                </a:solidFill>
                <a:effectLst/>
              </a:rPr>
              <a:t>with that we can find out what is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i="0" dirty="0">
                <a:solidFill>
                  <a:srgbClr val="C00000"/>
                </a:solidFill>
                <a:effectLst/>
              </a:rPr>
              <a:t>03:46 block size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; so, moving onto the second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C09B5CA-14A9-B1E5-6AC3-73D185D94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664" y="4437112"/>
          <a:ext cx="6351662" cy="2184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43840" imgH="2457360" progId="PBrush">
                  <p:embed/>
                </p:oleObj>
              </mc:Choice>
              <mc:Fallback>
                <p:oleObj name="Bitmap Image" r:id="rId2" imgW="7143840" imgH="24573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C09B5CA-14A9-B1E5-6AC3-73D185D946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4437112"/>
                        <a:ext cx="6351662" cy="218497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B456AEB-D142-F437-9D26-E017899A91D5}"/>
              </a:ext>
            </a:extLst>
          </p:cNvPr>
          <p:cNvSpPr txBox="1"/>
          <p:nvPr/>
        </p:nvSpPr>
        <p:spPr>
          <a:xfrm>
            <a:off x="3995936" y="6525344"/>
            <a:ext cx="172819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Offset bit = 2 ^ 6 = 64 bytes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5F996-8A65-E656-B88A-01F7E60851C0}"/>
              </a:ext>
            </a:extLst>
          </p:cNvPr>
          <p:cNvSpPr txBox="1"/>
          <p:nvPr/>
        </p:nvSpPr>
        <p:spPr>
          <a:xfrm>
            <a:off x="3131840" y="2132856"/>
            <a:ext cx="410445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(110000)₂ = (1 × 2⁵) + (1 × 2⁴) + (0 × 2³) + (0 × 2²) + (0 × 2¹) + (0 × 2⁰) = (48)₁₀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A00F2C-8ACF-B3B0-625F-3155A3BB3FD8}"/>
              </a:ext>
            </a:extLst>
          </p:cNvPr>
          <p:cNvSpPr/>
          <p:nvPr/>
        </p:nvSpPr>
        <p:spPr>
          <a:xfrm>
            <a:off x="3203848" y="6309320"/>
            <a:ext cx="648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4.2 Problem 2: Better Performance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19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5558</TotalTime>
  <Words>2398</Words>
  <Application>Microsoft Office PowerPoint</Application>
  <PresentationFormat>On-screen Show (4:3)</PresentationFormat>
  <Paragraphs>229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Bitmap Image</vt:lpstr>
      <vt:lpstr>4 Cache Memory Optimization (Part 1)</vt:lpstr>
      <vt:lpstr>4 Cache Memory Optimization (Part 1)</vt:lpstr>
      <vt:lpstr>4.1 Problem 1: Block Size from Address</vt:lpstr>
      <vt:lpstr>4.1 Problem 1: Block Size from Address</vt:lpstr>
      <vt:lpstr>4.1 Problem 1: Block Size from Address</vt:lpstr>
      <vt:lpstr>4.1 Problem 1: Block Size from Address</vt:lpstr>
      <vt:lpstr>4.1 Problem 1: Block Size from Address</vt:lpstr>
      <vt:lpstr>4.1 Problem 1: Block Size from Address</vt:lpstr>
      <vt:lpstr>4.2 Problem 2: Better Performance</vt:lpstr>
      <vt:lpstr>4.2 Problem 2: Better Performance</vt:lpstr>
      <vt:lpstr>4.2 Problem 2: Better Performance</vt:lpstr>
      <vt:lpstr>4.2 Problem 2: Better Performance</vt:lpstr>
      <vt:lpstr>4.3 Problem 3</vt:lpstr>
      <vt:lpstr>4.3 Problem 3</vt:lpstr>
      <vt:lpstr>4 Cache Memory Optimization (Part 1)</vt:lpstr>
      <vt:lpstr>4.3 Problem 3</vt:lpstr>
      <vt:lpstr>4.3 Problem 3)</vt:lpstr>
      <vt:lpstr>4.3 Problem 3</vt:lpstr>
      <vt:lpstr>4 Cache Memory Optimization (Part 1)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1461</cp:revision>
  <dcterms:created xsi:type="dcterms:W3CDTF">2018-09-28T16:40:41Z</dcterms:created>
  <dcterms:modified xsi:type="dcterms:W3CDTF">2022-09-10T16:28:30Z</dcterms:modified>
</cp:coreProperties>
</file>