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2" r:id="rId3"/>
    <p:sldId id="291" r:id="rId4"/>
    <p:sldId id="292" r:id="rId5"/>
    <p:sldId id="293" r:id="rId6"/>
    <p:sldId id="294" r:id="rId7"/>
    <p:sldId id="295" r:id="rId8"/>
    <p:sldId id="296" r:id="rId9"/>
    <p:sldId id="297" r:id="rId10"/>
    <p:sldId id="302" r:id="rId11"/>
    <p:sldId id="298" r:id="rId12"/>
    <p:sldId id="303" r:id="rId13"/>
    <p:sldId id="299" r:id="rId14"/>
    <p:sldId id="304" r:id="rId15"/>
    <p:sldId id="300"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96" d="100"/>
          <a:sy n="96" d="100"/>
        </p:scale>
        <p:origin x="75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 Basic </a:t>
            </a:r>
            <a:r>
              <a:rPr lang="en-US" altLang="zh-TW" sz="4000" b="1">
                <a:solidFill>
                  <a:srgbClr val="FFFF00"/>
                </a:solidFill>
              </a:rPr>
              <a:t>Cache Optimization (Part 1)</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gem5: The gem5 simulator system">
            <a:extLst>
              <a:ext uri="{FF2B5EF4-FFF2-40B4-BE49-F238E27FC236}">
                <a16:creationId xmlns:a16="http://schemas.microsoft.com/office/drawing/2014/main" id="{AA8C4247-6715-84D7-AAB4-A105DFBEFA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3717032"/>
            <a:ext cx="884684" cy="958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30963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Cache Optimization (07:25/43:50)</a:t>
            </a:r>
          </a:p>
          <a:p>
            <a:pPr marL="342900" indent="-342900" algn="l">
              <a:buClr>
                <a:srgbClr val="0070C0"/>
              </a:buClr>
              <a:buSzPct val="80000"/>
              <a:buFont typeface="Wingdings" pitchFamily="2" charset="2"/>
              <a:buChar char="u"/>
            </a:pPr>
            <a:r>
              <a:rPr lang="en-US" sz="1800" b="0" i="0" dirty="0">
                <a:solidFill>
                  <a:srgbClr val="000000"/>
                </a:solidFill>
                <a:effectLst/>
              </a:rPr>
              <a:t>Assume you have a block which consists of a 8 words.</a:t>
            </a:r>
          </a:p>
          <a:p>
            <a:pPr marL="342900" indent="-342900" algn="l">
              <a:buClr>
                <a:srgbClr val="0070C0"/>
              </a:buClr>
              <a:buSzPct val="80000"/>
              <a:buFont typeface="Wingdings" pitchFamily="2" charset="2"/>
              <a:buChar char="u"/>
            </a:pPr>
            <a:r>
              <a:rPr lang="en-US" sz="1800" b="0" i="0" dirty="0">
                <a:solidFill>
                  <a:srgbClr val="000000"/>
                </a:solidFill>
                <a:effectLst/>
              </a:rPr>
              <a:t>So, whenever CPU gives an address, you are going in searching in the cache; </a:t>
            </a:r>
          </a:p>
          <a:p>
            <a:pPr marL="342900" indent="-342900" algn="l">
              <a:buClr>
                <a:srgbClr val="0070C0"/>
              </a:buClr>
              <a:buSzPct val="80000"/>
              <a:buFont typeface="Wingdings" pitchFamily="2" charset="2"/>
              <a:buChar char="u"/>
            </a:pPr>
            <a:r>
              <a:rPr lang="en-US" sz="1800" b="0" i="0" dirty="0">
                <a:solidFill>
                  <a:srgbClr val="000000"/>
                </a:solidFill>
                <a:effectLst/>
              </a:rPr>
              <a:t>the moment you come to know it is a miss, you are going into main memory bringing 8 word block together.</a:t>
            </a:r>
          </a:p>
          <a:p>
            <a:pPr marL="342900" indent="-342900" algn="l">
              <a:buClr>
                <a:srgbClr val="0070C0"/>
              </a:buClr>
              <a:buSzPct val="80000"/>
              <a:buFont typeface="Wingdings" pitchFamily="2" charset="2"/>
              <a:buChar char="u"/>
            </a:pPr>
            <a:r>
              <a:rPr lang="en-US" sz="1800" b="0" i="0" dirty="0">
                <a:solidFill>
                  <a:srgbClr val="000000"/>
                </a:solidFill>
                <a:effectLst/>
              </a:rPr>
              <a:t>So, if there is strict spatial locality for your programs, let us say the access is to the remaining 7 words in the block, since I bring 8 words together the subsequent 7 words will always be a hit.</a:t>
            </a:r>
          </a:p>
          <a:p>
            <a:pPr marL="342900" indent="-342900" algn="l">
              <a:buClr>
                <a:srgbClr val="0070C0"/>
              </a:buClr>
              <a:buSzPct val="80000"/>
              <a:buFont typeface="Wingdings" pitchFamily="2" charset="2"/>
              <a:buChar char="u"/>
            </a:pPr>
            <a:r>
              <a:rPr lang="en-US" sz="1800" b="0" i="0" dirty="0">
                <a:solidFill>
                  <a:srgbClr val="000000"/>
                </a:solidFill>
                <a:effectLst/>
              </a:rPr>
              <a:t>Now, if you assume that your block size is doubled, your block can accommodate 16 words.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401454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3762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Cache Optimization (08:00/43:50)</a:t>
            </a:r>
          </a:p>
          <a:p>
            <a:pPr marL="342900" indent="-342900" algn="l">
              <a:buClr>
                <a:srgbClr val="0070C0"/>
              </a:buClr>
              <a:buSzPct val="80000"/>
              <a:buFont typeface="Wingdings" pitchFamily="2" charset="2"/>
              <a:buChar char="u"/>
            </a:pPr>
            <a:r>
              <a:rPr lang="en-US" sz="1800" b="0" i="0" dirty="0">
                <a:solidFill>
                  <a:srgbClr val="000000"/>
                </a:solidFill>
                <a:effectLst/>
              </a:rPr>
              <a:t>So, once we encounter a miss 16 were words are brought; that means, if we are going to have sequential access the remaining 15 of them will be a miss.</a:t>
            </a:r>
          </a:p>
          <a:p>
            <a:pPr marL="342900" indent="-342900" algn="l">
              <a:buClr>
                <a:srgbClr val="0070C0"/>
              </a:buClr>
              <a:buSzPct val="80000"/>
              <a:buFont typeface="Wingdings" pitchFamily="2" charset="2"/>
              <a:buChar char="u"/>
            </a:pPr>
            <a:r>
              <a:rPr lang="en-US" sz="1800" b="0" i="0" dirty="0">
                <a:solidFill>
                  <a:srgbClr val="000000"/>
                </a:solidFill>
                <a:effectLst/>
              </a:rPr>
              <a:t>So, we have one miss and remaining 15 of them will be hit.</a:t>
            </a:r>
          </a:p>
          <a:p>
            <a:pPr marL="342900" indent="-342900" algn="l">
              <a:buClr>
                <a:srgbClr val="0070C0"/>
              </a:buClr>
              <a:buSzPct val="80000"/>
              <a:buFont typeface="Wingdings" pitchFamily="2" charset="2"/>
              <a:buChar char="u"/>
            </a:pPr>
            <a:r>
              <a:rPr lang="en-US" sz="1800" b="0" i="0" dirty="0">
                <a:solidFill>
                  <a:srgbClr val="000000"/>
                </a:solidFill>
                <a:effectLst/>
              </a:rPr>
              <a:t>If we have 32 words in a block, remaining 31 will be hits, so that means we are able to have more number of hits for one block period, but this cannot be made very large certain point; beyond certain point of time your programs may not exhibits spatial locality at this point larger block sizes are really counterproductive.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401885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5841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(08:38/43:50)</a:t>
            </a:r>
          </a:p>
          <a:p>
            <a:pPr marL="342900" indent="-342900" algn="l">
              <a:buClr>
                <a:srgbClr val="0070C0"/>
              </a:buClr>
              <a:buSzPct val="80000"/>
              <a:buFont typeface="Wingdings" pitchFamily="2" charset="2"/>
              <a:buChar char="u"/>
            </a:pPr>
            <a:r>
              <a:rPr lang="en-US" sz="1200" b="0" i="0" dirty="0">
                <a:solidFill>
                  <a:srgbClr val="000000"/>
                </a:solidFill>
                <a:effectLst/>
              </a:rPr>
              <a:t>Second one this is though, the point that we address just now is called reduction of miss and what are one of these category of miss these are all compulsory miss.</a:t>
            </a:r>
          </a:p>
          <a:p>
            <a:pPr marL="342900" indent="-342900" algn="l">
              <a:buClr>
                <a:srgbClr val="0070C0"/>
              </a:buClr>
              <a:buSzPct val="80000"/>
              <a:buFont typeface="Wingdings" pitchFamily="2" charset="2"/>
              <a:buChar char="u"/>
            </a:pPr>
            <a:r>
              <a:rPr lang="en-US" sz="1200" b="0" i="0" dirty="0">
                <a:solidFill>
                  <a:srgbClr val="000000"/>
                </a:solidFill>
                <a:effectLst/>
              </a:rPr>
              <a:t>We have seen in our last lecture that there are three different types of misses.</a:t>
            </a:r>
          </a:p>
          <a:p>
            <a:pPr marL="342900" indent="-342900" algn="l">
              <a:buClr>
                <a:srgbClr val="0070C0"/>
              </a:buClr>
              <a:buSzPct val="80000"/>
              <a:buFont typeface="Wingdings" pitchFamily="2" charset="2"/>
              <a:buChar char="u"/>
            </a:pPr>
            <a:r>
              <a:rPr lang="en-US" sz="1200" b="0" i="0" dirty="0">
                <a:solidFill>
                  <a:srgbClr val="000000"/>
                </a:solidFill>
                <a:effectLst/>
              </a:rPr>
              <a:t>The </a:t>
            </a:r>
            <a:r>
              <a:rPr lang="en-US" sz="1200" b="1" i="0" dirty="0">
                <a:solidFill>
                  <a:srgbClr val="C00000"/>
                </a:solidFill>
                <a:effectLst/>
              </a:rPr>
              <a:t>first one is called compulsory miss</a:t>
            </a:r>
            <a:r>
              <a:rPr lang="en-US" sz="1200" b="0" i="0" dirty="0">
                <a:solidFill>
                  <a:srgbClr val="000000"/>
                </a:solidFill>
                <a:effectLst/>
              </a:rPr>
              <a:t>, the misses that are encountered on the very first access of a block.</a:t>
            </a:r>
          </a:p>
          <a:p>
            <a:pPr marL="342900" indent="-342900" algn="l">
              <a:buClr>
                <a:srgbClr val="0070C0"/>
              </a:buClr>
              <a:buSzPct val="80000"/>
              <a:buFont typeface="Wingdings" pitchFamily="2" charset="2"/>
              <a:buChar char="u"/>
            </a:pPr>
            <a:r>
              <a:rPr lang="en-US" sz="1200" b="1" i="0" dirty="0">
                <a:solidFill>
                  <a:srgbClr val="C00000"/>
                </a:solidFill>
                <a:effectLst/>
              </a:rPr>
              <a:t>Second one is the capacity miss</a:t>
            </a:r>
            <a:r>
              <a:rPr lang="en-US" sz="1200" b="0" i="0" dirty="0">
                <a:solidFill>
                  <a:srgbClr val="000000"/>
                </a:solidFill>
                <a:effectLst/>
              </a:rPr>
              <a:t>, which is happening due to smaller cache sizes.</a:t>
            </a:r>
          </a:p>
          <a:p>
            <a:pPr marL="342900" indent="-342900" algn="l">
              <a:buClr>
                <a:srgbClr val="0070C0"/>
              </a:buClr>
              <a:buSzPct val="80000"/>
              <a:buFont typeface="Wingdings" pitchFamily="2" charset="2"/>
              <a:buChar char="u"/>
            </a:pPr>
            <a:r>
              <a:rPr lang="en-US" sz="1200" b="1" i="0" dirty="0">
                <a:solidFill>
                  <a:srgbClr val="C00000"/>
                </a:solidFill>
                <a:effectLst/>
              </a:rPr>
              <a:t>And the third one is conflict miss </a:t>
            </a:r>
            <a:r>
              <a:rPr lang="en-US" sz="1200" b="0" i="0" dirty="0">
                <a:solidFill>
                  <a:srgbClr val="000000"/>
                </a:solidFill>
                <a:effectLst/>
              </a:rPr>
              <a:t>which happens when two addresses are mapping into the same block.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graphicFrame>
        <p:nvGraphicFramePr>
          <p:cNvPr id="7" name="Object 6">
            <a:extLst>
              <a:ext uri="{FF2B5EF4-FFF2-40B4-BE49-F238E27FC236}">
                <a16:creationId xmlns:a16="http://schemas.microsoft.com/office/drawing/2014/main" id="{FDDB4EE0-4589-F7C3-8C1D-13662A53502F}"/>
              </a:ext>
            </a:extLst>
          </p:cNvPr>
          <p:cNvGraphicFramePr>
            <a:graphicFrameLocks noChangeAspect="1"/>
          </p:cNvGraphicFramePr>
          <p:nvPr>
            <p:extLst>
              <p:ext uri="{D42A27DB-BD31-4B8C-83A1-F6EECF244321}">
                <p14:modId xmlns:p14="http://schemas.microsoft.com/office/powerpoint/2010/main" val="267399159"/>
              </p:ext>
            </p:extLst>
          </p:nvPr>
        </p:nvGraphicFramePr>
        <p:xfrm>
          <a:off x="1475656" y="3212976"/>
          <a:ext cx="5562600" cy="1981200"/>
        </p:xfrm>
        <a:graphic>
          <a:graphicData uri="http://schemas.openxmlformats.org/presentationml/2006/ole">
            <mc:AlternateContent xmlns:mc="http://schemas.openxmlformats.org/markup-compatibility/2006">
              <mc:Choice xmlns:v="urn:schemas-microsoft-com:vml" Requires="v">
                <p:oleObj name="Bitmap Image" r:id="rId2" imgW="5562720" imgH="1981080" progId="PBrush">
                  <p:embed/>
                </p:oleObj>
              </mc:Choice>
              <mc:Fallback>
                <p:oleObj name="Bitmap Image" r:id="rId2" imgW="5562720" imgH="1981080" progId="PBrush">
                  <p:embed/>
                  <p:pic>
                    <p:nvPicPr>
                      <p:cNvPr id="0" name=""/>
                      <p:cNvPicPr/>
                      <p:nvPr/>
                    </p:nvPicPr>
                    <p:blipFill>
                      <a:blip r:embed="rId3"/>
                      <a:stretch>
                        <a:fillRect/>
                      </a:stretch>
                    </p:blipFill>
                    <p:spPr>
                      <a:xfrm>
                        <a:off x="1475656" y="3212976"/>
                        <a:ext cx="5562600" cy="198120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282915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800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Cache Optimization (09:06/43:50)</a:t>
            </a:r>
          </a:p>
          <a:p>
            <a:pPr marL="342900" indent="-342900" algn="l">
              <a:buClr>
                <a:srgbClr val="0070C0"/>
              </a:buClr>
              <a:buSzPct val="80000"/>
              <a:buFont typeface="Wingdings" pitchFamily="2" charset="2"/>
              <a:buChar char="u"/>
            </a:pPr>
            <a:r>
              <a:rPr lang="en-US" sz="1800" b="0" i="0" dirty="0">
                <a:solidFill>
                  <a:srgbClr val="000000"/>
                </a:solidFill>
                <a:effectLst/>
              </a:rPr>
              <a:t>Now, how are we able to reduce the compulsory miss in this context; by virtue of the definition of compulsory miss, it is a very first miss that happens on a block.</a:t>
            </a:r>
          </a:p>
          <a:p>
            <a:pPr marL="342900" indent="-342900" algn="l">
              <a:buClr>
                <a:srgbClr val="0070C0"/>
              </a:buClr>
              <a:buSzPct val="80000"/>
              <a:buFont typeface="Wingdings" pitchFamily="2" charset="2"/>
              <a:buChar char="u"/>
            </a:pPr>
            <a:r>
              <a:rPr lang="en-US" sz="1800" b="0" i="0" dirty="0">
                <a:solidFill>
                  <a:srgbClr val="000000"/>
                </a:solidFill>
                <a:effectLst/>
              </a:rPr>
              <a:t>So, when you have a larger block, you are going to miss only at the beginning of a block and all other subsequent request are going to be hit.</a:t>
            </a:r>
          </a:p>
          <a:p>
            <a:pPr marL="342900" indent="-342900" algn="l">
              <a:buClr>
                <a:srgbClr val="0070C0"/>
              </a:buClr>
              <a:buSzPct val="80000"/>
              <a:buFont typeface="Wingdings" pitchFamily="2" charset="2"/>
              <a:buChar char="u"/>
            </a:pPr>
            <a:r>
              <a:rPr lang="en-US" sz="1800" b="0" i="0" dirty="0">
                <a:solidFill>
                  <a:srgbClr val="000000"/>
                </a:solidFill>
                <a:effectLst/>
              </a:rPr>
              <a:t>So, when you increase block size, you are able to reduce compulsory miss.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154071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7281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(09:32/43:50)</a:t>
            </a:r>
          </a:p>
          <a:p>
            <a:pPr marL="342900" indent="-342900" algn="l">
              <a:buClr>
                <a:srgbClr val="0070C0"/>
              </a:buClr>
              <a:buSzPct val="80000"/>
              <a:buFont typeface="Wingdings" pitchFamily="2" charset="2"/>
              <a:buChar char="u"/>
            </a:pPr>
            <a:r>
              <a:rPr lang="en-US" sz="1200" b="0" i="0" dirty="0">
                <a:solidFill>
                  <a:srgbClr val="000000"/>
                </a:solidFill>
                <a:effectLst/>
              </a:rPr>
              <a:t>Now, I told every parameter fine tuning is automatically going to affect the other parameter.</a:t>
            </a:r>
          </a:p>
          <a:p>
            <a:pPr marL="342900" indent="-342900" algn="l">
              <a:buClr>
                <a:srgbClr val="0070C0"/>
              </a:buClr>
              <a:buSzPct val="80000"/>
              <a:buFont typeface="Wingdings" pitchFamily="2" charset="2"/>
              <a:buChar char="u"/>
            </a:pPr>
            <a:r>
              <a:rPr lang="en-US" sz="1200" b="0" i="0" dirty="0">
                <a:solidFill>
                  <a:srgbClr val="000000"/>
                </a:solidFill>
                <a:effectLst/>
              </a:rPr>
              <a:t>We will see; what are the draw backs of increasing block size.</a:t>
            </a:r>
          </a:p>
          <a:p>
            <a:pPr marL="342900" indent="-342900" algn="l">
              <a:buClr>
                <a:srgbClr val="0070C0"/>
              </a:buClr>
              <a:buSzPct val="80000"/>
              <a:buFont typeface="Wingdings" pitchFamily="2" charset="2"/>
              <a:buChar char="u"/>
            </a:pPr>
            <a:r>
              <a:rPr lang="en-US" sz="1200" b="0" i="0" dirty="0">
                <a:solidFill>
                  <a:srgbClr val="000000"/>
                </a:solidFill>
                <a:effectLst/>
              </a:rPr>
              <a:t>First one this increases miss penalty, so how is this point addressed; </a:t>
            </a:r>
          </a:p>
          <a:p>
            <a:pPr marL="342900" indent="-342900" algn="l">
              <a:buClr>
                <a:srgbClr val="0070C0"/>
              </a:buClr>
              <a:buSzPct val="80000"/>
              <a:buFont typeface="Wingdings" pitchFamily="2" charset="2"/>
              <a:buChar char="u"/>
            </a:pPr>
            <a:r>
              <a:rPr lang="en-US" sz="1200" dirty="0">
                <a:solidFill>
                  <a:srgbClr val="000000"/>
                </a:solidFill>
              </a:rPr>
              <a:t>9:45 </a:t>
            </a:r>
            <a:r>
              <a:rPr lang="en-US" sz="1200" b="0" i="0" dirty="0">
                <a:solidFill>
                  <a:srgbClr val="000000"/>
                </a:solidFill>
                <a:effectLst/>
              </a:rPr>
              <a:t>consider the case of an example where you have a block and this block is having assume 4 words can be accommodated, and the second design is you have a block where you have 8 words.</a:t>
            </a:r>
          </a:p>
          <a:p>
            <a:pPr marL="342900" indent="-342900" algn="l">
              <a:buClr>
                <a:srgbClr val="0070C0"/>
              </a:buClr>
              <a:buSzPct val="80000"/>
              <a:buFont typeface="Wingdings" pitchFamily="2" charset="2"/>
              <a:buChar char="u"/>
            </a:pPr>
            <a:r>
              <a:rPr lang="en-US" sz="1200" b="0" i="0" dirty="0">
                <a:solidFill>
                  <a:srgbClr val="000000"/>
                </a:solidFill>
                <a:effectLst/>
              </a:rPr>
              <a:t>Now in both these cases you are having a main memory, now to the main memory we are going to connect using a bus.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graphicFrame>
        <p:nvGraphicFramePr>
          <p:cNvPr id="8" name="Object 7">
            <a:extLst>
              <a:ext uri="{FF2B5EF4-FFF2-40B4-BE49-F238E27FC236}">
                <a16:creationId xmlns:a16="http://schemas.microsoft.com/office/drawing/2014/main" id="{269E4ADC-7F96-F06A-FF48-37AEBA544446}"/>
              </a:ext>
            </a:extLst>
          </p:cNvPr>
          <p:cNvGraphicFramePr>
            <a:graphicFrameLocks noChangeAspect="1"/>
          </p:cNvGraphicFramePr>
          <p:nvPr>
            <p:extLst>
              <p:ext uri="{D42A27DB-BD31-4B8C-83A1-F6EECF244321}">
                <p14:modId xmlns:p14="http://schemas.microsoft.com/office/powerpoint/2010/main" val="875914008"/>
              </p:ext>
            </p:extLst>
          </p:nvPr>
        </p:nvGraphicFramePr>
        <p:xfrm>
          <a:off x="827584" y="3212976"/>
          <a:ext cx="7515225" cy="2962275"/>
        </p:xfrm>
        <a:graphic>
          <a:graphicData uri="http://schemas.openxmlformats.org/presentationml/2006/ole">
            <mc:AlternateContent xmlns:mc="http://schemas.openxmlformats.org/markup-compatibility/2006">
              <mc:Choice xmlns:v="urn:schemas-microsoft-com:vml" Requires="v">
                <p:oleObj name="Bitmap Image" r:id="rId2" imgW="7515360" imgH="2962440" progId="PBrush">
                  <p:embed/>
                </p:oleObj>
              </mc:Choice>
              <mc:Fallback>
                <p:oleObj name="Bitmap Image" r:id="rId2" imgW="7515360" imgH="2962440" progId="PBrush">
                  <p:embed/>
                  <p:pic>
                    <p:nvPicPr>
                      <p:cNvPr id="0" name=""/>
                      <p:cNvPicPr/>
                      <p:nvPr/>
                    </p:nvPicPr>
                    <p:blipFill>
                      <a:blip r:embed="rId3"/>
                      <a:stretch>
                        <a:fillRect/>
                      </a:stretch>
                    </p:blipFill>
                    <p:spPr>
                      <a:xfrm>
                        <a:off x="827584" y="3212976"/>
                        <a:ext cx="7515225" cy="296227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483867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9442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(10:00/43:50)</a:t>
            </a:r>
          </a:p>
          <a:p>
            <a:pPr marL="342900" indent="-342900" algn="l">
              <a:buClr>
                <a:srgbClr val="0070C0"/>
              </a:buClr>
              <a:buSzPct val="80000"/>
              <a:buFont typeface="Wingdings" pitchFamily="2" charset="2"/>
              <a:buChar char="u"/>
            </a:pPr>
            <a:r>
              <a:rPr lang="en-US" sz="1200" b="0" i="0" dirty="0">
                <a:solidFill>
                  <a:srgbClr val="000000"/>
                </a:solidFill>
                <a:effectLst/>
              </a:rPr>
              <a:t>Now in both these cases you are having a main memory, now to the main memory we are going to connect using a bus.</a:t>
            </a:r>
          </a:p>
          <a:p>
            <a:pPr marL="342900" indent="-342900" algn="l">
              <a:buClr>
                <a:srgbClr val="0070C0"/>
              </a:buClr>
              <a:buSzPct val="80000"/>
              <a:buFont typeface="Wingdings" pitchFamily="2" charset="2"/>
              <a:buChar char="u"/>
            </a:pPr>
            <a:r>
              <a:rPr lang="en-US" sz="1200" b="0" i="0" dirty="0">
                <a:solidFill>
                  <a:srgbClr val="000000"/>
                </a:solidFill>
                <a:effectLst/>
              </a:rPr>
              <a:t>Let us assume in the case of 4 words; if the carrying capacity of the bus is also 4 words.</a:t>
            </a:r>
          </a:p>
          <a:p>
            <a:pPr marL="342900" indent="-342900" algn="l">
              <a:buClr>
                <a:srgbClr val="0070C0"/>
              </a:buClr>
              <a:buSzPct val="80000"/>
              <a:buFont typeface="Wingdings" pitchFamily="2" charset="2"/>
              <a:buChar char="u"/>
            </a:pPr>
            <a:r>
              <a:rPr lang="en-US" sz="1200" b="0" i="0" dirty="0">
                <a:solidFill>
                  <a:srgbClr val="000000"/>
                </a:solidFill>
                <a:effectLst/>
              </a:rPr>
              <a:t>Then in one clock cycle, I can bring 4 words together whereas, when I increase my block size to 8; the capacity of the channel that connects the cache memory and the main memory is not changing.</a:t>
            </a:r>
          </a:p>
          <a:p>
            <a:pPr marL="342900" indent="-342900" algn="l">
              <a:buClr>
                <a:srgbClr val="0070C0"/>
              </a:buClr>
              <a:buSzPct val="80000"/>
              <a:buFont typeface="Wingdings" pitchFamily="2" charset="2"/>
              <a:buChar char="u"/>
            </a:pPr>
            <a:r>
              <a:rPr lang="en-US" sz="1200" b="0" i="0" dirty="0">
                <a:solidFill>
                  <a:srgbClr val="000000"/>
                </a:solidFill>
                <a:effectLst/>
              </a:rPr>
              <a:t>So, we require one </a:t>
            </a:r>
            <a:r>
              <a:rPr lang="en-US" sz="1200" b="1" i="0" dirty="0">
                <a:solidFill>
                  <a:srgbClr val="C00000"/>
                </a:solidFill>
                <a:effectLst/>
              </a:rPr>
              <a:t>4 words will go in single stretch, the next 4 words is going to come in the next clock cycle only, that is the next memory cycle only</a:t>
            </a:r>
            <a:r>
              <a:rPr lang="en-US" sz="1200" b="0" i="0" dirty="0">
                <a:solidFill>
                  <a:srgbClr val="000000"/>
                </a:solidFill>
                <a:effectLst/>
              </a:rPr>
              <a:t>.</a:t>
            </a:r>
          </a:p>
          <a:p>
            <a:pPr marL="342900" indent="-342900" algn="l">
              <a:buClr>
                <a:srgbClr val="0070C0"/>
              </a:buClr>
              <a:buSzPct val="80000"/>
              <a:buFont typeface="Wingdings" pitchFamily="2" charset="2"/>
              <a:buChar char="u"/>
            </a:pPr>
            <a:r>
              <a:rPr lang="en-US" sz="1200" b="0" i="0" dirty="0">
                <a:solidFill>
                  <a:srgbClr val="000000"/>
                </a:solidFill>
                <a:effectLst/>
              </a:rPr>
              <a:t>So, when you increase the block size with the bandwidth connecting cache and memory unaltered then more number of memory cycles are required in order to carry this, this will effectively increase the miss penalty.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graphicFrame>
        <p:nvGraphicFramePr>
          <p:cNvPr id="8" name="Object 7">
            <a:extLst>
              <a:ext uri="{FF2B5EF4-FFF2-40B4-BE49-F238E27FC236}">
                <a16:creationId xmlns:a16="http://schemas.microsoft.com/office/drawing/2014/main" id="{70C2D1DB-4F44-2379-49A3-DE2F0333D6F7}"/>
              </a:ext>
            </a:extLst>
          </p:cNvPr>
          <p:cNvGraphicFramePr>
            <a:graphicFrameLocks noChangeAspect="1"/>
          </p:cNvGraphicFramePr>
          <p:nvPr>
            <p:extLst>
              <p:ext uri="{D42A27DB-BD31-4B8C-83A1-F6EECF244321}">
                <p14:modId xmlns:p14="http://schemas.microsoft.com/office/powerpoint/2010/main" val="1846286301"/>
              </p:ext>
            </p:extLst>
          </p:nvPr>
        </p:nvGraphicFramePr>
        <p:xfrm>
          <a:off x="827584" y="3429000"/>
          <a:ext cx="7515225" cy="2962275"/>
        </p:xfrm>
        <a:graphic>
          <a:graphicData uri="http://schemas.openxmlformats.org/presentationml/2006/ole">
            <mc:AlternateContent xmlns:mc="http://schemas.openxmlformats.org/markup-compatibility/2006">
              <mc:Choice xmlns:v="urn:schemas-microsoft-com:vml" Requires="v">
                <p:oleObj name="Bitmap Image" r:id="rId2" imgW="7515360" imgH="2962440" progId="PBrush">
                  <p:embed/>
                </p:oleObj>
              </mc:Choice>
              <mc:Fallback>
                <p:oleObj name="Bitmap Image" r:id="rId2" imgW="7515360" imgH="2962440" progId="PBrush">
                  <p:embed/>
                  <p:pic>
                    <p:nvPicPr>
                      <p:cNvPr id="8" name="Object 7">
                        <a:extLst>
                          <a:ext uri="{FF2B5EF4-FFF2-40B4-BE49-F238E27FC236}">
                            <a16:creationId xmlns:a16="http://schemas.microsoft.com/office/drawing/2014/main" id="{269E4ADC-7F96-F06A-FF48-37AEBA544446}"/>
                          </a:ext>
                        </a:extLst>
                      </p:cNvPr>
                      <p:cNvPicPr/>
                      <p:nvPr/>
                    </p:nvPicPr>
                    <p:blipFill>
                      <a:blip r:embed="rId3"/>
                      <a:stretch>
                        <a:fillRect/>
                      </a:stretch>
                    </p:blipFill>
                    <p:spPr>
                      <a:xfrm>
                        <a:off x="827584" y="3429000"/>
                        <a:ext cx="7515225" cy="296227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060113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36724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Cache Optimization (00:45/43:50)</a:t>
            </a:r>
          </a:p>
          <a:p>
            <a:pPr marL="342900" indent="-342900" algn="l">
              <a:buClr>
                <a:srgbClr val="0070C0"/>
              </a:buClr>
              <a:buSzPct val="80000"/>
              <a:buFont typeface="Wingdings" pitchFamily="2" charset="2"/>
              <a:buChar char="u"/>
            </a:pPr>
            <a:r>
              <a:rPr lang="en-US" sz="1800" dirty="0">
                <a:solidFill>
                  <a:schemeClr val="tx1"/>
                </a:solidFill>
              </a:rPr>
              <a:t>How to improve the performance of Cache Memory?</a:t>
            </a:r>
          </a:p>
          <a:p>
            <a:pPr marL="342900" indent="-342900" algn="l">
              <a:buClr>
                <a:srgbClr val="0070C0"/>
              </a:buClr>
              <a:buSzPct val="80000"/>
              <a:buFont typeface="Wingdings" pitchFamily="2" charset="2"/>
              <a:buChar char="u"/>
            </a:pPr>
            <a:r>
              <a:rPr lang="en-US" sz="1800" dirty="0">
                <a:solidFill>
                  <a:schemeClr val="tx1"/>
                </a:solidFill>
              </a:rPr>
              <a:t>Cache Memory is used to store the frequently used data.</a:t>
            </a:r>
          </a:p>
          <a:p>
            <a:pPr marL="342900" indent="-342900" algn="l">
              <a:buClr>
                <a:srgbClr val="0070C0"/>
              </a:buClr>
              <a:buSzPct val="80000"/>
              <a:buFont typeface="Wingdings" pitchFamily="2" charset="2"/>
              <a:buChar char="u"/>
            </a:pPr>
            <a:r>
              <a:rPr lang="en-US" sz="1800" dirty="0">
                <a:solidFill>
                  <a:schemeClr val="tx1"/>
                </a:solidFill>
              </a:rPr>
              <a:t>The process during its instruction of pipeline requires accessing of cache memory to fetch the instructions.</a:t>
            </a:r>
          </a:p>
          <a:p>
            <a:pPr marL="342900" indent="-342900" algn="l">
              <a:buClr>
                <a:srgbClr val="0070C0"/>
              </a:buClr>
              <a:buSzPct val="80000"/>
              <a:buFont typeface="Wingdings" pitchFamily="2" charset="2"/>
              <a:buChar char="u"/>
            </a:pPr>
            <a:r>
              <a:rPr lang="en-US" sz="1800" dirty="0">
                <a:solidFill>
                  <a:schemeClr val="tx1"/>
                </a:solidFill>
              </a:rPr>
              <a:t>…and if it is a load or a store instruction, then it will access for data as well.</a:t>
            </a:r>
          </a:p>
          <a:p>
            <a:pPr marL="342900" indent="-342900" algn="l">
              <a:buClr>
                <a:srgbClr val="0070C0"/>
              </a:buClr>
              <a:buSzPct val="80000"/>
              <a:buFont typeface="Wingdings" pitchFamily="2" charset="2"/>
              <a:buChar char="u"/>
            </a:pPr>
            <a:r>
              <a:rPr lang="en-US" sz="1800" dirty="0">
                <a:solidFill>
                  <a:schemeClr val="tx1"/>
                </a:solidFill>
              </a:rPr>
              <a:t>How fast your cache can respond back is one important parameters, which will governs the performance of the pipeline as well.</a:t>
            </a:r>
          </a:p>
          <a:p>
            <a:pPr marL="342900" indent="-342900" algn="l">
              <a:buClr>
                <a:srgbClr val="0070C0"/>
              </a:buClr>
              <a:buSzPct val="80000"/>
              <a:buFont typeface="Wingdings" pitchFamily="2" charset="2"/>
              <a:buChar char="u"/>
            </a:pPr>
            <a:r>
              <a:rPr lang="en-US" sz="1800" dirty="0">
                <a:solidFill>
                  <a:schemeClr val="tx1"/>
                </a:solidFill>
              </a:rPr>
              <a:t>In short, cache memory has a very significant role to play with respect to the performance of any instruction pipeline as well.</a:t>
            </a:r>
          </a:p>
          <a:p>
            <a:pPr marL="342900" indent="-342900" algn="l">
              <a:buClr>
                <a:srgbClr val="0070C0"/>
              </a:buClr>
              <a:buSzPct val="80000"/>
              <a:buFont typeface="Wingdings" pitchFamily="2" charset="2"/>
              <a:buChar char="u"/>
            </a:pPr>
            <a:r>
              <a:rPr lang="en-US" sz="1800" dirty="0">
                <a:solidFill>
                  <a:schemeClr val="tx1"/>
                </a:solidFill>
              </a:rPr>
              <a:t>Today, we will focus our attention on a class of techniques, know as cache memory optimization </a:t>
            </a:r>
            <a:r>
              <a:rPr lang="en-US" sz="1800" b="0" i="0" dirty="0">
                <a:solidFill>
                  <a:srgbClr val="1C1C28"/>
                </a:solidFill>
                <a:effectLst/>
              </a:rPr>
              <a:t>techniques.</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3270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6085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Cache Optimization (01:38/43:50)</a:t>
            </a:r>
          </a:p>
          <a:p>
            <a:pPr marL="342900" indent="-342900" algn="l">
              <a:buClr>
                <a:srgbClr val="0070C0"/>
              </a:buClr>
              <a:buSzPct val="80000"/>
              <a:buFont typeface="Wingdings" pitchFamily="2" charset="2"/>
              <a:buChar char="u"/>
            </a:pPr>
            <a:r>
              <a:rPr lang="en-US" sz="1800" dirty="0">
                <a:solidFill>
                  <a:schemeClr val="tx1"/>
                </a:solidFill>
              </a:rPr>
              <a:t>So, we will focus about six cache optimization today.</a:t>
            </a:r>
          </a:p>
          <a:p>
            <a:pPr marL="342900" indent="-342900" algn="l">
              <a:buClr>
                <a:srgbClr val="0070C0"/>
              </a:buClr>
              <a:buSzPct val="80000"/>
              <a:buFont typeface="Wingdings" pitchFamily="2" charset="2"/>
              <a:buChar char="u"/>
            </a:pPr>
            <a:r>
              <a:rPr lang="en-US" sz="1800" b="0" i="0" dirty="0">
                <a:solidFill>
                  <a:srgbClr val="000000"/>
                </a:solidFill>
                <a:effectLst/>
              </a:rPr>
              <a:t>And the idea of an optimization is there are various parameters that impacts the performance of cache, </a:t>
            </a:r>
          </a:p>
          <a:p>
            <a:pPr marL="342900" indent="-342900" algn="l">
              <a:buClr>
                <a:srgbClr val="0070C0"/>
              </a:buClr>
              <a:buSzPct val="80000"/>
              <a:buFont typeface="Wingdings" pitchFamily="2" charset="2"/>
              <a:buChar char="u"/>
            </a:pPr>
            <a:r>
              <a:rPr lang="en-US" sz="1800" dirty="0">
                <a:solidFill>
                  <a:srgbClr val="000000"/>
                </a:solidFill>
              </a:rPr>
              <a:t>…</a:t>
            </a:r>
            <a:r>
              <a:rPr lang="en-US" sz="1800" b="1" i="0" dirty="0">
                <a:solidFill>
                  <a:srgbClr val="C00000"/>
                </a:solidFill>
                <a:effectLst/>
              </a:rPr>
              <a:t>how can you fine tune these parameters </a:t>
            </a:r>
            <a:r>
              <a:rPr lang="en-US" sz="1800" b="0" i="0" dirty="0">
                <a:solidFill>
                  <a:srgbClr val="000000"/>
                </a:solidFill>
                <a:effectLst/>
              </a:rPr>
              <a:t>such that overall accessing the memory is going to be faster than conventional mechanisms.</a:t>
            </a:r>
          </a:p>
          <a:p>
            <a:pPr marL="342900" indent="-342900" algn="l">
              <a:buClr>
                <a:srgbClr val="0070C0"/>
              </a:buClr>
              <a:buSzPct val="80000"/>
              <a:buFont typeface="Wingdings" pitchFamily="2" charset="2"/>
              <a:buChar char="u"/>
            </a:pPr>
            <a:r>
              <a:rPr lang="en-US" sz="1800" b="0" i="0" dirty="0">
                <a:solidFill>
                  <a:srgbClr val="000000"/>
                </a:solidFill>
                <a:effectLst/>
              </a:rPr>
              <a:t>So, basic cache optimization techniques, accessing cache memory; we know that cache memory is acting as an interface between your CPU and the memory.</a:t>
            </a:r>
          </a:p>
          <a:p>
            <a:pPr marL="342900" indent="-342900" algn="l">
              <a:buClr>
                <a:srgbClr val="0070C0"/>
              </a:buClr>
              <a:buSzPct val="80000"/>
              <a:buFont typeface="Wingdings" pitchFamily="2" charset="2"/>
              <a:buChar char="u"/>
            </a:pPr>
            <a:r>
              <a:rPr lang="en-US" sz="1800" b="0" i="0" dirty="0">
                <a:solidFill>
                  <a:srgbClr val="000000"/>
                </a:solidFill>
                <a:effectLst/>
              </a:rPr>
              <a:t>So, when CPU is there and the main memory is there, we have a high speed device which is called cache memory that is interacting with both CPU as well as your main memory.</a:t>
            </a:r>
          </a:p>
          <a:p>
            <a:pPr marL="342900" indent="-342900" algn="l">
              <a:buClr>
                <a:srgbClr val="0070C0"/>
              </a:buClr>
              <a:buSzPct val="80000"/>
              <a:buFont typeface="Wingdings" pitchFamily="2" charset="2"/>
              <a:buChar char="u"/>
            </a:pPr>
            <a:r>
              <a:rPr lang="en-US" sz="1800" b="0" i="0" dirty="0">
                <a:solidFill>
                  <a:srgbClr val="000000"/>
                </a:solidFill>
                <a:effectLst/>
              </a:rPr>
              <a:t>So, you can have scenario such that whatever is the requested address is already present in the cache and that scenario is known as cache hit.</a:t>
            </a:r>
          </a:p>
          <a:p>
            <a:pPr marL="342900" indent="-342900" algn="l">
              <a:buClr>
                <a:srgbClr val="0070C0"/>
              </a:buClr>
              <a:buSzPct val="80000"/>
              <a:buFont typeface="Wingdings" pitchFamily="2" charset="2"/>
              <a:buChar char="u"/>
            </a:pPr>
            <a:r>
              <a:rPr lang="en-US" sz="1800" b="0" i="0" dirty="0">
                <a:solidFill>
                  <a:srgbClr val="000000"/>
                </a:solidFill>
                <a:effectLst/>
              </a:rPr>
              <a:t>We call this time required to perform an access on a cache and return the accessed word is known as Hit Time.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07365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38884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Cache Optimization (02:32/43:50)</a:t>
            </a:r>
          </a:p>
          <a:p>
            <a:pPr marL="342900" indent="-342900" algn="l">
              <a:buClr>
                <a:srgbClr val="0070C0"/>
              </a:buClr>
              <a:buSzPct val="80000"/>
              <a:buFont typeface="Wingdings" pitchFamily="2" charset="2"/>
              <a:buChar char="u"/>
            </a:pPr>
            <a:r>
              <a:rPr lang="en-US" sz="1800" b="0" i="0" dirty="0">
                <a:solidFill>
                  <a:srgbClr val="000000"/>
                </a:solidFill>
                <a:effectLst/>
              </a:rPr>
              <a:t>We call this time required to perform an access on a cache and return the accessed word is known as Hit Time.</a:t>
            </a:r>
          </a:p>
          <a:p>
            <a:pPr marL="342900" indent="-342900" algn="l">
              <a:buClr>
                <a:srgbClr val="0070C0"/>
              </a:buClr>
              <a:buSzPct val="80000"/>
              <a:buFont typeface="Wingdings" pitchFamily="2" charset="2"/>
              <a:buChar char="u"/>
            </a:pPr>
            <a:r>
              <a:rPr lang="en-US" sz="1800" b="0" i="0" dirty="0">
                <a:solidFill>
                  <a:srgbClr val="000000"/>
                </a:solidFill>
                <a:effectLst/>
              </a:rPr>
              <a:t>There can be certain cases where the requested address may not be present in the cache memory.</a:t>
            </a:r>
          </a:p>
          <a:p>
            <a:pPr marL="342900" indent="-342900" algn="l">
              <a:buClr>
                <a:srgbClr val="0070C0"/>
              </a:buClr>
              <a:buSzPct val="80000"/>
              <a:buFont typeface="Wingdings" pitchFamily="2" charset="2"/>
              <a:buChar char="u"/>
            </a:pPr>
            <a:r>
              <a:rPr lang="en-US" sz="1800" b="0" i="0" dirty="0">
                <a:solidFill>
                  <a:srgbClr val="000000"/>
                </a:solidFill>
                <a:effectLst/>
              </a:rPr>
              <a:t>We call such kind of scenarios as cache memory misses.</a:t>
            </a:r>
          </a:p>
          <a:p>
            <a:pPr marL="342900" indent="-342900" algn="l">
              <a:buClr>
                <a:srgbClr val="0070C0"/>
              </a:buClr>
              <a:buSzPct val="80000"/>
              <a:buFont typeface="Wingdings" pitchFamily="2" charset="2"/>
              <a:buChar char="u"/>
            </a:pPr>
            <a:r>
              <a:rPr lang="en-US" sz="1800" b="0" i="0" dirty="0">
                <a:solidFill>
                  <a:srgbClr val="000000"/>
                </a:solidFill>
                <a:effectLst/>
              </a:rPr>
              <a:t>And the extra amount of time required to go to the next level of memory, in this case it is a main memory; extra amount of time required to go to the next level of memory, bring a block of data and put it in the cache memory that is known as miss penalty.</a:t>
            </a:r>
          </a:p>
          <a:p>
            <a:pPr marL="342900" indent="-342900" algn="l">
              <a:buClr>
                <a:srgbClr val="0070C0"/>
              </a:buClr>
              <a:buSzPct val="80000"/>
              <a:buFont typeface="Wingdings" pitchFamily="2" charset="2"/>
              <a:buChar char="u"/>
            </a:pPr>
            <a:r>
              <a:rPr lang="en-US" sz="1800" b="0" i="0" dirty="0">
                <a:solidFill>
                  <a:srgbClr val="000000"/>
                </a:solidFill>
                <a:effectLst/>
              </a:rPr>
              <a:t>So, we have scenario where we are going to have hits in the cache and the time for accessing, a word in the cache and responding back to CPU if it is a hit, it is known as hit time.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7" name="Object 6">
            <a:extLst>
              <a:ext uri="{FF2B5EF4-FFF2-40B4-BE49-F238E27FC236}">
                <a16:creationId xmlns:a16="http://schemas.microsoft.com/office/drawing/2014/main" id="{A023B74D-A7BC-B32F-3002-8D8132BABCED}"/>
              </a:ext>
            </a:extLst>
          </p:cNvPr>
          <p:cNvGraphicFramePr>
            <a:graphicFrameLocks noChangeAspect="1"/>
          </p:cNvGraphicFramePr>
          <p:nvPr>
            <p:extLst>
              <p:ext uri="{D42A27DB-BD31-4B8C-83A1-F6EECF244321}">
                <p14:modId xmlns:p14="http://schemas.microsoft.com/office/powerpoint/2010/main" val="2876005259"/>
              </p:ext>
            </p:extLst>
          </p:nvPr>
        </p:nvGraphicFramePr>
        <p:xfrm>
          <a:off x="2123728" y="5013176"/>
          <a:ext cx="6542311" cy="1778352"/>
        </p:xfrm>
        <a:graphic>
          <a:graphicData uri="http://schemas.openxmlformats.org/presentationml/2006/ole">
            <mc:AlternateContent xmlns:mc="http://schemas.openxmlformats.org/markup-compatibility/2006">
              <mc:Choice xmlns:v="urn:schemas-microsoft-com:vml" Requires="v">
                <p:oleObj name="Bitmap Image" r:id="rId2" imgW="8620200" imgH="2343240" progId="PBrush">
                  <p:embed/>
                </p:oleObj>
              </mc:Choice>
              <mc:Fallback>
                <p:oleObj name="Bitmap Image" r:id="rId2" imgW="8620200" imgH="2343240" progId="PBrush">
                  <p:embed/>
                  <p:pic>
                    <p:nvPicPr>
                      <p:cNvPr id="0" name=""/>
                      <p:cNvPicPr/>
                      <p:nvPr/>
                    </p:nvPicPr>
                    <p:blipFill>
                      <a:blip r:embed="rId3"/>
                      <a:stretch>
                        <a:fillRect/>
                      </a:stretch>
                    </p:blipFill>
                    <p:spPr>
                      <a:xfrm>
                        <a:off x="2123728" y="5013176"/>
                        <a:ext cx="6542311" cy="1778352"/>
                      </a:xfrm>
                      <a:prstGeom prst="rect">
                        <a:avLst/>
                      </a:prstGeom>
                    </p:spPr>
                  </p:pic>
                </p:oleObj>
              </mc:Fallback>
            </mc:AlternateContent>
          </a:graphicData>
        </a:graphic>
      </p:graphicFrame>
    </p:spTree>
    <p:extLst>
      <p:ext uri="{BB962C8B-B14F-4D97-AF65-F5344CB8AC3E}">
        <p14:creationId xmlns:p14="http://schemas.microsoft.com/office/powerpoint/2010/main" val="171227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37444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Basic Cache Optimization (03:29/43:50)</a:t>
            </a:r>
          </a:p>
          <a:p>
            <a:pPr marL="342900" indent="-342900" algn="l">
              <a:buClr>
                <a:srgbClr val="0070C0"/>
              </a:buClr>
              <a:buSzPct val="80000"/>
              <a:buFont typeface="Wingdings" pitchFamily="2" charset="2"/>
              <a:buChar char="u"/>
            </a:pPr>
            <a:r>
              <a:rPr lang="en-US" sz="1600" b="0" i="0" dirty="0">
                <a:solidFill>
                  <a:srgbClr val="000000"/>
                </a:solidFill>
                <a:effectLst/>
              </a:rPr>
              <a:t>And the time to respond back with a block of data from an upper level memory to the cache memory, once we identify it is a miss it is known as miss penalty.</a:t>
            </a:r>
          </a:p>
          <a:p>
            <a:pPr marL="342900" indent="-342900" algn="l">
              <a:buClr>
                <a:srgbClr val="0070C0"/>
              </a:buClr>
              <a:buSzPct val="80000"/>
              <a:buFont typeface="Wingdings" pitchFamily="2" charset="2"/>
              <a:buChar char="u"/>
            </a:pPr>
            <a:r>
              <a:rPr lang="en-US" sz="1600" b="0" i="0" dirty="0">
                <a:solidFill>
                  <a:srgbClr val="000000"/>
                </a:solidFill>
                <a:effectLst/>
              </a:rPr>
              <a:t>The average memory access time for any memory hierarchy consisting of a cache is defined as AMAT, Average Memory Access Time, is equal to hit time plus miss rate into (x) miss penalty.</a:t>
            </a:r>
          </a:p>
          <a:p>
            <a:pPr marL="342900" indent="-342900" algn="l">
              <a:buClr>
                <a:srgbClr val="0070C0"/>
              </a:buClr>
              <a:buSzPct val="80000"/>
              <a:buFont typeface="Wingdings" pitchFamily="2" charset="2"/>
              <a:buChar char="u"/>
            </a:pPr>
            <a:r>
              <a:rPr lang="en-US" sz="1600" b="0" i="0" dirty="0">
                <a:solidFill>
                  <a:srgbClr val="000000"/>
                </a:solidFill>
                <a:effectLst/>
              </a:rPr>
              <a:t>Let us see, what is the aspect of hit time; when CPU gives an address, it may or may not be present in the cache, whether it is present in the cache or whether it is not present in the cache, we have to perform an indexing.</a:t>
            </a:r>
          </a:p>
          <a:p>
            <a:pPr marL="342900" indent="-342900" algn="l">
              <a:buClr>
                <a:srgbClr val="0070C0"/>
              </a:buClr>
              <a:buSzPct val="80000"/>
              <a:buFont typeface="Wingdings" pitchFamily="2" charset="2"/>
              <a:buChar char="u"/>
            </a:pPr>
            <a:r>
              <a:rPr lang="en-US" sz="1600" b="0" i="0" dirty="0">
                <a:solidFill>
                  <a:srgbClr val="000000"/>
                </a:solidFill>
                <a:effectLst/>
              </a:rPr>
              <a:t>That means, you go into the appropriate index and then perform a tag comparison.</a:t>
            </a:r>
          </a:p>
          <a:p>
            <a:pPr marL="342900" indent="-342900" algn="l">
              <a:buClr>
                <a:srgbClr val="0070C0"/>
              </a:buClr>
              <a:buSzPct val="80000"/>
              <a:buFont typeface="Wingdings" pitchFamily="2" charset="2"/>
              <a:buChar char="u"/>
            </a:pPr>
            <a:r>
              <a:rPr lang="en-US" sz="1600" b="0" i="0" dirty="0">
                <a:solidFill>
                  <a:srgbClr val="000000"/>
                </a:solidFill>
                <a:effectLst/>
              </a:rPr>
              <a:t>Then only we will come to know whether it is a hit or a miss; if it is a hit, we are returning with the requested word; if it is a miss, then the miss penalty starts you go to the next level of memory bring a block of data and then you return the word.</a:t>
            </a:r>
          </a:p>
          <a:p>
            <a:pPr marL="342900" indent="-342900" algn="l">
              <a:buClr>
                <a:srgbClr val="0070C0"/>
              </a:buClr>
              <a:buSzPct val="80000"/>
              <a:buFont typeface="Wingdings" pitchFamily="2" charset="2"/>
              <a:buChar char="u"/>
            </a:pPr>
            <a:r>
              <a:rPr lang="en-US" sz="1600" b="0" i="0" dirty="0">
                <a:solidFill>
                  <a:srgbClr val="000000"/>
                </a:solidFill>
                <a:effectLst/>
              </a:rPr>
              <a:t>So, whether or not it is a hit or a miss, hit time will always be there for every memory access.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graphicFrame>
        <p:nvGraphicFramePr>
          <p:cNvPr id="7" name="Object 6">
            <a:extLst>
              <a:ext uri="{FF2B5EF4-FFF2-40B4-BE49-F238E27FC236}">
                <a16:creationId xmlns:a16="http://schemas.microsoft.com/office/drawing/2014/main" id="{2A03AEEB-98B2-3B42-6D0E-932F06F6BBCE}"/>
              </a:ext>
            </a:extLst>
          </p:cNvPr>
          <p:cNvGraphicFramePr>
            <a:graphicFrameLocks noChangeAspect="1"/>
          </p:cNvGraphicFramePr>
          <p:nvPr>
            <p:extLst>
              <p:ext uri="{D42A27DB-BD31-4B8C-83A1-F6EECF244321}">
                <p14:modId xmlns:p14="http://schemas.microsoft.com/office/powerpoint/2010/main" val="2622295023"/>
              </p:ext>
            </p:extLst>
          </p:nvPr>
        </p:nvGraphicFramePr>
        <p:xfrm>
          <a:off x="3419872" y="5085184"/>
          <a:ext cx="5350743" cy="1394114"/>
        </p:xfrm>
        <a:graphic>
          <a:graphicData uri="http://schemas.openxmlformats.org/presentationml/2006/ole">
            <mc:AlternateContent xmlns:mc="http://schemas.openxmlformats.org/markup-compatibility/2006">
              <mc:Choice xmlns:v="urn:schemas-microsoft-com:vml" Requires="v">
                <p:oleObj name="Bitmap Image" r:id="rId2" imgW="7677000" imgH="2000160" progId="PBrush">
                  <p:embed/>
                </p:oleObj>
              </mc:Choice>
              <mc:Fallback>
                <p:oleObj name="Bitmap Image" r:id="rId2" imgW="7677000" imgH="2000160" progId="PBrush">
                  <p:embed/>
                  <p:pic>
                    <p:nvPicPr>
                      <p:cNvPr id="0" name=""/>
                      <p:cNvPicPr/>
                      <p:nvPr/>
                    </p:nvPicPr>
                    <p:blipFill>
                      <a:blip r:embed="rId3"/>
                      <a:stretch>
                        <a:fillRect/>
                      </a:stretch>
                    </p:blipFill>
                    <p:spPr>
                      <a:xfrm>
                        <a:off x="3419872" y="5085184"/>
                        <a:ext cx="5350743" cy="1394114"/>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200457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6642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(04:33/43:50)</a:t>
            </a:r>
          </a:p>
          <a:p>
            <a:pPr marL="342900" indent="-342900" algn="l">
              <a:buClr>
                <a:srgbClr val="0070C0"/>
              </a:buClr>
              <a:buSzPct val="80000"/>
              <a:buFont typeface="Wingdings" pitchFamily="2" charset="2"/>
              <a:buChar char="u"/>
            </a:pPr>
            <a:r>
              <a:rPr lang="en-US" sz="1200" b="0" i="0" dirty="0">
                <a:solidFill>
                  <a:srgbClr val="000000"/>
                </a:solidFill>
                <a:effectLst/>
              </a:rPr>
              <a:t>We call this time required to perform an access on a cache and return the accessed word is.</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So, there are certain memory access which maybe miss, it maybe cache miss.</a:t>
            </a:r>
          </a:p>
          <a:p>
            <a:pPr marL="342900" indent="-342900" algn="l">
              <a:buClr>
                <a:srgbClr val="0070C0"/>
              </a:buClr>
              <a:buSzPct val="80000"/>
              <a:buFont typeface="Wingdings" pitchFamily="2" charset="2"/>
              <a:buChar char="u"/>
            </a:pPr>
            <a:r>
              <a:rPr lang="en-US" sz="1200" b="0" i="0" dirty="0">
                <a:solidFill>
                  <a:srgbClr val="000000"/>
                </a:solidFill>
                <a:effectLst/>
              </a:rPr>
              <a:t>So, the amount of time it is a cache miss that is call miss rate into(x) the miss penalty, the number of cycles.</a:t>
            </a:r>
          </a:p>
          <a:p>
            <a:pPr marL="342900" indent="-342900" algn="l">
              <a:buClr>
                <a:srgbClr val="0070C0"/>
              </a:buClr>
              <a:buSzPct val="80000"/>
              <a:buFont typeface="Wingdings" pitchFamily="2" charset="2"/>
              <a:buChar char="u"/>
            </a:pPr>
            <a:r>
              <a:rPr lang="en-US" sz="1200" b="0" i="0" dirty="0">
                <a:solidFill>
                  <a:srgbClr val="000000"/>
                </a:solidFill>
                <a:effectLst/>
              </a:rPr>
              <a:t>So, in all the cases there will be hits, in some cases there will be miss and the miss</a:t>
            </a:r>
          </a:p>
          <a:p>
            <a:pPr marL="342900" indent="-342900" algn="l">
              <a:buClr>
                <a:srgbClr val="0070C0"/>
              </a:buClr>
              <a:buSzPct val="80000"/>
              <a:buFont typeface="Wingdings" pitchFamily="2" charset="2"/>
              <a:buChar char="u"/>
            </a:pPr>
            <a:r>
              <a:rPr lang="en-US" sz="1200" b="0" i="0" dirty="0">
                <a:solidFill>
                  <a:srgbClr val="000000"/>
                </a:solidFill>
                <a:effectLst/>
              </a:rPr>
              <a:t>penalty will be computed in those cases in order to compute average memory access time.</a:t>
            </a:r>
          </a:p>
          <a:p>
            <a:pPr marL="342900" indent="-342900" algn="l">
              <a:buClr>
                <a:srgbClr val="0070C0"/>
              </a:buClr>
              <a:buSzPct val="80000"/>
              <a:buFont typeface="Wingdings" pitchFamily="2" charset="2"/>
              <a:buChar char="u"/>
            </a:pPr>
            <a:r>
              <a:rPr lang="en-US" sz="1200" b="0" i="0" dirty="0">
                <a:solidFill>
                  <a:srgbClr val="000000"/>
                </a:solidFill>
                <a:effectLst/>
              </a:rPr>
              <a:t>What do you mean by hit time?</a:t>
            </a:r>
          </a:p>
          <a:p>
            <a:pPr marL="342900" indent="-342900" algn="l">
              <a:buClr>
                <a:srgbClr val="0070C0"/>
              </a:buClr>
              <a:buSzPct val="80000"/>
              <a:buFont typeface="Wingdings" pitchFamily="2" charset="2"/>
              <a:buChar char="u"/>
            </a:pPr>
            <a:r>
              <a:rPr lang="en-US" sz="1200" b="0" i="0" dirty="0">
                <a:solidFill>
                  <a:srgbClr val="000000"/>
                </a:solidFill>
                <a:effectLst/>
              </a:rPr>
              <a:t>Time to find the block in the cache and return it to the processor, it involves indexing time, tag comparison and transfer of data.</a:t>
            </a:r>
          </a:p>
          <a:p>
            <a:pPr marL="342900" indent="-342900" algn="l">
              <a:buClr>
                <a:srgbClr val="0070C0"/>
              </a:buClr>
              <a:buSzPct val="80000"/>
              <a:buFont typeface="Wingdings" pitchFamily="2" charset="2"/>
              <a:buChar char="u"/>
            </a:pPr>
            <a:r>
              <a:rPr lang="en-US" sz="1200" b="0" i="0" dirty="0">
                <a:solidFill>
                  <a:srgbClr val="000000"/>
                </a:solidFill>
                <a:effectLst/>
              </a:rPr>
              <a:t>Second one is known as miss rate.</a:t>
            </a:r>
          </a:p>
          <a:p>
            <a:pPr marL="342900" indent="-342900" algn="l">
              <a:buClr>
                <a:srgbClr val="0070C0"/>
              </a:buClr>
              <a:buSzPct val="80000"/>
              <a:buFont typeface="Wingdings" pitchFamily="2" charset="2"/>
              <a:buChar char="u"/>
            </a:pPr>
            <a:r>
              <a:rPr lang="en-US" sz="1200" b="0" i="0" dirty="0">
                <a:solidFill>
                  <a:srgbClr val="000000"/>
                </a:solidFill>
                <a:effectLst/>
              </a:rPr>
              <a:t>It is a fraction of time the cache access is resulting in a miss, number of cache access that resulted in a miss divided by number of access to be cache.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graphicFrame>
        <p:nvGraphicFramePr>
          <p:cNvPr id="9" name="Object 8">
            <a:extLst>
              <a:ext uri="{FF2B5EF4-FFF2-40B4-BE49-F238E27FC236}">
                <a16:creationId xmlns:a16="http://schemas.microsoft.com/office/drawing/2014/main" id="{E1747CA3-8CA4-FAD3-B90F-7A1E4B47F9B3}"/>
              </a:ext>
            </a:extLst>
          </p:cNvPr>
          <p:cNvGraphicFramePr>
            <a:graphicFrameLocks noChangeAspect="1"/>
          </p:cNvGraphicFramePr>
          <p:nvPr>
            <p:extLst>
              <p:ext uri="{D42A27DB-BD31-4B8C-83A1-F6EECF244321}">
                <p14:modId xmlns:p14="http://schemas.microsoft.com/office/powerpoint/2010/main" val="3483023800"/>
              </p:ext>
            </p:extLst>
          </p:nvPr>
        </p:nvGraphicFramePr>
        <p:xfrm>
          <a:off x="1835696" y="4005064"/>
          <a:ext cx="5688632" cy="2456134"/>
        </p:xfrm>
        <a:graphic>
          <a:graphicData uri="http://schemas.openxmlformats.org/presentationml/2006/ole">
            <mc:AlternateContent xmlns:mc="http://schemas.openxmlformats.org/markup-compatibility/2006">
              <mc:Choice xmlns:v="urn:schemas-microsoft-com:vml" Requires="v">
                <p:oleObj name="Bitmap Image" r:id="rId2" imgW="7677000" imgH="3314880" progId="PBrush">
                  <p:embed/>
                </p:oleObj>
              </mc:Choice>
              <mc:Fallback>
                <p:oleObj name="Bitmap Image" r:id="rId2" imgW="7677000" imgH="3314880" progId="PBrush">
                  <p:embed/>
                  <p:pic>
                    <p:nvPicPr>
                      <p:cNvPr id="0" name=""/>
                      <p:cNvPicPr/>
                      <p:nvPr/>
                    </p:nvPicPr>
                    <p:blipFill>
                      <a:blip r:embed="rId3"/>
                      <a:stretch>
                        <a:fillRect/>
                      </a:stretch>
                    </p:blipFill>
                    <p:spPr>
                      <a:xfrm>
                        <a:off x="1835696" y="4005064"/>
                        <a:ext cx="5688632" cy="2456134"/>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77602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088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(05:19/43:50)</a:t>
            </a:r>
          </a:p>
          <a:p>
            <a:pPr marL="342900" indent="-342900" algn="l">
              <a:buClr>
                <a:srgbClr val="0070C0"/>
              </a:buClr>
              <a:buSzPct val="80000"/>
              <a:buFont typeface="Wingdings" pitchFamily="2" charset="2"/>
              <a:buChar char="u"/>
            </a:pPr>
            <a:r>
              <a:rPr lang="en-US" sz="1200" b="1" i="0" dirty="0">
                <a:solidFill>
                  <a:srgbClr val="C00000"/>
                </a:solidFill>
                <a:effectLst/>
              </a:rPr>
              <a:t>Miss penalty is number of additional cycles is very important, number of additional cycles required</a:t>
            </a:r>
            <a:r>
              <a:rPr lang="en-US" sz="1200" b="0" i="0" dirty="0">
                <a:solidFill>
                  <a:srgbClr val="000000"/>
                </a:solidFill>
                <a:effectLst/>
              </a:rPr>
              <a:t> upon encountering a miss to fetch a block from the next level of memory hierarchy.</a:t>
            </a:r>
          </a:p>
          <a:p>
            <a:pPr marL="342900" indent="-342900" algn="l">
              <a:buClr>
                <a:srgbClr val="0070C0"/>
              </a:buClr>
              <a:buSzPct val="80000"/>
              <a:buFont typeface="Wingdings" pitchFamily="2" charset="2"/>
              <a:buChar char="u"/>
            </a:pPr>
            <a:r>
              <a:rPr lang="en-US" sz="1200" b="0" i="0" dirty="0">
                <a:solidFill>
                  <a:srgbClr val="000000"/>
                </a:solidFill>
                <a:effectLst/>
              </a:rPr>
              <a:t>So, these are the three important terms.</a:t>
            </a:r>
          </a:p>
          <a:p>
            <a:pPr marL="342900" indent="-342900" algn="l">
              <a:buClr>
                <a:srgbClr val="0070C0"/>
              </a:buClr>
              <a:buSzPct val="80000"/>
              <a:buFont typeface="Wingdings" pitchFamily="2" charset="2"/>
              <a:buChar char="u"/>
            </a:pPr>
            <a:r>
              <a:rPr lang="en-US" sz="1200" b="0" i="0" dirty="0">
                <a:solidFill>
                  <a:srgbClr val="000000"/>
                </a:solidFill>
                <a:effectLst/>
              </a:rPr>
              <a:t>So, we have to understand that your average memory access time is dependent or not, how much time it is required to access your first level of cache for your cache memory, for say effectively it is the indexing time, the tag comparison time and the transfer time.</a:t>
            </a:r>
          </a:p>
          <a:p>
            <a:pPr marL="342900" indent="-342900" algn="l">
              <a:buClr>
                <a:srgbClr val="0070C0"/>
              </a:buClr>
              <a:buSzPct val="80000"/>
              <a:buFont typeface="Wingdings" pitchFamily="2" charset="2"/>
              <a:buChar char="u"/>
            </a:pPr>
            <a:r>
              <a:rPr lang="en-US" sz="1200" b="0" i="0" dirty="0">
                <a:solidFill>
                  <a:srgbClr val="000000"/>
                </a:solidFill>
                <a:effectLst/>
              </a:rPr>
              <a:t>Second important parameter that governs average memory access time is the miss rate; lower the miss rate, lower will be the average memory access time.</a:t>
            </a:r>
            <a:br>
              <a:rPr lang="en-US" sz="1200" b="0" i="0" dirty="0">
                <a:solidFill>
                  <a:srgbClr val="000000"/>
                </a:solidFill>
                <a:effectLst/>
              </a:rPr>
            </a:br>
            <a:r>
              <a:rPr lang="en-US" sz="1200" b="0" i="0" dirty="0">
                <a:solidFill>
                  <a:srgbClr val="000000"/>
                </a:solidFill>
                <a:effectLst/>
              </a:rPr>
              <a:t>And third parameter is called the miss penalty.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graphicFrame>
        <p:nvGraphicFramePr>
          <p:cNvPr id="7" name="Object 6">
            <a:extLst>
              <a:ext uri="{FF2B5EF4-FFF2-40B4-BE49-F238E27FC236}">
                <a16:creationId xmlns:a16="http://schemas.microsoft.com/office/drawing/2014/main" id="{F9159C82-368F-9838-A462-7BCFD62DECA7}"/>
              </a:ext>
            </a:extLst>
          </p:cNvPr>
          <p:cNvGraphicFramePr>
            <a:graphicFrameLocks noChangeAspect="1"/>
          </p:cNvGraphicFramePr>
          <p:nvPr>
            <p:extLst>
              <p:ext uri="{D42A27DB-BD31-4B8C-83A1-F6EECF244321}">
                <p14:modId xmlns:p14="http://schemas.microsoft.com/office/powerpoint/2010/main" val="4113399628"/>
              </p:ext>
            </p:extLst>
          </p:nvPr>
        </p:nvGraphicFramePr>
        <p:xfrm>
          <a:off x="2051720" y="3429000"/>
          <a:ext cx="5596884" cy="2990595"/>
        </p:xfrm>
        <a:graphic>
          <a:graphicData uri="http://schemas.openxmlformats.org/presentationml/2006/ole">
            <mc:AlternateContent xmlns:mc="http://schemas.openxmlformats.org/markup-compatibility/2006">
              <mc:Choice xmlns:v="urn:schemas-microsoft-com:vml" Requires="v">
                <p:oleObj name="Bitmap Image" r:id="rId2" imgW="7629480" imgH="4076640" progId="PBrush">
                  <p:embed/>
                </p:oleObj>
              </mc:Choice>
              <mc:Fallback>
                <p:oleObj name="Bitmap Image" r:id="rId2" imgW="7629480" imgH="4076640" progId="PBrush">
                  <p:embed/>
                  <p:pic>
                    <p:nvPicPr>
                      <p:cNvPr id="0" name=""/>
                      <p:cNvPicPr/>
                      <p:nvPr/>
                    </p:nvPicPr>
                    <p:blipFill>
                      <a:blip r:embed="rId3"/>
                      <a:stretch>
                        <a:fillRect/>
                      </a:stretch>
                    </p:blipFill>
                    <p:spPr>
                      <a:xfrm>
                        <a:off x="2051720" y="3429000"/>
                        <a:ext cx="5596884" cy="299059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71652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3762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(06:03/43:50)</a:t>
            </a:r>
          </a:p>
          <a:p>
            <a:pPr marL="342900" indent="-342900" algn="l">
              <a:buClr>
                <a:srgbClr val="0070C0"/>
              </a:buClr>
              <a:buSzPct val="80000"/>
              <a:buFont typeface="Wingdings" pitchFamily="2" charset="2"/>
              <a:buChar char="u"/>
            </a:pPr>
            <a:r>
              <a:rPr lang="en-US" sz="1200" b="0" i="0" dirty="0">
                <a:solidFill>
                  <a:srgbClr val="000000"/>
                </a:solidFill>
                <a:effectLst/>
              </a:rPr>
              <a:t>Then </a:t>
            </a:r>
            <a:r>
              <a:rPr lang="en-US" sz="1200" b="1" i="0" dirty="0">
                <a:solidFill>
                  <a:srgbClr val="C00000"/>
                </a:solidFill>
                <a:effectLst/>
              </a:rPr>
              <a:t>how to optimize a cache</a:t>
            </a:r>
            <a:r>
              <a:rPr lang="en-US" sz="1200" b="0" i="0" dirty="0">
                <a:solidFill>
                  <a:srgbClr val="000000"/>
                </a:solidFill>
                <a:effectLst/>
              </a:rPr>
              <a:t>, optimization of cache means you have to </a:t>
            </a:r>
            <a:r>
              <a:rPr lang="en-US" sz="1200" b="1" i="0" dirty="0">
                <a:solidFill>
                  <a:srgbClr val="C00000"/>
                </a:solidFill>
                <a:effectLst/>
              </a:rPr>
              <a:t>reduce average memory access time</a:t>
            </a:r>
            <a:r>
              <a:rPr lang="en-US" sz="1200" b="0" i="0" dirty="0">
                <a:solidFill>
                  <a:srgbClr val="000000"/>
                </a:solidFill>
                <a:effectLst/>
              </a:rPr>
              <a:t>.</a:t>
            </a:r>
          </a:p>
          <a:p>
            <a:pPr marL="342900" indent="-342900" algn="l">
              <a:buClr>
                <a:srgbClr val="0070C0"/>
              </a:buClr>
              <a:buSzPct val="80000"/>
              <a:buFont typeface="Wingdings" pitchFamily="2" charset="2"/>
              <a:buChar char="u"/>
            </a:pPr>
            <a:r>
              <a:rPr lang="en-US" sz="1200" b="0" i="0" dirty="0">
                <a:solidFill>
                  <a:srgbClr val="000000"/>
                </a:solidFill>
                <a:effectLst/>
              </a:rPr>
              <a:t>And </a:t>
            </a:r>
            <a:r>
              <a:rPr lang="en-US" sz="1200" b="1" i="0" dirty="0">
                <a:solidFill>
                  <a:srgbClr val="C00000"/>
                </a:solidFill>
                <a:effectLst/>
              </a:rPr>
              <a:t>AMAT (Average </a:t>
            </a:r>
            <a:r>
              <a:rPr lang="en-US" sz="1200" b="1" dirty="0">
                <a:solidFill>
                  <a:srgbClr val="C00000"/>
                </a:solidFill>
              </a:rPr>
              <a:t>M</a:t>
            </a:r>
            <a:r>
              <a:rPr lang="en-US" sz="1200" b="1" i="0" dirty="0">
                <a:solidFill>
                  <a:srgbClr val="C00000"/>
                </a:solidFill>
                <a:effectLst/>
              </a:rPr>
              <a:t>emory </a:t>
            </a:r>
            <a:r>
              <a:rPr lang="en-US" sz="1200" b="1" dirty="0">
                <a:solidFill>
                  <a:srgbClr val="C00000"/>
                </a:solidFill>
              </a:rPr>
              <a:t>A</a:t>
            </a:r>
            <a:r>
              <a:rPr lang="en-US" sz="1200" b="1" i="0" dirty="0">
                <a:solidFill>
                  <a:srgbClr val="C00000"/>
                </a:solidFill>
                <a:effectLst/>
              </a:rPr>
              <a:t>ccess </a:t>
            </a:r>
            <a:r>
              <a:rPr lang="en-US" sz="1200" b="1" dirty="0">
                <a:solidFill>
                  <a:srgbClr val="C00000"/>
                </a:solidFill>
              </a:rPr>
              <a:t>T</a:t>
            </a:r>
            <a:r>
              <a:rPr lang="en-US" sz="1200" b="1" i="0" dirty="0">
                <a:solidFill>
                  <a:srgbClr val="C00000"/>
                </a:solidFill>
                <a:effectLst/>
              </a:rPr>
              <a:t>ime) </a:t>
            </a:r>
            <a:r>
              <a:rPr lang="en-US" sz="1200" b="0" i="0" dirty="0">
                <a:solidFill>
                  <a:srgbClr val="000000"/>
                </a:solidFill>
                <a:effectLst/>
              </a:rPr>
              <a:t>is defined by the equation of hit time plus miss rate into (x) miss penalty. </a:t>
            </a:r>
          </a:p>
          <a:p>
            <a:pPr marL="342900" indent="-342900" algn="l">
              <a:buClr>
                <a:srgbClr val="0070C0"/>
              </a:buClr>
              <a:buSzPct val="80000"/>
              <a:buFont typeface="Wingdings" pitchFamily="2" charset="2"/>
              <a:buChar char="u"/>
            </a:pPr>
            <a:r>
              <a:rPr lang="en-US" sz="1200" b="0" i="0" dirty="0">
                <a:solidFill>
                  <a:srgbClr val="000000"/>
                </a:solidFill>
                <a:effectLst/>
              </a:rPr>
              <a:t>So, there are three basic motives by which we can reduce the average memory access time.</a:t>
            </a:r>
          </a:p>
          <a:p>
            <a:pPr marL="342900" indent="-342900" algn="l">
              <a:buClr>
                <a:srgbClr val="0070C0"/>
              </a:buClr>
              <a:buSzPct val="80000"/>
              <a:buFont typeface="Wingdings" pitchFamily="2" charset="2"/>
              <a:buChar char="u"/>
            </a:pPr>
            <a:r>
              <a:rPr lang="en-US" sz="1200" b="0" i="0" dirty="0">
                <a:solidFill>
                  <a:srgbClr val="000000"/>
                </a:solidFill>
                <a:effectLst/>
              </a:rPr>
              <a:t>So, the </a:t>
            </a:r>
            <a:r>
              <a:rPr lang="en-US" sz="1200" b="1" i="0" dirty="0">
                <a:solidFill>
                  <a:srgbClr val="C00000"/>
                </a:solidFill>
                <a:effectLst/>
              </a:rPr>
              <a:t>first thing </a:t>
            </a:r>
            <a:r>
              <a:rPr lang="en-US" sz="1200" b="0" i="0" dirty="0">
                <a:solidFill>
                  <a:srgbClr val="000000"/>
                </a:solidFill>
                <a:effectLst/>
              </a:rPr>
              <a:t>is you try to come up with the techniques which will </a:t>
            </a:r>
            <a:r>
              <a:rPr lang="en-US" sz="1200" b="1" i="0" dirty="0">
                <a:solidFill>
                  <a:srgbClr val="C00000"/>
                </a:solidFill>
                <a:effectLst/>
              </a:rPr>
              <a:t>reduce the miss rate </a:t>
            </a:r>
            <a:r>
              <a:rPr lang="en-US" sz="1200" b="0" i="0" dirty="0">
                <a:solidFill>
                  <a:srgbClr val="000000"/>
                </a:solidFill>
                <a:effectLst/>
              </a:rPr>
              <a:t>that is called reduction of miss rate.</a:t>
            </a:r>
          </a:p>
          <a:p>
            <a:pPr marL="342900" indent="-342900" algn="l">
              <a:buClr>
                <a:srgbClr val="0070C0"/>
              </a:buClr>
              <a:buSzPct val="80000"/>
              <a:buFont typeface="Wingdings" pitchFamily="2" charset="2"/>
              <a:buChar char="u"/>
            </a:pPr>
            <a:r>
              <a:rPr lang="en-US" sz="1200" b="1" i="0" dirty="0">
                <a:solidFill>
                  <a:srgbClr val="C00000"/>
                </a:solidFill>
                <a:effectLst/>
              </a:rPr>
              <a:t>Second technique </a:t>
            </a:r>
            <a:r>
              <a:rPr lang="en-US" sz="1200" b="0" i="0" dirty="0">
                <a:solidFill>
                  <a:srgbClr val="000000"/>
                </a:solidFill>
                <a:effectLst/>
              </a:rPr>
              <a:t>is try to come up with techniques that can reduce the </a:t>
            </a:r>
            <a:r>
              <a:rPr lang="en-US" sz="1200" b="1" i="0" dirty="0">
                <a:solidFill>
                  <a:srgbClr val="C00000"/>
                </a:solidFill>
                <a:effectLst/>
              </a:rPr>
              <a:t>miss penalty</a:t>
            </a:r>
            <a:r>
              <a:rPr lang="en-US" sz="1200" b="0" i="0" dirty="0">
                <a:solidFill>
                  <a:srgbClr val="000000"/>
                </a:solidFill>
                <a:effectLst/>
              </a:rPr>
              <a:t>.</a:t>
            </a:r>
          </a:p>
          <a:p>
            <a:pPr marL="342900" indent="-342900" algn="l">
              <a:buClr>
                <a:srgbClr val="0070C0"/>
              </a:buClr>
              <a:buSzPct val="80000"/>
              <a:buFont typeface="Wingdings" pitchFamily="2" charset="2"/>
              <a:buChar char="u"/>
            </a:pPr>
            <a:r>
              <a:rPr lang="en-US" sz="1200" b="0" i="0" dirty="0">
                <a:solidFill>
                  <a:srgbClr val="000000"/>
                </a:solidFill>
                <a:effectLst/>
              </a:rPr>
              <a:t>And the </a:t>
            </a:r>
            <a:r>
              <a:rPr lang="en-US" sz="1200" b="1" i="0" dirty="0">
                <a:solidFill>
                  <a:srgbClr val="C00000"/>
                </a:solidFill>
                <a:effectLst/>
              </a:rPr>
              <a:t>third technique is trying to reduce the hit time</a:t>
            </a:r>
            <a:r>
              <a:rPr lang="en-US" sz="1200" b="0" i="0" dirty="0">
                <a:solidFill>
                  <a:srgbClr val="000000"/>
                </a:solidFill>
                <a:effectLst/>
              </a:rPr>
              <a:t>, but we have to understand that these three parameters are not independent; if you try to adjust one of this parameter, it will automatically impact the other parameter.</a:t>
            </a:r>
          </a:p>
          <a:p>
            <a:pPr marL="342900" indent="-342900" algn="l">
              <a:buClr>
                <a:srgbClr val="0070C0"/>
              </a:buClr>
              <a:buSzPct val="80000"/>
              <a:buFont typeface="Wingdings" pitchFamily="2" charset="2"/>
              <a:buChar char="u"/>
            </a:pPr>
            <a:r>
              <a:rPr lang="en-US" sz="1200" b="0" i="0" dirty="0">
                <a:solidFill>
                  <a:srgbClr val="000000"/>
                </a:solidFill>
                <a:effectLst/>
              </a:rPr>
              <a:t>So, altogether changing one parameter is not an independent scenario, we may have to adjust or we may have to see what happens to the other parameters as well.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graphicFrame>
        <p:nvGraphicFramePr>
          <p:cNvPr id="8" name="Object 7">
            <a:extLst>
              <a:ext uri="{FF2B5EF4-FFF2-40B4-BE49-F238E27FC236}">
                <a16:creationId xmlns:a16="http://schemas.microsoft.com/office/drawing/2014/main" id="{5C7F8B17-89D0-8A94-3F32-19AF9318F459}"/>
              </a:ext>
            </a:extLst>
          </p:cNvPr>
          <p:cNvGraphicFramePr>
            <a:graphicFrameLocks noChangeAspect="1"/>
          </p:cNvGraphicFramePr>
          <p:nvPr>
            <p:extLst>
              <p:ext uri="{D42A27DB-BD31-4B8C-83A1-F6EECF244321}">
                <p14:modId xmlns:p14="http://schemas.microsoft.com/office/powerpoint/2010/main" val="3767326620"/>
              </p:ext>
            </p:extLst>
          </p:nvPr>
        </p:nvGraphicFramePr>
        <p:xfrm>
          <a:off x="2051720" y="3789040"/>
          <a:ext cx="5342012" cy="2505105"/>
        </p:xfrm>
        <a:graphic>
          <a:graphicData uri="http://schemas.openxmlformats.org/presentationml/2006/ole">
            <mc:AlternateContent xmlns:mc="http://schemas.openxmlformats.org/markup-compatibility/2006">
              <mc:Choice xmlns:v="urn:schemas-microsoft-com:vml" Requires="v">
                <p:oleObj name="Bitmap Image" r:id="rId2" imgW="6134040" imgH="2876400" progId="PBrush">
                  <p:embed/>
                </p:oleObj>
              </mc:Choice>
              <mc:Fallback>
                <p:oleObj name="Bitmap Image" r:id="rId2" imgW="6134040" imgH="2876400" progId="PBrush">
                  <p:embed/>
                  <p:pic>
                    <p:nvPicPr>
                      <p:cNvPr id="0" name=""/>
                      <p:cNvPicPr/>
                      <p:nvPr/>
                    </p:nvPicPr>
                    <p:blipFill>
                      <a:blip r:embed="rId3"/>
                      <a:stretch>
                        <a:fillRect/>
                      </a:stretch>
                    </p:blipFill>
                    <p:spPr>
                      <a:xfrm>
                        <a:off x="2051720" y="3789040"/>
                        <a:ext cx="5342012" cy="250510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4662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2961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(06:53/43:50)</a:t>
            </a:r>
          </a:p>
          <a:p>
            <a:pPr marL="342900" indent="-342900" algn="l">
              <a:buClr>
                <a:srgbClr val="0070C0"/>
              </a:buClr>
              <a:buSzPct val="80000"/>
              <a:buFont typeface="Wingdings" pitchFamily="2" charset="2"/>
              <a:buChar char="u"/>
            </a:pPr>
            <a:r>
              <a:rPr lang="en-US" sz="1200" b="0" i="0" dirty="0">
                <a:solidFill>
                  <a:srgbClr val="000000"/>
                </a:solidFill>
                <a:effectLst/>
              </a:rPr>
              <a:t>Let us see the first optimization; the first optimization that is done to improve average memory access time is to increase the block size of the underline cache memory.</a:t>
            </a:r>
          </a:p>
          <a:p>
            <a:pPr marL="342900" indent="-342900" algn="l">
              <a:buClr>
                <a:srgbClr val="0070C0"/>
              </a:buClr>
              <a:buSzPct val="80000"/>
              <a:buFont typeface="Wingdings" pitchFamily="2" charset="2"/>
              <a:buChar char="u"/>
            </a:pPr>
            <a:r>
              <a:rPr lang="en-US" sz="1200" b="0" i="0" dirty="0">
                <a:solidFill>
                  <a:srgbClr val="000000"/>
                </a:solidFill>
                <a:effectLst/>
              </a:rPr>
              <a:t>So, whenever we go for larger block size, we are able to reduce the </a:t>
            </a:r>
            <a:r>
              <a:rPr lang="en-US" sz="1200" b="1" i="0" dirty="0">
                <a:solidFill>
                  <a:srgbClr val="C00000"/>
                </a:solidFill>
                <a:effectLst/>
              </a:rPr>
              <a:t>miss rate</a:t>
            </a:r>
            <a:r>
              <a:rPr lang="en-US" sz="1200" b="0" i="0" dirty="0">
                <a:solidFill>
                  <a:srgbClr val="000000"/>
                </a:solidFill>
                <a:effectLst/>
              </a:rPr>
              <a:t>.</a:t>
            </a:r>
          </a:p>
          <a:p>
            <a:pPr marL="342900" indent="-342900" algn="l">
              <a:buClr>
                <a:srgbClr val="0070C0"/>
              </a:buClr>
              <a:buSzPct val="80000"/>
              <a:buFont typeface="Wingdings" pitchFamily="2" charset="2"/>
              <a:buChar char="u"/>
            </a:pPr>
            <a:r>
              <a:rPr lang="en-US" sz="1200" b="0" i="0" dirty="0">
                <a:solidFill>
                  <a:srgbClr val="000000"/>
                </a:solidFill>
                <a:effectLst/>
              </a:rPr>
              <a:t>So, miss rate is a parameter which we going to focus our attention now miss rate.</a:t>
            </a:r>
          </a:p>
          <a:p>
            <a:pPr marL="342900" indent="-342900" algn="l">
              <a:buClr>
                <a:srgbClr val="0070C0"/>
              </a:buClr>
              <a:buSzPct val="80000"/>
              <a:buFont typeface="Wingdings" pitchFamily="2" charset="2"/>
              <a:buChar char="u"/>
            </a:pPr>
            <a:r>
              <a:rPr lang="en-US" sz="1200" b="0" i="0" dirty="0">
                <a:solidFill>
                  <a:srgbClr val="000000"/>
                </a:solidFill>
                <a:effectLst/>
              </a:rPr>
              <a:t>Now how this happens, the advantages of going for larger block is we are trying to utilize </a:t>
            </a:r>
            <a:r>
              <a:rPr lang="en-US" sz="1200" b="1" i="0" dirty="0">
                <a:solidFill>
                  <a:srgbClr val="C00000"/>
                </a:solidFill>
                <a:effectLst/>
              </a:rPr>
              <a:t>spatial locality</a:t>
            </a:r>
            <a:r>
              <a:rPr lang="en-US" sz="1200" b="0" i="0" dirty="0">
                <a:solidFill>
                  <a:srgbClr val="000000"/>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graphicFrame>
        <p:nvGraphicFramePr>
          <p:cNvPr id="7" name="Object 6">
            <a:extLst>
              <a:ext uri="{FF2B5EF4-FFF2-40B4-BE49-F238E27FC236}">
                <a16:creationId xmlns:a16="http://schemas.microsoft.com/office/drawing/2014/main" id="{BCEB5191-9E6E-9330-07FF-5F0443A2D57E}"/>
              </a:ext>
            </a:extLst>
          </p:cNvPr>
          <p:cNvGraphicFramePr>
            <a:graphicFrameLocks noChangeAspect="1"/>
          </p:cNvGraphicFramePr>
          <p:nvPr>
            <p:extLst>
              <p:ext uri="{D42A27DB-BD31-4B8C-83A1-F6EECF244321}">
                <p14:modId xmlns:p14="http://schemas.microsoft.com/office/powerpoint/2010/main" val="1804792149"/>
              </p:ext>
            </p:extLst>
          </p:nvPr>
        </p:nvGraphicFramePr>
        <p:xfrm>
          <a:off x="1403648" y="4149080"/>
          <a:ext cx="5610225" cy="1657350"/>
        </p:xfrm>
        <a:graphic>
          <a:graphicData uri="http://schemas.openxmlformats.org/presentationml/2006/ole">
            <mc:AlternateContent xmlns:mc="http://schemas.openxmlformats.org/markup-compatibility/2006">
              <mc:Choice xmlns:v="urn:schemas-microsoft-com:vml" Requires="v">
                <p:oleObj name="Bitmap Image" r:id="rId2" imgW="5610240" imgH="1657440" progId="PBrush">
                  <p:embed/>
                </p:oleObj>
              </mc:Choice>
              <mc:Fallback>
                <p:oleObj name="Bitmap Image" r:id="rId2" imgW="5610240" imgH="1657440" progId="PBrush">
                  <p:embed/>
                  <p:pic>
                    <p:nvPicPr>
                      <p:cNvPr id="0" name=""/>
                      <p:cNvPicPr/>
                      <p:nvPr/>
                    </p:nvPicPr>
                    <p:blipFill>
                      <a:blip r:embed="rId3"/>
                      <a:stretch>
                        <a:fillRect/>
                      </a:stretch>
                    </p:blipFill>
                    <p:spPr>
                      <a:xfrm>
                        <a:off x="1403648" y="4149080"/>
                        <a:ext cx="5610225" cy="165735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34552974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4907</TotalTime>
  <Words>2284</Words>
  <Application>Microsoft Office PowerPoint</Application>
  <PresentationFormat>On-screen Show (4:3)</PresentationFormat>
  <Paragraphs>152</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Wingdings</vt:lpstr>
      <vt:lpstr>Office 佈景主題</vt:lpstr>
      <vt:lpstr>Bitmap Image</vt:lpstr>
      <vt:lpstr>3 Basic Cache Optimization (Part 1)</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1279</cp:revision>
  <dcterms:created xsi:type="dcterms:W3CDTF">2018-09-28T16:40:41Z</dcterms:created>
  <dcterms:modified xsi:type="dcterms:W3CDTF">2022-09-08T15:35:34Z</dcterms:modified>
</cp:coreProperties>
</file>