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1" r:id="rId3"/>
    <p:sldId id="302" r:id="rId4"/>
    <p:sldId id="303" r:id="rId5"/>
    <p:sldId id="304" r:id="rId6"/>
    <p:sldId id="305" r:id="rId7"/>
    <p:sldId id="306" r:id="rId8"/>
    <p:sldId id="312" r:id="rId9"/>
    <p:sldId id="307" r:id="rId10"/>
    <p:sldId id="308" r:id="rId11"/>
    <p:sldId id="309" r:id="rId12"/>
    <p:sldId id="311" r:id="rId13"/>
    <p:sldId id="31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6" d="100"/>
          <a:sy n="96" d="100"/>
        </p:scale>
        <p:origin x="75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 Basic </a:t>
            </a:r>
            <a:r>
              <a:rPr lang="en-US" altLang="zh-TW" sz="4000" b="1">
                <a:solidFill>
                  <a:srgbClr val="FFFF00"/>
                </a:solidFill>
              </a:rPr>
              <a:t>Cache Optimization (Part 2)</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539551" y="1412774"/>
            <a:ext cx="5400601" cy="32403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(16:46/43:50)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And this slightly varies depending on the memory footprint of these programs.</a:t>
            </a:r>
          </a:p>
          <a:p>
            <a:pPr marL="342900" indent="-342900" algn="l">
              <a:buClr>
                <a:srgbClr val="0070C0"/>
              </a:buClr>
              <a:buSzPct val="80000"/>
              <a:buFont typeface="Wingdings" pitchFamily="2" charset="2"/>
              <a:buChar char="u"/>
            </a:pPr>
            <a:r>
              <a:rPr lang="en-US" sz="1200" b="0" i="0" dirty="0">
                <a:solidFill>
                  <a:srgbClr val="000000"/>
                </a:solidFill>
                <a:effectLst/>
              </a:rPr>
              <a:t>Let us move into the third optimization.</a:t>
            </a:r>
          </a:p>
          <a:p>
            <a:pPr marL="342900" indent="-342900" algn="l">
              <a:buClr>
                <a:srgbClr val="0070C0"/>
              </a:buClr>
              <a:buSzPct val="80000"/>
              <a:buFont typeface="Wingdings" pitchFamily="2" charset="2"/>
              <a:buChar char="u"/>
            </a:pPr>
            <a:r>
              <a:rPr lang="en-US" sz="1200" b="0" i="0" dirty="0">
                <a:solidFill>
                  <a:srgbClr val="000000"/>
                </a:solidFill>
                <a:effectLst/>
              </a:rPr>
              <a:t>16:54 The third optimization is increasing the associativity to reduce miss rate.</a:t>
            </a:r>
          </a:p>
          <a:p>
            <a:pPr marL="342900" indent="-342900" algn="l">
              <a:buClr>
                <a:srgbClr val="0070C0"/>
              </a:buClr>
              <a:buSzPct val="80000"/>
              <a:buFont typeface="Wingdings" pitchFamily="2" charset="2"/>
              <a:buChar char="u"/>
            </a:pPr>
            <a:r>
              <a:rPr lang="en-US" sz="1200" b="0" i="0" dirty="0">
                <a:solidFill>
                  <a:srgbClr val="000000"/>
                </a:solidFill>
                <a:effectLst/>
              </a:rPr>
              <a:t>Here also a focus is try to reduce miss rate.</a:t>
            </a:r>
          </a:p>
          <a:p>
            <a:pPr marL="342900" indent="-342900" algn="l">
              <a:buClr>
                <a:srgbClr val="0070C0"/>
              </a:buClr>
              <a:buSzPct val="80000"/>
              <a:buFont typeface="Wingdings" pitchFamily="2" charset="2"/>
              <a:buChar char="u"/>
            </a:pPr>
            <a:r>
              <a:rPr lang="en-US" sz="1200" b="0" i="0" dirty="0">
                <a:solidFill>
                  <a:srgbClr val="000000"/>
                </a:solidFill>
                <a:effectLst/>
              </a:rPr>
              <a:t>Fully associative caches are best.</a:t>
            </a:r>
          </a:p>
          <a:p>
            <a:pPr marL="342900" indent="-342900" algn="l">
              <a:buClr>
                <a:srgbClr val="0070C0"/>
              </a:buClr>
              <a:buSzPct val="80000"/>
              <a:buFont typeface="Wingdings" pitchFamily="2" charset="2"/>
              <a:buChar char="u"/>
            </a:pPr>
            <a:r>
              <a:rPr lang="en-US" sz="1200" b="0" i="0" dirty="0">
                <a:solidFill>
                  <a:srgbClr val="000000"/>
                </a:solidFill>
                <a:effectLst/>
              </a:rPr>
              <a:t>Let us try to recall what you mean by a fully associative cache.</a:t>
            </a:r>
          </a:p>
          <a:p>
            <a:pPr marL="342900" indent="-342900" algn="l">
              <a:buClr>
                <a:srgbClr val="0070C0"/>
              </a:buClr>
              <a:buSzPct val="80000"/>
              <a:buFont typeface="Wingdings" pitchFamily="2" charset="2"/>
              <a:buChar char="u"/>
            </a:pPr>
            <a:r>
              <a:rPr lang="en-US" sz="1200" b="0" i="0" dirty="0">
                <a:solidFill>
                  <a:srgbClr val="000000"/>
                </a:solidFill>
                <a:effectLst/>
              </a:rPr>
              <a:t>17:09 Fully associative cache means, when you bring a block from the main memory into the cache then it can be placed in any of the block available inside the cache memory.</a:t>
            </a:r>
          </a:p>
          <a:p>
            <a:pPr marL="342900" indent="-342900" algn="l">
              <a:buClr>
                <a:srgbClr val="0070C0"/>
              </a:buClr>
              <a:buSzPct val="80000"/>
              <a:buFont typeface="Wingdings" pitchFamily="2" charset="2"/>
              <a:buChar char="u"/>
            </a:pPr>
            <a:r>
              <a:rPr lang="en-US" sz="1200" b="0" i="0" dirty="0">
                <a:solidFill>
                  <a:srgbClr val="000000"/>
                </a:solidFill>
                <a:effectLst/>
              </a:rPr>
              <a:t>So, in a fully associative cache block replacement will happen only if the cache memory is full.</a:t>
            </a:r>
          </a:p>
          <a:p>
            <a:pPr marL="342900" indent="-342900" algn="l">
              <a:buClr>
                <a:srgbClr val="0070C0"/>
              </a:buClr>
              <a:buSzPct val="80000"/>
              <a:buFont typeface="Wingdings" pitchFamily="2" charset="2"/>
              <a:buChar char="u"/>
            </a:pPr>
            <a:r>
              <a:rPr lang="en-US" sz="1200" b="0" i="0" dirty="0">
                <a:solidFill>
                  <a:srgbClr val="000000"/>
                </a:solidFill>
                <a:effectLst/>
              </a:rPr>
              <a:t>So, even though it is a fully associative cache whatever you are trying to bring into the cache memory, there is a limit fully associative caches are the best, but it will take higher hit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7" name="Object 6">
            <a:extLst>
              <a:ext uri="{FF2B5EF4-FFF2-40B4-BE49-F238E27FC236}">
                <a16:creationId xmlns:a16="http://schemas.microsoft.com/office/drawing/2014/main" id="{628B5F59-C5BD-12F2-73E7-15C4BACCDFEF}"/>
              </a:ext>
            </a:extLst>
          </p:cNvPr>
          <p:cNvGraphicFramePr>
            <a:graphicFrameLocks noChangeAspect="1"/>
          </p:cNvGraphicFramePr>
          <p:nvPr>
            <p:extLst>
              <p:ext uri="{D42A27DB-BD31-4B8C-83A1-F6EECF244321}">
                <p14:modId xmlns:p14="http://schemas.microsoft.com/office/powerpoint/2010/main" val="2950215689"/>
              </p:ext>
            </p:extLst>
          </p:nvPr>
        </p:nvGraphicFramePr>
        <p:xfrm>
          <a:off x="611560" y="4725144"/>
          <a:ext cx="6591300" cy="1809750"/>
        </p:xfrm>
        <a:graphic>
          <a:graphicData uri="http://schemas.openxmlformats.org/presentationml/2006/ole">
            <mc:AlternateContent xmlns:mc="http://schemas.openxmlformats.org/markup-compatibility/2006">
              <mc:Choice xmlns:v="urn:schemas-microsoft-com:vml" Requires="v">
                <p:oleObj name="Bitmap Image" r:id="rId2" imgW="6591240" imgH="1809720" progId="PBrush">
                  <p:embed/>
                </p:oleObj>
              </mc:Choice>
              <mc:Fallback>
                <p:oleObj name="Bitmap Image" r:id="rId2" imgW="6591240" imgH="1809720" progId="PBrush">
                  <p:embed/>
                  <p:pic>
                    <p:nvPicPr>
                      <p:cNvPr id="0" name=""/>
                      <p:cNvPicPr/>
                      <p:nvPr/>
                    </p:nvPicPr>
                    <p:blipFill>
                      <a:blip r:embed="rId3"/>
                      <a:stretch>
                        <a:fillRect/>
                      </a:stretch>
                    </p:blipFill>
                    <p:spPr>
                      <a:xfrm>
                        <a:off x="611560" y="4725144"/>
                        <a:ext cx="6591300" cy="1809750"/>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18A16E6C-43F6-E186-C2CD-BC1C40755736}"/>
              </a:ext>
            </a:extLst>
          </p:cNvPr>
          <p:cNvSpPr txBox="1"/>
          <p:nvPr/>
        </p:nvSpPr>
        <p:spPr>
          <a:xfrm>
            <a:off x="6012160" y="1412776"/>
            <a:ext cx="3240360" cy="707886"/>
          </a:xfrm>
          <a:prstGeom prst="rect">
            <a:avLst/>
          </a:prstGeom>
          <a:solidFill>
            <a:srgbClr val="FFFF00"/>
          </a:solidFill>
          <a:ln>
            <a:solidFill>
              <a:srgbClr val="C00000"/>
            </a:solidFill>
          </a:ln>
        </p:spPr>
        <p:txBody>
          <a:bodyPr wrap="square">
            <a:spAutoFit/>
          </a:bodyPr>
          <a:lstStyle/>
          <a:p>
            <a:r>
              <a:rPr lang="en-US" sz="1000" b="0" i="0" dirty="0">
                <a:solidFill>
                  <a:srgbClr val="202124"/>
                </a:solidFill>
                <a:effectLst/>
              </a:rPr>
              <a:t>▪ A fully associative cache </a:t>
            </a:r>
            <a:r>
              <a:rPr lang="en-US" sz="1000" b="1" i="0" dirty="0">
                <a:solidFill>
                  <a:srgbClr val="202124"/>
                </a:solidFill>
                <a:effectLst/>
              </a:rPr>
              <a:t>permits data to be stored in any cache block, instead of forcing each memory address into one particular block</a:t>
            </a:r>
            <a:r>
              <a:rPr lang="en-US" sz="1000" b="0" i="0" dirty="0">
                <a:solidFill>
                  <a:srgbClr val="202124"/>
                </a:solidFill>
                <a:effectLst/>
              </a:rPr>
              <a:t>. — When data is fetched from memory, it can be placed in any unused block of the cache.</a:t>
            </a:r>
            <a:endParaRPr lang="en-US" sz="1000" dirty="0"/>
          </a:p>
        </p:txBody>
      </p:sp>
      <p:pic>
        <p:nvPicPr>
          <p:cNvPr id="1028" name="Picture 4" descr="Since fully associative cache has best hit rate. Why do we use N-set  associative cache or direct mapped cache? - Quora">
            <a:extLst>
              <a:ext uri="{FF2B5EF4-FFF2-40B4-BE49-F238E27FC236}">
                <a16:creationId xmlns:a16="http://schemas.microsoft.com/office/drawing/2014/main" id="{19B7BFD6-02D2-71BD-185B-F6287FC61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204864"/>
            <a:ext cx="3024336" cy="226533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8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405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(17:38/43:50)</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Why we are taking higher hit time, because once you give the address.</a:t>
            </a:r>
          </a:p>
          <a:p>
            <a:pPr marL="342900" indent="-342900" algn="l">
              <a:buClr>
                <a:srgbClr val="0070C0"/>
              </a:buClr>
              <a:buSzPct val="80000"/>
              <a:buFont typeface="Wingdings" pitchFamily="2" charset="2"/>
              <a:buChar char="u"/>
            </a:pPr>
            <a:r>
              <a:rPr lang="en-US" sz="1800" b="0" i="0" dirty="0">
                <a:solidFill>
                  <a:srgbClr val="000000"/>
                </a:solidFill>
                <a:effectLst/>
              </a:rPr>
              <a:t>Once you divide the address into tag index and offset, there is no specific case of an index in the case of a fully associative cache, because the block can be kept anywhere in the cache.</a:t>
            </a:r>
          </a:p>
          <a:p>
            <a:pPr marL="342900" indent="-342900" algn="l">
              <a:buClr>
                <a:srgbClr val="0070C0"/>
              </a:buClr>
              <a:buSzPct val="80000"/>
              <a:buFont typeface="Wingdings" pitchFamily="2" charset="2"/>
              <a:buChar char="u"/>
            </a:pPr>
            <a:r>
              <a:rPr lang="en-US" sz="1800" b="0" i="0" dirty="0">
                <a:solidFill>
                  <a:srgbClr val="000000"/>
                </a:solidFill>
                <a:effectLst/>
              </a:rPr>
              <a:t>So, tag comparison has to happen across all the blocks, all the available blocks in this cache memory leading to higher hit time.</a:t>
            </a:r>
          </a:p>
          <a:p>
            <a:pPr marL="342900" indent="-342900" algn="l">
              <a:buClr>
                <a:srgbClr val="0070C0"/>
              </a:buClr>
              <a:buSzPct val="80000"/>
              <a:buFont typeface="Wingdings" pitchFamily="2" charset="2"/>
              <a:buChar char="u"/>
            </a:pPr>
            <a:r>
              <a:rPr lang="en-US" sz="1800" b="0" i="0" dirty="0">
                <a:solidFill>
                  <a:srgbClr val="000000"/>
                </a:solidFill>
                <a:effectLst/>
              </a:rPr>
              <a:t>So, what we can do from a direct memory cache, it is always good to increase the associativity to a reasonable level.</a:t>
            </a:r>
          </a:p>
          <a:p>
            <a:pPr marL="342900" indent="-342900" algn="l">
              <a:buClr>
                <a:srgbClr val="0070C0"/>
              </a:buClr>
              <a:buSzPct val="80000"/>
              <a:buFont typeface="Wingdings" pitchFamily="2" charset="2"/>
              <a:buChar char="u"/>
            </a:pPr>
            <a:r>
              <a:rPr lang="en-US" sz="1800" b="0" i="0" dirty="0">
                <a:solidFill>
                  <a:srgbClr val="000000"/>
                </a:solidFill>
                <a:effectLst/>
              </a:rPr>
              <a:t>Because once we move from direct mapped cache 2-way associative cache, then miss rate will come down, but you have to understand that the hit time will slightly increase; when you move from 2-way to 4-way again hit time is going to slightly increase.</a:t>
            </a:r>
          </a:p>
          <a:p>
            <a:pPr marL="342900" indent="-342900" algn="l">
              <a:buClr>
                <a:srgbClr val="0070C0"/>
              </a:buClr>
              <a:buSzPct val="80000"/>
              <a:buFont typeface="Wingdings" pitchFamily="2" charset="2"/>
              <a:buChar char="u"/>
            </a:pPr>
            <a:r>
              <a:rPr lang="en-US" sz="1800" b="0" i="0" dirty="0">
                <a:solidFill>
                  <a:srgbClr val="000000"/>
                </a:solidFill>
                <a:effectLst/>
              </a:rPr>
              <a:t>18: 24 So, when you move from 4-way to 16-way to 32-way, we are going closer to fully associative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72774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520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(18:31/43:50)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as we know close of the fully associative caches or if we increase the associativity, the miss rate will come down, at a same time the hit time will increase.</a:t>
            </a:r>
          </a:p>
          <a:p>
            <a:pPr marL="342900" indent="-342900" algn="l">
              <a:buClr>
                <a:srgbClr val="0070C0"/>
              </a:buClr>
              <a:buSzPct val="80000"/>
              <a:buFont typeface="Wingdings" pitchFamily="2" charset="2"/>
              <a:buChar char="u"/>
            </a:pPr>
            <a:r>
              <a:rPr lang="en-US" sz="1200" b="0" i="0" dirty="0">
                <a:solidFill>
                  <a:srgbClr val="000000"/>
                </a:solidFill>
                <a:effectLst/>
              </a:rPr>
              <a:t>18:42 Since, both hit time as well as of miss rate are parameters which govern average memory access time finding an optimal balance is a design challenge.</a:t>
            </a:r>
          </a:p>
          <a:p>
            <a:pPr marL="342900" indent="-342900" algn="l">
              <a:buClr>
                <a:srgbClr val="0070C0"/>
              </a:buClr>
              <a:buSzPct val="80000"/>
              <a:buFont typeface="Wingdings" pitchFamily="2" charset="2"/>
              <a:buChar char="u"/>
            </a:pPr>
            <a:r>
              <a:rPr lang="en-US" sz="1200" b="0" i="0" dirty="0">
                <a:solidFill>
                  <a:srgbClr val="000000"/>
                </a:solidFill>
                <a:effectLst/>
              </a:rPr>
              <a:t>The advantages is we are trying to reduce conflict miss, when you have direct mapped cache, there will be two blocks mapping into the same set.</a:t>
            </a:r>
          </a:p>
          <a:p>
            <a:pPr marL="342900" indent="-342900" algn="l">
              <a:buClr>
                <a:srgbClr val="0070C0"/>
              </a:buClr>
              <a:buSzPct val="80000"/>
              <a:buFont typeface="Wingdings" pitchFamily="2" charset="2"/>
              <a:buChar char="u"/>
            </a:pPr>
            <a:r>
              <a:rPr lang="en-US" sz="1200" b="0" i="0" dirty="0">
                <a:solidFill>
                  <a:srgbClr val="000000"/>
                </a:solidFill>
                <a:effectLst/>
              </a:rPr>
              <a:t>18:59 When you go for 2-way associative even though this two are mapping into the same set still we can accommodate them, because my one set has two blocks; it will reduce the miss rate and it is trying to reduce the eviction rate.</a:t>
            </a:r>
          </a:p>
          <a:p>
            <a:pPr marL="342900" indent="-342900" algn="l">
              <a:buClr>
                <a:srgbClr val="0070C0"/>
              </a:buClr>
              <a:buSzPct val="80000"/>
              <a:buFont typeface="Wingdings" pitchFamily="2" charset="2"/>
              <a:buChar char="u"/>
            </a:pPr>
            <a:r>
              <a:rPr lang="en-US" sz="1200" b="0" i="0" dirty="0">
                <a:solidFill>
                  <a:srgbClr val="000000"/>
                </a:solidFill>
                <a:effectLst/>
              </a:rPr>
              <a:t>Then what are the drawbacks, once you move to higher associativity it will increase hit time.</a:t>
            </a:r>
          </a:p>
          <a:p>
            <a:pPr marL="342900" indent="-342900" algn="l">
              <a:buClr>
                <a:srgbClr val="0070C0"/>
              </a:buClr>
              <a:buSzPct val="80000"/>
              <a:buFont typeface="Wingdings" pitchFamily="2" charset="2"/>
              <a:buChar char="u"/>
            </a:pPr>
            <a:r>
              <a:rPr lang="en-US" sz="1200" b="0" i="0" dirty="0">
                <a:solidFill>
                  <a:srgbClr val="000000"/>
                </a:solidFill>
                <a:effectLst/>
              </a:rPr>
              <a:t>19:17 And it is </a:t>
            </a:r>
            <a:r>
              <a:rPr lang="en-US" sz="1200" b="1" i="0" dirty="0">
                <a:solidFill>
                  <a:srgbClr val="C00000"/>
                </a:solidFill>
                <a:effectLst/>
              </a:rPr>
              <a:t>slightly complex design</a:t>
            </a:r>
            <a:r>
              <a:rPr lang="en-US" sz="1200" b="0" i="0" dirty="0">
                <a:solidFill>
                  <a:srgbClr val="000000"/>
                </a:solidFill>
                <a:effectLst/>
              </a:rPr>
              <a:t>, because you have to perform parallel tag matching and then the word selection and you will take more time to search in the set, because tag comparison time is slightly more.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Object 6">
            <a:extLst>
              <a:ext uri="{FF2B5EF4-FFF2-40B4-BE49-F238E27FC236}">
                <a16:creationId xmlns:a16="http://schemas.microsoft.com/office/drawing/2014/main" id="{821F86E9-BDD5-B59A-2566-F51965FD5491}"/>
              </a:ext>
            </a:extLst>
          </p:cNvPr>
          <p:cNvGraphicFramePr>
            <a:graphicFrameLocks noChangeAspect="1"/>
          </p:cNvGraphicFramePr>
          <p:nvPr>
            <p:extLst>
              <p:ext uri="{D42A27DB-BD31-4B8C-83A1-F6EECF244321}">
                <p14:modId xmlns:p14="http://schemas.microsoft.com/office/powerpoint/2010/main" val="1707284263"/>
              </p:ext>
            </p:extLst>
          </p:nvPr>
        </p:nvGraphicFramePr>
        <p:xfrm>
          <a:off x="2843808" y="3933056"/>
          <a:ext cx="4186461" cy="2855787"/>
        </p:xfrm>
        <a:graphic>
          <a:graphicData uri="http://schemas.openxmlformats.org/presentationml/2006/ole">
            <mc:AlternateContent xmlns:mc="http://schemas.openxmlformats.org/markup-compatibility/2006">
              <mc:Choice xmlns:v="urn:schemas-microsoft-com:vml" Requires="v">
                <p:oleObj name="Bitmap Image" r:id="rId2" imgW="6562800" imgH="4476600" progId="PBrush">
                  <p:embed/>
                </p:oleObj>
              </mc:Choice>
              <mc:Fallback>
                <p:oleObj name="Bitmap Image" r:id="rId2" imgW="6562800" imgH="4476600" progId="PBrush">
                  <p:embed/>
                  <p:pic>
                    <p:nvPicPr>
                      <p:cNvPr id="0" name=""/>
                      <p:cNvPicPr/>
                      <p:nvPr/>
                    </p:nvPicPr>
                    <p:blipFill>
                      <a:blip r:embed="rId3"/>
                      <a:stretch>
                        <a:fillRect/>
                      </a:stretch>
                    </p:blipFill>
                    <p:spPr>
                      <a:xfrm>
                        <a:off x="2843808" y="3933056"/>
                        <a:ext cx="4186461" cy="2855787"/>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92771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(19:30/43:50)</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19:30 Now, this is a case where when you are having a direct mapped cache then your entire main memory for example, you have assume you have a cache memory with 4 blocks, entire main memory has to be blocked to one among this 4.</a:t>
            </a:r>
          </a:p>
          <a:p>
            <a:pPr marL="342900" indent="-342900" algn="l">
              <a:buClr>
                <a:srgbClr val="0070C0"/>
              </a:buClr>
              <a:buSzPct val="80000"/>
              <a:buFont typeface="Wingdings" pitchFamily="2" charset="2"/>
              <a:buChar char="u"/>
            </a:pPr>
            <a:r>
              <a:rPr lang="en-US" sz="1800" b="0" i="0" dirty="0">
                <a:solidFill>
                  <a:srgbClr val="000000"/>
                </a:solidFill>
                <a:effectLst/>
              </a:rPr>
              <a:t>19:44 When you are going for a 2-way of associative cache then what we do is these 4 blocks are reorganize into index 0 and index 1.</a:t>
            </a:r>
          </a:p>
          <a:p>
            <a:pPr marL="342900" indent="-342900" algn="l">
              <a:buClr>
                <a:srgbClr val="0070C0"/>
              </a:buClr>
              <a:buSzPct val="80000"/>
              <a:buFont typeface="Wingdings" pitchFamily="2" charset="2"/>
              <a:buChar char="u"/>
            </a:pPr>
            <a:r>
              <a:rPr lang="en-US" sz="1800" b="0" i="0" dirty="0">
                <a:solidFill>
                  <a:srgbClr val="000000"/>
                </a:solidFill>
                <a:effectLst/>
              </a:rPr>
              <a:t>So, you are trying to keep your data anywhere in way 0 or way 1 of the saying index.</a:t>
            </a:r>
          </a:p>
          <a:p>
            <a:pPr marL="342900" indent="-342900" algn="l">
              <a:buClr>
                <a:srgbClr val="0070C0"/>
              </a:buClr>
              <a:buSzPct val="80000"/>
              <a:buFont typeface="Wingdings" pitchFamily="2" charset="2"/>
              <a:buChar char="u"/>
            </a:pPr>
            <a:r>
              <a:rPr lang="en-US" sz="1800" b="0" i="0" dirty="0">
                <a:solidFill>
                  <a:srgbClr val="000000"/>
                </a:solidFill>
                <a:effectLst/>
              </a:rPr>
              <a:t>20:03 So, this gives you less amount of eviction and reduction in conflict misses.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Object 6">
            <a:extLst>
              <a:ext uri="{FF2B5EF4-FFF2-40B4-BE49-F238E27FC236}">
                <a16:creationId xmlns:a16="http://schemas.microsoft.com/office/drawing/2014/main" id="{F83D08DA-750D-BDFB-7D67-9D1634FC8AA4}"/>
              </a:ext>
            </a:extLst>
          </p:cNvPr>
          <p:cNvGraphicFramePr>
            <a:graphicFrameLocks noChangeAspect="1"/>
          </p:cNvGraphicFramePr>
          <p:nvPr>
            <p:extLst>
              <p:ext uri="{D42A27DB-BD31-4B8C-83A1-F6EECF244321}">
                <p14:modId xmlns:p14="http://schemas.microsoft.com/office/powerpoint/2010/main" val="2861184806"/>
              </p:ext>
            </p:extLst>
          </p:nvPr>
        </p:nvGraphicFramePr>
        <p:xfrm>
          <a:off x="2123728" y="4221088"/>
          <a:ext cx="4715272" cy="2556657"/>
        </p:xfrm>
        <a:graphic>
          <a:graphicData uri="http://schemas.openxmlformats.org/presentationml/2006/ole">
            <mc:AlternateContent xmlns:mc="http://schemas.openxmlformats.org/markup-compatibility/2006">
              <mc:Choice xmlns:v="urn:schemas-microsoft-com:vml" Requires="v">
                <p:oleObj name="Bitmap Image" r:id="rId2" imgW="5867280" imgH="3181320" progId="PBrush">
                  <p:embed/>
                </p:oleObj>
              </mc:Choice>
              <mc:Fallback>
                <p:oleObj name="Bitmap Image" r:id="rId2" imgW="5867280" imgH="3181320" progId="PBrush">
                  <p:embed/>
                  <p:pic>
                    <p:nvPicPr>
                      <p:cNvPr id="0" name=""/>
                      <p:cNvPicPr/>
                      <p:nvPr/>
                    </p:nvPicPr>
                    <p:blipFill>
                      <a:blip r:embed="rId3"/>
                      <a:stretch>
                        <a:fillRect/>
                      </a:stretch>
                    </p:blipFill>
                    <p:spPr>
                      <a:xfrm>
                        <a:off x="2123728" y="4221088"/>
                        <a:ext cx="4715272" cy="2556657"/>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92406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8722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(10:52/43:50)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miss penalty factor is being governed by the amount of data or instructions that your or amount of words the number of words that you are going to bring from the main memory.</a:t>
            </a:r>
          </a:p>
          <a:p>
            <a:pPr marL="342900" indent="-342900" algn="l">
              <a:buClr>
                <a:srgbClr val="0070C0"/>
              </a:buClr>
              <a:buSzPct val="80000"/>
              <a:buFont typeface="Wingdings" pitchFamily="2" charset="2"/>
              <a:buChar char="u"/>
            </a:pPr>
            <a:r>
              <a:rPr lang="en-US" sz="1200" b="0" i="0" dirty="0">
                <a:solidFill>
                  <a:srgbClr val="000000"/>
                </a:solidFill>
                <a:effectLst/>
              </a:rPr>
              <a:t>So, when you increase block size to fill up a block you require more words, sometimes there is a restriction in the number of words that we can bring in one stretch due to the limited bandwidth that connects the cache and memory.</a:t>
            </a:r>
          </a:p>
          <a:p>
            <a:pPr marL="342900" indent="-342900" algn="l">
              <a:buClr>
                <a:srgbClr val="0070C0"/>
              </a:buClr>
              <a:buSzPct val="80000"/>
              <a:buFont typeface="Wingdings" pitchFamily="2" charset="2"/>
              <a:buChar char="u"/>
            </a:pPr>
            <a:r>
              <a:rPr lang="en-US" sz="1200" b="0" i="0" dirty="0">
                <a:solidFill>
                  <a:srgbClr val="000000"/>
                </a:solidFill>
                <a:effectLst/>
              </a:rPr>
              <a:t>So, one important disadvantage of having larger block size is increasing of the miss penalty, </a:t>
            </a:r>
          </a:p>
          <a:p>
            <a:pPr marL="342900" indent="-342900" algn="l">
              <a:buClr>
                <a:srgbClr val="0070C0"/>
              </a:buClr>
              <a:buSzPct val="80000"/>
              <a:buFont typeface="Wingdings" pitchFamily="2" charset="2"/>
              <a:buChar char="u"/>
            </a:pPr>
            <a:r>
              <a:rPr lang="en-US" sz="1200" dirty="0">
                <a:solidFill>
                  <a:srgbClr val="000000"/>
                </a:solidFill>
              </a:rPr>
              <a:t>112:20 </a:t>
            </a:r>
            <a:r>
              <a:rPr lang="en-US" sz="1200" b="1" i="0" dirty="0">
                <a:solidFill>
                  <a:srgbClr val="C00000"/>
                </a:solidFill>
                <a:effectLst/>
              </a:rPr>
              <a:t>this means you require more time to fetch a block to the cache </a:t>
            </a:r>
            <a:r>
              <a:rPr lang="en-US" sz="1200" b="0" i="0" dirty="0">
                <a:solidFill>
                  <a:srgbClr val="000000"/>
                </a:solidFill>
                <a:effectLst/>
              </a:rPr>
              <a:t>is basically known as bus width issue, the issue what we discuss now this will increase conflict misses. </a:t>
            </a:r>
          </a:p>
          <a:p>
            <a:pPr marL="342900" indent="-342900" algn="l">
              <a:buClr>
                <a:srgbClr val="0070C0"/>
              </a:buClr>
              <a:buSzPct val="80000"/>
              <a:buFont typeface="Wingdings" pitchFamily="2" charset="2"/>
              <a:buChar char="u"/>
            </a:pPr>
            <a:r>
              <a:rPr lang="en-US" sz="1200" b="0" i="0" dirty="0">
                <a:solidFill>
                  <a:srgbClr val="000000"/>
                </a:solidFill>
                <a:effectLst/>
              </a:rPr>
              <a:t>So, consider a case that you have some set of blocks that is available with a constant amount of cache memory.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Object 6">
            <a:extLst>
              <a:ext uri="{FF2B5EF4-FFF2-40B4-BE49-F238E27FC236}">
                <a16:creationId xmlns:a16="http://schemas.microsoft.com/office/drawing/2014/main" id="{6557221B-20C4-BCE9-ABC6-767372D49002}"/>
              </a:ext>
            </a:extLst>
          </p:cNvPr>
          <p:cNvGraphicFramePr>
            <a:graphicFrameLocks noChangeAspect="1"/>
          </p:cNvGraphicFramePr>
          <p:nvPr>
            <p:extLst>
              <p:ext uri="{D42A27DB-BD31-4B8C-83A1-F6EECF244321}">
                <p14:modId xmlns:p14="http://schemas.microsoft.com/office/powerpoint/2010/main" val="1420716682"/>
              </p:ext>
            </p:extLst>
          </p:nvPr>
        </p:nvGraphicFramePr>
        <p:xfrm>
          <a:off x="683568" y="3212976"/>
          <a:ext cx="7448550" cy="3219450"/>
        </p:xfrm>
        <a:graphic>
          <a:graphicData uri="http://schemas.openxmlformats.org/presentationml/2006/ole">
            <mc:AlternateContent xmlns:mc="http://schemas.openxmlformats.org/markup-compatibility/2006">
              <mc:Choice xmlns:v="urn:schemas-microsoft-com:vml" Requires="v">
                <p:oleObj name="Bitmap Image" r:id="rId2" imgW="7448400" imgH="3219480" progId="PBrush">
                  <p:embed/>
                </p:oleObj>
              </mc:Choice>
              <mc:Fallback>
                <p:oleObj name="Bitmap Image" r:id="rId2" imgW="7448400" imgH="3219480" progId="PBrush">
                  <p:embed/>
                  <p:pic>
                    <p:nvPicPr>
                      <p:cNvPr id="0" name=""/>
                      <p:cNvPicPr/>
                      <p:nvPr/>
                    </p:nvPicPr>
                    <p:blipFill>
                      <a:blip r:embed="rId3"/>
                      <a:stretch>
                        <a:fillRect/>
                      </a:stretch>
                    </p:blipFill>
                    <p:spPr>
                      <a:xfrm>
                        <a:off x="683568" y="3212976"/>
                        <a:ext cx="7448550" cy="3219450"/>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2DE9B4E0-5289-BEE2-66BB-82D1EE4100AA}"/>
              </a:ext>
            </a:extLst>
          </p:cNvPr>
          <p:cNvSpPr/>
          <p:nvPr/>
        </p:nvSpPr>
        <p:spPr>
          <a:xfrm>
            <a:off x="5292080" y="5949280"/>
            <a:ext cx="180020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48130BA-43CA-1F34-208A-DB61FD5AB19C}"/>
              </a:ext>
            </a:extLst>
          </p:cNvPr>
          <p:cNvCxnSpPr>
            <a:stCxn id="8" idx="0"/>
          </p:cNvCxnSpPr>
          <p:nvPr/>
        </p:nvCxnSpPr>
        <p:spPr>
          <a:xfrm flipH="1" flipV="1">
            <a:off x="6156176" y="4725144"/>
            <a:ext cx="36004" cy="12241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6839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(11:37/43:50)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we will try to work out with the help of an example, let us assume your cache memory is having 32 blocks and each block is having 4 bytes each.</a:t>
            </a:r>
          </a:p>
          <a:p>
            <a:pPr marL="342900" indent="-342900" algn="l">
              <a:buClr>
                <a:srgbClr val="0070C0"/>
              </a:buClr>
              <a:buSzPct val="80000"/>
              <a:buFont typeface="Wingdings" pitchFamily="2" charset="2"/>
              <a:buChar char="u"/>
            </a:pPr>
            <a:r>
              <a:rPr lang="en-US" sz="1200" b="0" i="0" dirty="0">
                <a:solidFill>
                  <a:srgbClr val="000000"/>
                </a:solidFill>
                <a:effectLst/>
              </a:rPr>
              <a:t>So, you have a cache memory with blocks ranging from 0 to 31, each is having 4 byte capacity.</a:t>
            </a:r>
          </a:p>
          <a:p>
            <a:pPr marL="342900" indent="-342900" algn="l">
              <a:buClr>
                <a:srgbClr val="0070C0"/>
              </a:buClr>
              <a:buSzPct val="80000"/>
              <a:buFont typeface="Wingdings" pitchFamily="2" charset="2"/>
              <a:buChar char="u"/>
            </a:pPr>
            <a:r>
              <a:rPr lang="en-US" sz="1200" b="0" i="0" dirty="0">
                <a:solidFill>
                  <a:srgbClr val="000000"/>
                </a:solidFill>
                <a:effectLst/>
              </a:rPr>
              <a:t>Now, you </a:t>
            </a:r>
            <a:r>
              <a:rPr lang="en-US" sz="1200" b="1" i="0" dirty="0">
                <a:solidFill>
                  <a:srgbClr val="C00000"/>
                </a:solidFill>
                <a:effectLst/>
              </a:rPr>
              <a:t>increase the block size of this given cache memory, what happens is your number of blocks are reducing to 16</a:t>
            </a:r>
            <a:r>
              <a:rPr lang="en-US" sz="1200" b="0" i="0" dirty="0">
                <a:solidFill>
                  <a:srgbClr val="000000"/>
                </a:solidFill>
                <a:effectLst/>
              </a:rPr>
              <a:t>, whereas each block is now move in to 8 bytes.</a:t>
            </a:r>
          </a:p>
          <a:p>
            <a:pPr marL="342900" indent="-342900" algn="l">
              <a:buClr>
                <a:srgbClr val="0070C0"/>
              </a:buClr>
              <a:buSzPct val="80000"/>
              <a:buFont typeface="Wingdings" pitchFamily="2" charset="2"/>
              <a:buChar char="u"/>
            </a:pPr>
            <a:r>
              <a:rPr lang="en-US" sz="1200" b="0" i="0" dirty="0">
                <a:solidFill>
                  <a:srgbClr val="000000"/>
                </a:solidFill>
                <a:effectLst/>
              </a:rPr>
              <a:t>So, the entire main memory is been mapped to one among these 15 blocks, if you have a larger block size of 8 or in the previous case your entire main memory was mapped to one among these 31 blocks, where you have one block size is equal to 4.</a:t>
            </a:r>
          </a:p>
          <a:p>
            <a:pPr marL="342900" indent="-342900" algn="l">
              <a:buClr>
                <a:srgbClr val="0070C0"/>
              </a:buClr>
              <a:buSzPct val="80000"/>
              <a:buFont typeface="Wingdings" pitchFamily="2" charset="2"/>
              <a:buChar char="u"/>
            </a:pPr>
            <a:r>
              <a:rPr lang="en-US" sz="1200" b="0" i="0" dirty="0">
                <a:solidFill>
                  <a:srgbClr val="000000"/>
                </a:solidFill>
                <a:effectLst/>
              </a:rPr>
              <a:t>So, since the </a:t>
            </a:r>
            <a:r>
              <a:rPr lang="en-US" sz="1200" b="1" i="0" dirty="0">
                <a:solidFill>
                  <a:srgbClr val="C00000"/>
                </a:solidFill>
                <a:effectLst/>
              </a:rPr>
              <a:t>number of blocks is reducing </a:t>
            </a:r>
            <a:r>
              <a:rPr lang="en-US" sz="1200" b="0" i="0" dirty="0">
                <a:solidFill>
                  <a:srgbClr val="000000"/>
                </a:solidFill>
                <a:effectLst/>
              </a:rPr>
              <a:t>that </a:t>
            </a:r>
            <a:r>
              <a:rPr lang="en-US" sz="1200" b="1" i="0" dirty="0">
                <a:solidFill>
                  <a:srgbClr val="C00000"/>
                </a:solidFill>
                <a:effectLst/>
              </a:rPr>
              <a:t>will lead to more conflicts </a:t>
            </a:r>
            <a:r>
              <a:rPr lang="en-US" sz="1200" b="0" i="0" dirty="0">
                <a:solidFill>
                  <a:srgbClr val="000000"/>
                </a:solidFill>
                <a:effectLst/>
              </a:rPr>
              <a:t>and such kind of miss is known as </a:t>
            </a:r>
            <a:r>
              <a:rPr lang="en-US" sz="1200" b="1" i="0" dirty="0">
                <a:solidFill>
                  <a:srgbClr val="C00000"/>
                </a:solidFill>
                <a:effectLst/>
              </a:rPr>
              <a:t>conflict miss</a:t>
            </a:r>
            <a:r>
              <a:rPr lang="en-US" sz="1200" b="0" i="0" dirty="0">
                <a:solidFill>
                  <a:srgbClr val="000000"/>
                </a:solidFill>
                <a:effectLst/>
              </a:rPr>
              <a:t>.</a:t>
            </a:r>
          </a:p>
          <a:p>
            <a:pPr marL="342900" indent="-342900" algn="l">
              <a:buClr>
                <a:srgbClr val="0070C0"/>
              </a:buClr>
              <a:buSzPct val="80000"/>
              <a:buFont typeface="Wingdings" pitchFamily="2" charset="2"/>
              <a:buChar char="u"/>
            </a:pPr>
            <a:endParaRPr lang="en-US" sz="12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8" name="Object 7">
            <a:extLst>
              <a:ext uri="{FF2B5EF4-FFF2-40B4-BE49-F238E27FC236}">
                <a16:creationId xmlns:a16="http://schemas.microsoft.com/office/drawing/2014/main" id="{D1AD835E-0B32-33F9-3E7B-D267B194E291}"/>
              </a:ext>
            </a:extLst>
          </p:cNvPr>
          <p:cNvGraphicFramePr>
            <a:graphicFrameLocks noChangeAspect="1"/>
          </p:cNvGraphicFramePr>
          <p:nvPr>
            <p:extLst>
              <p:ext uri="{D42A27DB-BD31-4B8C-83A1-F6EECF244321}">
                <p14:modId xmlns:p14="http://schemas.microsoft.com/office/powerpoint/2010/main" val="1066682068"/>
              </p:ext>
            </p:extLst>
          </p:nvPr>
        </p:nvGraphicFramePr>
        <p:xfrm>
          <a:off x="395536" y="3429000"/>
          <a:ext cx="5688632" cy="3086301"/>
        </p:xfrm>
        <a:graphic>
          <a:graphicData uri="http://schemas.openxmlformats.org/presentationml/2006/ole">
            <mc:AlternateContent xmlns:mc="http://schemas.openxmlformats.org/markup-compatibility/2006">
              <mc:Choice xmlns:v="urn:schemas-microsoft-com:vml" Requires="v">
                <p:oleObj name="Bitmap Image" r:id="rId2" imgW="6829560" imgH="3705120" progId="PBrush">
                  <p:embed/>
                </p:oleObj>
              </mc:Choice>
              <mc:Fallback>
                <p:oleObj name="Bitmap Image" r:id="rId2" imgW="6829560" imgH="3705120" progId="PBrush">
                  <p:embed/>
                  <p:pic>
                    <p:nvPicPr>
                      <p:cNvPr id="0" name=""/>
                      <p:cNvPicPr/>
                      <p:nvPr/>
                    </p:nvPicPr>
                    <p:blipFill>
                      <a:blip r:embed="rId3"/>
                      <a:stretch>
                        <a:fillRect/>
                      </a:stretch>
                    </p:blipFill>
                    <p:spPr>
                      <a:xfrm>
                        <a:off x="395536" y="3429000"/>
                        <a:ext cx="5688632" cy="3086301"/>
                      </a:xfrm>
                      <a:prstGeom prst="rect">
                        <a:avLst/>
                      </a:prstGeom>
                      <a:ln>
                        <a:solidFill>
                          <a:srgbClr val="C00000"/>
                        </a:solidFill>
                      </a:ln>
                    </p:spPr>
                  </p:pic>
                </p:oleObj>
              </mc:Fallback>
            </mc:AlternateContent>
          </a:graphicData>
        </a:graphic>
      </p:graphicFrame>
      <p:sp>
        <p:nvSpPr>
          <p:cNvPr id="10" name="TextBox 9">
            <a:extLst>
              <a:ext uri="{FF2B5EF4-FFF2-40B4-BE49-F238E27FC236}">
                <a16:creationId xmlns:a16="http://schemas.microsoft.com/office/drawing/2014/main" id="{EE646020-A6C3-5C8B-7311-2E85C16708E4}"/>
              </a:ext>
            </a:extLst>
          </p:cNvPr>
          <p:cNvSpPr txBox="1"/>
          <p:nvPr/>
        </p:nvSpPr>
        <p:spPr>
          <a:xfrm>
            <a:off x="6084168" y="3429000"/>
            <a:ext cx="3059832" cy="3016210"/>
          </a:xfrm>
          <a:prstGeom prst="rect">
            <a:avLst/>
          </a:prstGeom>
          <a:solidFill>
            <a:srgbClr val="FFFF00"/>
          </a:solidFill>
          <a:ln>
            <a:solidFill>
              <a:srgbClr val="C00000"/>
            </a:solidFill>
          </a:ln>
        </p:spPr>
        <p:txBody>
          <a:bodyPr wrap="square">
            <a:spAutoFit/>
          </a:bodyPr>
          <a:lstStyle/>
          <a:p>
            <a:pPr algn="l" fontAlgn="base">
              <a:buFont typeface="+mj-lt"/>
              <a:buAutoNum type="arabicPeriod"/>
            </a:pPr>
            <a:r>
              <a:rPr lang="en-US" sz="1000" b="1" i="0" dirty="0">
                <a:solidFill>
                  <a:srgbClr val="273239"/>
                </a:solidFill>
                <a:effectLst/>
              </a:rPr>
              <a:t>Compulsory Miss –</a:t>
            </a:r>
            <a:br>
              <a:rPr lang="en-US" sz="1000" b="0" i="0" dirty="0">
                <a:solidFill>
                  <a:srgbClr val="273239"/>
                </a:solidFill>
                <a:effectLst/>
              </a:rPr>
            </a:br>
            <a:r>
              <a:rPr lang="en-US" sz="1000" b="0" i="0" dirty="0">
                <a:solidFill>
                  <a:srgbClr val="273239"/>
                </a:solidFill>
                <a:effectLst/>
              </a:rPr>
              <a:t>It is also known as cold start misses or first references misses. These misses occur when the first access to a block happens. Block must be brought into the cache.</a:t>
            </a:r>
          </a:p>
          <a:p>
            <a:pPr algn="l" fontAlgn="base">
              <a:buFont typeface="+mj-lt"/>
              <a:buAutoNum type="arabicPeriod"/>
            </a:pPr>
            <a:r>
              <a:rPr lang="en-US" sz="1000" b="1" i="0" dirty="0">
                <a:solidFill>
                  <a:srgbClr val="273239"/>
                </a:solidFill>
                <a:effectLst/>
              </a:rPr>
              <a:t>Capacity Miss –</a:t>
            </a:r>
            <a:br>
              <a:rPr lang="en-US" sz="1000" b="0" i="0" dirty="0">
                <a:solidFill>
                  <a:srgbClr val="273239"/>
                </a:solidFill>
                <a:effectLst/>
              </a:rPr>
            </a:br>
            <a:r>
              <a:rPr lang="en-US" sz="1000" b="0" i="0" dirty="0">
                <a:solidFill>
                  <a:srgbClr val="273239"/>
                </a:solidFill>
                <a:effectLst/>
              </a:rPr>
              <a:t>These misses occur when the program working set is much larger than the cache capacity. Since Cache can not contain all blocks needed for program execution, so cache discards these blocks.</a:t>
            </a:r>
          </a:p>
          <a:p>
            <a:pPr algn="l" fontAlgn="base">
              <a:buFont typeface="+mj-lt"/>
              <a:buAutoNum type="arabicPeriod"/>
            </a:pPr>
            <a:r>
              <a:rPr lang="en-US" sz="1000" b="1" i="0" dirty="0">
                <a:solidFill>
                  <a:srgbClr val="273239"/>
                </a:solidFill>
                <a:effectLst/>
              </a:rPr>
              <a:t>Conflict Miss –</a:t>
            </a:r>
            <a:br>
              <a:rPr lang="en-US" sz="1000" b="0" i="0" dirty="0">
                <a:solidFill>
                  <a:srgbClr val="273239"/>
                </a:solidFill>
                <a:effectLst/>
              </a:rPr>
            </a:br>
            <a:r>
              <a:rPr lang="en-US" sz="1000" b="0" i="0" dirty="0">
                <a:solidFill>
                  <a:srgbClr val="273239"/>
                </a:solidFill>
                <a:effectLst/>
              </a:rPr>
              <a:t>It is also known as collision misses or interference misses. These misses occur when several blocks are mapped to the same set or block frame. These misses occur in the set associative or direct mapped block placement strategies.</a:t>
            </a:r>
          </a:p>
          <a:p>
            <a:pPr algn="l" fontAlgn="base">
              <a:buFont typeface="+mj-lt"/>
              <a:buAutoNum type="arabicPeriod"/>
            </a:pPr>
            <a:r>
              <a:rPr lang="en-US" sz="1000" b="1" i="0" dirty="0">
                <a:solidFill>
                  <a:srgbClr val="273239"/>
                </a:solidFill>
                <a:effectLst/>
              </a:rPr>
              <a:t>Coherence Miss –</a:t>
            </a:r>
            <a:br>
              <a:rPr lang="en-US" sz="1000" b="0" i="0" dirty="0">
                <a:solidFill>
                  <a:srgbClr val="273239"/>
                </a:solidFill>
                <a:effectLst/>
              </a:rPr>
            </a:br>
            <a:r>
              <a:rPr lang="en-US" sz="1000" b="0" i="0" dirty="0">
                <a:solidFill>
                  <a:srgbClr val="273239"/>
                </a:solidFill>
                <a:effectLst/>
              </a:rPr>
              <a:t>It is also known as Invalidation. These misses occur when other external processors, i.e., I/O updates memory.</a:t>
            </a:r>
          </a:p>
        </p:txBody>
      </p:sp>
    </p:spTree>
    <p:extLst>
      <p:ext uri="{BB962C8B-B14F-4D97-AF65-F5344CB8AC3E}">
        <p14:creationId xmlns:p14="http://schemas.microsoft.com/office/powerpoint/2010/main" val="398094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(12:36/43:50)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And we have more number of blocks will be mapped to the same location.</a:t>
            </a:r>
          </a:p>
          <a:p>
            <a:pPr marL="342900" indent="-342900" algn="l">
              <a:buClr>
                <a:srgbClr val="0070C0"/>
              </a:buClr>
              <a:buSzPct val="80000"/>
              <a:buFont typeface="Wingdings" pitchFamily="2" charset="2"/>
              <a:buChar char="u"/>
            </a:pPr>
            <a:r>
              <a:rPr lang="en-US" sz="1200" b="0" i="0" dirty="0">
                <a:solidFill>
                  <a:srgbClr val="000000"/>
                </a:solidFill>
                <a:effectLst/>
              </a:rPr>
              <a:t>This is what we have seen now.</a:t>
            </a:r>
          </a:p>
          <a:p>
            <a:pPr marL="342900" indent="-342900" algn="l">
              <a:buClr>
                <a:srgbClr val="0070C0"/>
              </a:buClr>
              <a:buSzPct val="80000"/>
              <a:buFont typeface="Wingdings" pitchFamily="2" charset="2"/>
              <a:buChar char="u"/>
            </a:pPr>
            <a:r>
              <a:rPr lang="en-US" sz="1200" b="0" i="0" dirty="0">
                <a:solidFill>
                  <a:srgbClr val="000000"/>
                </a:solidFill>
                <a:effectLst/>
              </a:rPr>
              <a:t>So, just to summarize to increase the number of words in a block or when you increase the block size then we can reduce compulsory miss, but that will increase the conflict miss, it will increase the miss penalty also.</a:t>
            </a:r>
          </a:p>
          <a:p>
            <a:pPr marL="342900" indent="-342900" algn="l">
              <a:buClr>
                <a:srgbClr val="0070C0"/>
              </a:buClr>
              <a:buSzPct val="80000"/>
              <a:buFont typeface="Wingdings" pitchFamily="2" charset="2"/>
              <a:buChar char="u"/>
            </a:pPr>
            <a:r>
              <a:rPr lang="en-US" sz="1200" b="0" i="0" dirty="0">
                <a:solidFill>
                  <a:srgbClr val="000000"/>
                </a:solidFill>
                <a:effectLst/>
              </a:rPr>
              <a:t>So, there is a point where miss penalty become highly predominant.</a:t>
            </a:r>
          </a:p>
          <a:p>
            <a:pPr marL="342900" indent="-342900" algn="l">
              <a:buClr>
                <a:srgbClr val="0070C0"/>
              </a:buClr>
              <a:buSzPct val="80000"/>
              <a:buFont typeface="Wingdings" pitchFamily="2" charset="2"/>
              <a:buChar char="u"/>
            </a:pPr>
            <a:r>
              <a:rPr lang="en-US" sz="1200" b="0" i="0" dirty="0">
                <a:solidFill>
                  <a:srgbClr val="000000"/>
                </a:solidFill>
                <a:effectLst/>
              </a:rPr>
              <a:t>So, increasing a block size can be done only to reasonable extents.</a:t>
            </a:r>
          </a:p>
          <a:p>
            <a:pPr marL="342900" indent="-342900" algn="l">
              <a:buClr>
                <a:srgbClr val="0070C0"/>
              </a:buClr>
              <a:buSzPct val="80000"/>
              <a:buFont typeface="Wingdings" pitchFamily="2" charset="2"/>
              <a:buChar char="u"/>
            </a:pPr>
            <a:r>
              <a:rPr lang="en-US" sz="1200" b="0" i="0" dirty="0">
                <a:solidFill>
                  <a:srgbClr val="000000"/>
                </a:solidFill>
                <a:effectLst/>
              </a:rPr>
              <a:t>13:07 Sometimes when you increase block size, we may bring useless data and this may evict useful data that is what is known as pollution.</a:t>
            </a:r>
          </a:p>
          <a:p>
            <a:pPr marL="342900" indent="-342900" algn="l">
              <a:buClr>
                <a:srgbClr val="0070C0"/>
              </a:buClr>
              <a:buSzPct val="80000"/>
              <a:buFont typeface="Wingdings" pitchFamily="2" charset="2"/>
              <a:buChar char="u"/>
            </a:pPr>
            <a:r>
              <a:rPr lang="en-US" sz="1200" b="0" i="0" dirty="0">
                <a:solidFill>
                  <a:srgbClr val="000000"/>
                </a:solidFill>
                <a:effectLst/>
              </a:rPr>
              <a:t>So, you are going to bring more number of words in one shot and these words may not be really used.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8" name="Object 7">
            <a:extLst>
              <a:ext uri="{FF2B5EF4-FFF2-40B4-BE49-F238E27FC236}">
                <a16:creationId xmlns:a16="http://schemas.microsoft.com/office/drawing/2014/main" id="{5B7B8622-F925-FB6F-A6A8-E16C107A844A}"/>
              </a:ext>
            </a:extLst>
          </p:cNvPr>
          <p:cNvGraphicFramePr>
            <a:graphicFrameLocks noChangeAspect="1"/>
          </p:cNvGraphicFramePr>
          <p:nvPr>
            <p:extLst>
              <p:ext uri="{D42A27DB-BD31-4B8C-83A1-F6EECF244321}">
                <p14:modId xmlns:p14="http://schemas.microsoft.com/office/powerpoint/2010/main" val="3248344608"/>
              </p:ext>
            </p:extLst>
          </p:nvPr>
        </p:nvGraphicFramePr>
        <p:xfrm>
          <a:off x="1619672" y="3429000"/>
          <a:ext cx="5267300" cy="3357180"/>
        </p:xfrm>
        <a:graphic>
          <a:graphicData uri="http://schemas.openxmlformats.org/presentationml/2006/ole">
            <mc:AlternateContent xmlns:mc="http://schemas.openxmlformats.org/markup-compatibility/2006">
              <mc:Choice xmlns:v="urn:schemas-microsoft-com:vml" Requires="v">
                <p:oleObj name="Bitmap Image" r:id="rId2" imgW="6934320" imgH="4419720" progId="PBrush">
                  <p:embed/>
                </p:oleObj>
              </mc:Choice>
              <mc:Fallback>
                <p:oleObj name="Bitmap Image" r:id="rId2" imgW="6934320" imgH="4419720" progId="PBrush">
                  <p:embed/>
                  <p:pic>
                    <p:nvPicPr>
                      <p:cNvPr id="0" name=""/>
                      <p:cNvPicPr/>
                      <p:nvPr/>
                    </p:nvPicPr>
                    <p:blipFill>
                      <a:blip r:embed="rId3"/>
                      <a:stretch>
                        <a:fillRect/>
                      </a:stretch>
                    </p:blipFill>
                    <p:spPr>
                      <a:xfrm>
                        <a:off x="1619672" y="3429000"/>
                        <a:ext cx="5267300" cy="3357180"/>
                      </a:xfrm>
                      <a:prstGeom prst="rect">
                        <a:avLst/>
                      </a:prstGeom>
                      <a:ln>
                        <a:solidFill>
                          <a:srgbClr val="C00000"/>
                        </a:solidFill>
                      </a:ln>
                    </p:spPr>
                  </p:pic>
                </p:oleObj>
              </mc:Fallback>
            </mc:AlternateContent>
          </a:graphicData>
        </a:graphic>
      </p:graphicFrame>
      <p:sp>
        <p:nvSpPr>
          <p:cNvPr id="9" name="Rectangle 8">
            <a:extLst>
              <a:ext uri="{FF2B5EF4-FFF2-40B4-BE49-F238E27FC236}">
                <a16:creationId xmlns:a16="http://schemas.microsoft.com/office/drawing/2014/main" id="{00202167-00A9-010E-9D02-75D8C9FF063A}"/>
              </a:ext>
            </a:extLst>
          </p:cNvPr>
          <p:cNvSpPr/>
          <p:nvPr/>
        </p:nvSpPr>
        <p:spPr>
          <a:xfrm>
            <a:off x="1907704" y="6525344"/>
            <a:ext cx="44644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01828-D5F6-324D-0D11-0B61E3D3BDAE}"/>
              </a:ext>
            </a:extLst>
          </p:cNvPr>
          <p:cNvSpPr/>
          <p:nvPr/>
        </p:nvSpPr>
        <p:spPr>
          <a:xfrm>
            <a:off x="827584" y="2780928"/>
            <a:ext cx="7488832"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8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(13:15/43:50)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you are trying to bring those words which are not really useful and leading to cache a pollution.</a:t>
            </a:r>
          </a:p>
          <a:p>
            <a:pPr marL="342900" indent="-342900" algn="l">
              <a:buClr>
                <a:srgbClr val="0070C0"/>
              </a:buClr>
              <a:buSzPct val="80000"/>
              <a:buFont typeface="Wingdings" pitchFamily="2" charset="2"/>
              <a:buChar char="u"/>
            </a:pPr>
            <a:r>
              <a:rPr lang="en-US" sz="1200" b="0" i="0" dirty="0">
                <a:solidFill>
                  <a:srgbClr val="000000"/>
                </a:solidFill>
                <a:effectLst/>
              </a:rPr>
              <a:t>So, these are the issues associated with larger block size.</a:t>
            </a:r>
          </a:p>
          <a:p>
            <a:pPr marL="342900" indent="-342900" algn="l">
              <a:buClr>
                <a:srgbClr val="0070C0"/>
              </a:buClr>
              <a:buSzPct val="80000"/>
              <a:buFont typeface="Wingdings" pitchFamily="2" charset="2"/>
              <a:buChar char="u"/>
            </a:pPr>
            <a:r>
              <a:rPr lang="en-US" sz="1200" b="0" i="0" dirty="0">
                <a:solidFill>
                  <a:srgbClr val="000000"/>
                </a:solidFill>
                <a:effectLst/>
              </a:rPr>
              <a:t>13:25 This is an illustrative picture of the block size plotted on the x- axis and the miss rate plotted on the y- axis.</a:t>
            </a:r>
          </a:p>
          <a:p>
            <a:pPr marL="342900" indent="-342900" algn="l">
              <a:buClr>
                <a:srgbClr val="0070C0"/>
              </a:buClr>
              <a:buSzPct val="80000"/>
              <a:buFont typeface="Wingdings" pitchFamily="2" charset="2"/>
              <a:buChar char="u"/>
            </a:pPr>
            <a:r>
              <a:rPr lang="en-US" sz="1200" b="0" i="0" dirty="0">
                <a:solidFill>
                  <a:srgbClr val="000000"/>
                </a:solidFill>
                <a:effectLst/>
              </a:rPr>
              <a:t>So, when you increase the block size you can see that these are all different sizes of cache memory, let us consider 1 K cache that is a top most one, the miss rate when the block size is 16 the miss rate was around 15 percent.</a:t>
            </a:r>
          </a:p>
          <a:p>
            <a:pPr marL="342900" indent="-342900" algn="l">
              <a:buClr>
                <a:srgbClr val="0070C0"/>
              </a:buClr>
              <a:buSzPct val="80000"/>
              <a:buFont typeface="Wingdings" pitchFamily="2" charset="2"/>
              <a:buChar char="u"/>
            </a:pPr>
            <a:r>
              <a:rPr lang="en-US" sz="1200" b="0" i="0" dirty="0">
                <a:solidFill>
                  <a:srgbClr val="000000"/>
                </a:solidFill>
                <a:effectLst/>
              </a:rPr>
              <a:t>And then, it is slowly comes down we can see the there is a downward trend and then goes high, this is an area where you are able to reduce the compulsory miss.</a:t>
            </a:r>
          </a:p>
          <a:p>
            <a:pPr marL="342900" indent="-342900" algn="l">
              <a:buClr>
                <a:srgbClr val="0070C0"/>
              </a:buClr>
              <a:buSzPct val="80000"/>
              <a:buFont typeface="Wingdings" pitchFamily="2" charset="2"/>
              <a:buChar char="u"/>
            </a:pPr>
            <a:r>
              <a:rPr lang="en-US" sz="1200" b="0" i="0" dirty="0">
                <a:solidFill>
                  <a:srgbClr val="000000"/>
                </a:solidFill>
                <a:effectLst/>
              </a:rPr>
              <a:t>But beyond the point, let us say beyond the point you are going to have an increased conflict miss.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7" name="Object 6">
            <a:extLst>
              <a:ext uri="{FF2B5EF4-FFF2-40B4-BE49-F238E27FC236}">
                <a16:creationId xmlns:a16="http://schemas.microsoft.com/office/drawing/2014/main" id="{84FA43EA-0EE0-E4EC-3E05-F4FCB9A34E91}"/>
              </a:ext>
            </a:extLst>
          </p:cNvPr>
          <p:cNvGraphicFramePr>
            <a:graphicFrameLocks noChangeAspect="1"/>
          </p:cNvGraphicFramePr>
          <p:nvPr>
            <p:extLst>
              <p:ext uri="{D42A27DB-BD31-4B8C-83A1-F6EECF244321}">
                <p14:modId xmlns:p14="http://schemas.microsoft.com/office/powerpoint/2010/main" val="2783155338"/>
              </p:ext>
            </p:extLst>
          </p:nvPr>
        </p:nvGraphicFramePr>
        <p:xfrm>
          <a:off x="1331640" y="3284984"/>
          <a:ext cx="6734175" cy="3286125"/>
        </p:xfrm>
        <a:graphic>
          <a:graphicData uri="http://schemas.openxmlformats.org/presentationml/2006/ole">
            <mc:AlternateContent xmlns:mc="http://schemas.openxmlformats.org/markup-compatibility/2006">
              <mc:Choice xmlns:v="urn:schemas-microsoft-com:vml" Requires="v">
                <p:oleObj name="Bitmap Image" r:id="rId2" imgW="6734160" imgH="3286080" progId="PBrush">
                  <p:embed/>
                </p:oleObj>
              </mc:Choice>
              <mc:Fallback>
                <p:oleObj name="Bitmap Image" r:id="rId2" imgW="6734160" imgH="3286080" progId="PBrush">
                  <p:embed/>
                  <p:pic>
                    <p:nvPicPr>
                      <p:cNvPr id="0" name=""/>
                      <p:cNvPicPr/>
                      <p:nvPr/>
                    </p:nvPicPr>
                    <p:blipFill>
                      <a:blip r:embed="rId3"/>
                      <a:stretch>
                        <a:fillRect/>
                      </a:stretch>
                    </p:blipFill>
                    <p:spPr>
                      <a:xfrm>
                        <a:off x="1331640" y="3284984"/>
                        <a:ext cx="6734175" cy="32861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E50B7CFE-D500-6020-2569-50CFBF32D6A8}"/>
              </a:ext>
            </a:extLst>
          </p:cNvPr>
          <p:cNvSpPr/>
          <p:nvPr/>
        </p:nvSpPr>
        <p:spPr>
          <a:xfrm>
            <a:off x="899592" y="1916832"/>
            <a:ext cx="705678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33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3924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(14:07/43:50)</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The conflict miss is going to keep a more predominant one.</a:t>
            </a:r>
          </a:p>
          <a:p>
            <a:pPr marL="342900" indent="-342900" algn="l">
              <a:buClr>
                <a:srgbClr val="0070C0"/>
              </a:buClr>
              <a:buSzPct val="80000"/>
              <a:buFont typeface="Wingdings" pitchFamily="2" charset="2"/>
              <a:buChar char="u"/>
            </a:pPr>
            <a:r>
              <a:rPr lang="en-US" sz="1800" b="0" i="0" dirty="0">
                <a:solidFill>
                  <a:srgbClr val="000000"/>
                </a:solidFill>
                <a:effectLst/>
              </a:rPr>
              <a:t>Now, how can you address the remaining portion; when you have larger cache memory sizes essentially these are the things you cannot see much of a change, when you increase the block size, it is slightly dips and then it is kept more or less constant.</a:t>
            </a:r>
          </a:p>
          <a:p>
            <a:pPr marL="342900" indent="-342900" algn="l">
              <a:buClr>
                <a:srgbClr val="0070C0"/>
              </a:buClr>
              <a:buSzPct val="80000"/>
              <a:buFont typeface="Wingdings" pitchFamily="2" charset="2"/>
              <a:buChar char="u"/>
            </a:pPr>
            <a:r>
              <a:rPr lang="en-US" sz="1800" b="0" i="0" dirty="0">
                <a:solidFill>
                  <a:srgbClr val="000000"/>
                </a:solidFill>
                <a:effectLst/>
              </a:rPr>
              <a:t>So, this gives us a fair idea about what is a relative trend of block size with respect to miss rate.</a:t>
            </a:r>
          </a:p>
          <a:p>
            <a:pPr marL="342900" indent="-342900" algn="l">
              <a:buClr>
                <a:srgbClr val="0070C0"/>
              </a:buClr>
              <a:buSzPct val="80000"/>
              <a:buFont typeface="Wingdings" pitchFamily="2" charset="2"/>
              <a:buChar char="u"/>
            </a:pPr>
            <a:r>
              <a:rPr lang="en-US" sz="1800" b="0" i="0" dirty="0">
                <a:solidFill>
                  <a:srgbClr val="000000"/>
                </a:solidFill>
                <a:effectLst/>
              </a:rPr>
              <a:t>Second optimization what we are going to study today is about trying to employ larger cache.</a:t>
            </a:r>
          </a:p>
          <a:p>
            <a:pPr marL="342900" indent="-342900" algn="l">
              <a:buClr>
                <a:srgbClr val="0070C0"/>
              </a:buClr>
              <a:buSzPct val="80000"/>
              <a:buFont typeface="Wingdings" pitchFamily="2" charset="2"/>
              <a:buChar char="u"/>
            </a:pPr>
            <a:r>
              <a:rPr lang="en-US" sz="1800" b="0" i="0" dirty="0">
                <a:solidFill>
                  <a:srgbClr val="000000"/>
                </a:solidFill>
                <a:effectLst/>
              </a:rPr>
              <a:t>14:38 So, when you have a really small cache and your memory footprint of the program that is running, if it is really big then your cache cannot accommodate the entire program, leading to more number of misses; but if you have a slightly larger cache, more amount of programs required data and instruction can be kept in this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76666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(14:57/43:50)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larger caches will reduce miss rate.</a:t>
            </a:r>
          </a:p>
          <a:p>
            <a:pPr marL="342900" indent="-342900" algn="l">
              <a:buClr>
                <a:srgbClr val="0070C0"/>
              </a:buClr>
              <a:buSzPct val="80000"/>
              <a:buFont typeface="Wingdings" pitchFamily="2" charset="2"/>
              <a:buChar char="u"/>
            </a:pPr>
            <a:r>
              <a:rPr lang="en-US" sz="1200" b="0" i="0" dirty="0">
                <a:solidFill>
                  <a:srgbClr val="000000"/>
                </a:solidFill>
                <a:effectLst/>
              </a:rPr>
              <a:t>14:52 The advantage is we are trying to reduce capacity miss and we can accommodate larger memory footprint programs.</a:t>
            </a:r>
          </a:p>
          <a:p>
            <a:pPr marL="342900" indent="-342900" algn="l">
              <a:buClr>
                <a:srgbClr val="0070C0"/>
              </a:buClr>
              <a:buSzPct val="80000"/>
              <a:buFont typeface="Wingdings" pitchFamily="2" charset="2"/>
              <a:buChar char="u"/>
            </a:pPr>
            <a:r>
              <a:rPr lang="en-US" sz="1200" b="0" i="0" dirty="0">
                <a:solidFill>
                  <a:srgbClr val="000000"/>
                </a:solidFill>
                <a:effectLst/>
              </a:rPr>
              <a:t>15:17 So, let us see what are the drawbacks one is longer hit time; when you have larger caches the number of blocks in the cache will be high.</a:t>
            </a:r>
          </a:p>
          <a:p>
            <a:pPr marL="342900" indent="-342900" algn="l">
              <a:buClr>
                <a:srgbClr val="0070C0"/>
              </a:buClr>
              <a:buSzPct val="80000"/>
              <a:buFont typeface="Wingdings" pitchFamily="2" charset="2"/>
              <a:buChar char="u"/>
            </a:pPr>
            <a:r>
              <a:rPr lang="en-US" sz="1200" b="0" i="0" dirty="0">
                <a:solidFill>
                  <a:srgbClr val="000000"/>
                </a:solidFill>
                <a:effectLst/>
              </a:rPr>
              <a:t>So once you get the address to find out the corresponding index we have to go through a decoder at that the time that is known as indexing time.</a:t>
            </a:r>
          </a:p>
          <a:p>
            <a:pPr marL="342900" indent="-342900" algn="l">
              <a:buClr>
                <a:srgbClr val="0070C0"/>
              </a:buClr>
              <a:buSzPct val="80000"/>
              <a:buFont typeface="Wingdings" pitchFamily="2" charset="2"/>
              <a:buChar char="u"/>
            </a:pPr>
            <a:r>
              <a:rPr lang="en-US" sz="1200" b="0" i="0" dirty="0">
                <a:solidFill>
                  <a:srgbClr val="000000"/>
                </a:solidFill>
                <a:effectLst/>
              </a:rPr>
              <a:t>So, when you have larger caches, it means we have larger number of blocks, it means it takes more amount of time to index into the cache.</a:t>
            </a:r>
          </a:p>
          <a:p>
            <a:pPr marL="342900" indent="-342900" algn="l">
              <a:buClr>
                <a:srgbClr val="0070C0"/>
              </a:buClr>
              <a:buSzPct val="80000"/>
              <a:buFont typeface="Wingdings" pitchFamily="2" charset="2"/>
              <a:buChar char="u"/>
            </a:pPr>
            <a:r>
              <a:rPr lang="en-US" sz="1200" b="0" i="0" dirty="0">
                <a:solidFill>
                  <a:srgbClr val="000000"/>
                </a:solidFill>
                <a:effectLst/>
              </a:rPr>
              <a:t>Then surely when you go for larger cache, it can cost you area and power more.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8" name="Object 7">
            <a:extLst>
              <a:ext uri="{FF2B5EF4-FFF2-40B4-BE49-F238E27FC236}">
                <a16:creationId xmlns:a16="http://schemas.microsoft.com/office/drawing/2014/main" id="{072E7B64-8E2F-5B07-837C-EEDF7BB7EA65}"/>
              </a:ext>
            </a:extLst>
          </p:cNvPr>
          <p:cNvGraphicFramePr>
            <a:graphicFrameLocks noChangeAspect="1"/>
          </p:cNvGraphicFramePr>
          <p:nvPr>
            <p:extLst>
              <p:ext uri="{D42A27DB-BD31-4B8C-83A1-F6EECF244321}">
                <p14:modId xmlns:p14="http://schemas.microsoft.com/office/powerpoint/2010/main" val="862739162"/>
              </p:ext>
            </p:extLst>
          </p:nvPr>
        </p:nvGraphicFramePr>
        <p:xfrm>
          <a:off x="2051720" y="3861048"/>
          <a:ext cx="4037484" cy="2873814"/>
        </p:xfrm>
        <a:graphic>
          <a:graphicData uri="http://schemas.openxmlformats.org/presentationml/2006/ole">
            <mc:AlternateContent xmlns:mc="http://schemas.openxmlformats.org/markup-compatibility/2006">
              <mc:Choice xmlns:v="urn:schemas-microsoft-com:vml" Requires="v">
                <p:oleObj name="Bitmap Image" r:id="rId2" imgW="5981760" imgH="4257720" progId="PBrush">
                  <p:embed/>
                </p:oleObj>
              </mc:Choice>
              <mc:Fallback>
                <p:oleObj name="Bitmap Image" r:id="rId2" imgW="5981760" imgH="4257720" progId="PBrush">
                  <p:embed/>
                  <p:pic>
                    <p:nvPicPr>
                      <p:cNvPr id="0" name=""/>
                      <p:cNvPicPr/>
                      <p:nvPr/>
                    </p:nvPicPr>
                    <p:blipFill>
                      <a:blip r:embed="rId3"/>
                      <a:stretch>
                        <a:fillRect/>
                      </a:stretch>
                    </p:blipFill>
                    <p:spPr>
                      <a:xfrm>
                        <a:off x="2051720" y="3861048"/>
                        <a:ext cx="4037484" cy="2873814"/>
                      </a:xfrm>
                      <a:prstGeom prst="rect">
                        <a:avLst/>
                      </a:prstGeom>
                      <a:ln>
                        <a:solidFill>
                          <a:srgbClr val="C00000"/>
                        </a:solidFill>
                      </a:ln>
                    </p:spPr>
                  </p:pic>
                </p:oleObj>
              </mc:Fallback>
            </mc:AlternateContent>
          </a:graphicData>
        </a:graphic>
      </p:graphicFrame>
      <p:sp>
        <p:nvSpPr>
          <p:cNvPr id="9" name="Rectangle 8">
            <a:extLst>
              <a:ext uri="{FF2B5EF4-FFF2-40B4-BE49-F238E27FC236}">
                <a16:creationId xmlns:a16="http://schemas.microsoft.com/office/drawing/2014/main" id="{D7BF882C-E396-5031-EC1F-4A2181704E83}"/>
              </a:ext>
            </a:extLst>
          </p:cNvPr>
          <p:cNvSpPr/>
          <p:nvPr/>
        </p:nvSpPr>
        <p:spPr>
          <a:xfrm>
            <a:off x="827584" y="1988840"/>
            <a:ext cx="777686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739FC0-FBFE-7CE0-C7A8-3EC058A20149}"/>
              </a:ext>
            </a:extLst>
          </p:cNvPr>
          <p:cNvSpPr/>
          <p:nvPr/>
        </p:nvSpPr>
        <p:spPr>
          <a:xfrm>
            <a:off x="2267744" y="6165304"/>
            <a:ext cx="252028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76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(15:43/43:50)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15:43 This is a fair comparison chart of considering one particular cache, let us say this is your 4K cache, which is going to be 16K cache, which is going to be 64K cache and we can see; what is the miss rate?</a:t>
            </a:r>
          </a:p>
          <a:p>
            <a:pPr marL="342900" indent="-342900" algn="l">
              <a:buClr>
                <a:srgbClr val="0070C0"/>
              </a:buClr>
              <a:buSzPct val="80000"/>
              <a:buFont typeface="Wingdings" pitchFamily="2" charset="2"/>
              <a:buChar char="u"/>
            </a:pPr>
            <a:r>
              <a:rPr lang="en-US" sz="1200" b="0" i="0" dirty="0">
                <a:solidFill>
                  <a:srgbClr val="000000"/>
                </a:solidFill>
                <a:effectLst/>
              </a:rPr>
              <a:t>We can see that the miss rate values are coming down from 8.5 to 3.9 to 2.0 and then it still goes down.</a:t>
            </a:r>
          </a:p>
          <a:p>
            <a:pPr marL="342900" indent="-342900" algn="l">
              <a:buClr>
                <a:srgbClr val="0070C0"/>
              </a:buClr>
              <a:buSzPct val="80000"/>
              <a:buFont typeface="Wingdings" pitchFamily="2" charset="2"/>
              <a:buChar char="u"/>
            </a:pPr>
            <a:endParaRPr lang="en-US" sz="12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7" name="Object 6">
            <a:extLst>
              <a:ext uri="{FF2B5EF4-FFF2-40B4-BE49-F238E27FC236}">
                <a16:creationId xmlns:a16="http://schemas.microsoft.com/office/drawing/2014/main" id="{5BA2E45B-3B02-F54C-6C71-57EF469246EE}"/>
              </a:ext>
            </a:extLst>
          </p:cNvPr>
          <p:cNvGraphicFramePr>
            <a:graphicFrameLocks noChangeAspect="1"/>
          </p:cNvGraphicFramePr>
          <p:nvPr>
            <p:extLst>
              <p:ext uri="{D42A27DB-BD31-4B8C-83A1-F6EECF244321}">
                <p14:modId xmlns:p14="http://schemas.microsoft.com/office/powerpoint/2010/main" val="3008011465"/>
              </p:ext>
            </p:extLst>
          </p:nvPr>
        </p:nvGraphicFramePr>
        <p:xfrm>
          <a:off x="899592" y="2348880"/>
          <a:ext cx="7677150" cy="4219575"/>
        </p:xfrm>
        <a:graphic>
          <a:graphicData uri="http://schemas.openxmlformats.org/presentationml/2006/ole">
            <mc:AlternateContent xmlns:mc="http://schemas.openxmlformats.org/markup-compatibility/2006">
              <mc:Choice xmlns:v="urn:schemas-microsoft-com:vml" Requires="v">
                <p:oleObj name="Bitmap Image" r:id="rId2" imgW="7677000" imgH="4219560" progId="PBrush">
                  <p:embed/>
                </p:oleObj>
              </mc:Choice>
              <mc:Fallback>
                <p:oleObj name="Bitmap Image" r:id="rId2" imgW="7677000" imgH="4219560" progId="PBrush">
                  <p:embed/>
                  <p:pic>
                    <p:nvPicPr>
                      <p:cNvPr id="0" name=""/>
                      <p:cNvPicPr/>
                      <p:nvPr/>
                    </p:nvPicPr>
                    <p:blipFill>
                      <a:blip r:embed="rId3"/>
                      <a:stretch>
                        <a:fillRect/>
                      </a:stretch>
                    </p:blipFill>
                    <p:spPr>
                      <a:xfrm>
                        <a:off x="899592" y="2348880"/>
                        <a:ext cx="7677150" cy="4219575"/>
                      </a:xfrm>
                      <a:prstGeom prst="rect">
                        <a:avLst/>
                      </a:prstGeom>
                      <a:ln>
                        <a:solidFill>
                          <a:srgbClr val="C00000"/>
                        </a:solidFill>
                      </a:ln>
                    </p:spPr>
                  </p:pic>
                </p:oleObj>
              </mc:Fallback>
            </mc:AlternateContent>
          </a:graphicData>
        </a:graphic>
      </p:graphicFrame>
      <p:sp>
        <p:nvSpPr>
          <p:cNvPr id="11" name="Rectangle 10">
            <a:extLst>
              <a:ext uri="{FF2B5EF4-FFF2-40B4-BE49-F238E27FC236}">
                <a16:creationId xmlns:a16="http://schemas.microsoft.com/office/drawing/2014/main" id="{8454E88A-C277-C6F3-AFB0-1E7D6883841C}"/>
              </a:ext>
            </a:extLst>
          </p:cNvPr>
          <p:cNvSpPr/>
          <p:nvPr/>
        </p:nvSpPr>
        <p:spPr>
          <a:xfrm>
            <a:off x="5292080" y="4797152"/>
            <a:ext cx="316835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DF9427-10D9-503D-8E78-2897B6B0FEBC}"/>
              </a:ext>
            </a:extLst>
          </p:cNvPr>
          <p:cNvSpPr/>
          <p:nvPr/>
        </p:nvSpPr>
        <p:spPr>
          <a:xfrm>
            <a:off x="5220072" y="5085184"/>
            <a:ext cx="504056"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40151A-6CAD-B905-13A4-2FCAAD61019F}"/>
              </a:ext>
            </a:extLst>
          </p:cNvPr>
          <p:cNvSpPr/>
          <p:nvPr/>
        </p:nvSpPr>
        <p:spPr>
          <a:xfrm>
            <a:off x="5220072" y="5085184"/>
            <a:ext cx="3312368"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9E85F88-4AA9-B440-B64D-16E192483957}"/>
              </a:ext>
            </a:extLst>
          </p:cNvPr>
          <p:cNvSpPr txBox="1"/>
          <p:nvPr/>
        </p:nvSpPr>
        <p:spPr>
          <a:xfrm>
            <a:off x="6516216" y="6021288"/>
            <a:ext cx="1368152" cy="246221"/>
          </a:xfrm>
          <a:prstGeom prst="rect">
            <a:avLst/>
          </a:prstGeom>
          <a:solidFill>
            <a:srgbClr val="FFFF00"/>
          </a:solidFill>
          <a:ln>
            <a:solidFill>
              <a:srgbClr val="C00000"/>
            </a:solidFill>
          </a:ln>
        </p:spPr>
        <p:txBody>
          <a:bodyPr wrap="square" rtlCol="0">
            <a:spAutoFit/>
          </a:bodyPr>
          <a:lstStyle/>
          <a:p>
            <a:r>
              <a:rPr lang="en-US" sz="1000" dirty="0"/>
              <a:t>Missed rate decreased </a:t>
            </a:r>
          </a:p>
        </p:txBody>
      </p:sp>
      <p:cxnSp>
        <p:nvCxnSpPr>
          <p:cNvPr id="17" name="Straight Arrow Connector 16">
            <a:extLst>
              <a:ext uri="{FF2B5EF4-FFF2-40B4-BE49-F238E27FC236}">
                <a16:creationId xmlns:a16="http://schemas.microsoft.com/office/drawing/2014/main" id="{32E6D990-59AE-440E-91CD-2423576DE336}"/>
              </a:ext>
            </a:extLst>
          </p:cNvPr>
          <p:cNvCxnSpPr>
            <a:cxnSpLocks/>
            <a:stCxn id="15" idx="0"/>
            <a:endCxn id="14" idx="2"/>
          </p:cNvCxnSpPr>
          <p:nvPr/>
        </p:nvCxnSpPr>
        <p:spPr>
          <a:xfrm flipH="1" flipV="1">
            <a:off x="6876256" y="5229200"/>
            <a:ext cx="324036" cy="7920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07C2C228-534F-7E3E-0F23-C8773FFB659F}"/>
              </a:ext>
            </a:extLst>
          </p:cNvPr>
          <p:cNvSpPr/>
          <p:nvPr/>
        </p:nvSpPr>
        <p:spPr>
          <a:xfrm>
            <a:off x="3851920" y="4869160"/>
            <a:ext cx="720080"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7D7B98A-B348-56DD-7068-BD28DB404888}"/>
              </a:ext>
            </a:extLst>
          </p:cNvPr>
          <p:cNvSpPr txBox="1"/>
          <p:nvPr/>
        </p:nvSpPr>
        <p:spPr>
          <a:xfrm>
            <a:off x="4932040" y="6021288"/>
            <a:ext cx="1440160" cy="400110"/>
          </a:xfrm>
          <a:prstGeom prst="rect">
            <a:avLst/>
          </a:prstGeom>
          <a:solidFill>
            <a:srgbClr val="FFFF00"/>
          </a:solidFill>
          <a:ln>
            <a:solidFill>
              <a:srgbClr val="C00000"/>
            </a:solidFill>
          </a:ln>
        </p:spPr>
        <p:txBody>
          <a:bodyPr wrap="square" rtlCol="0">
            <a:spAutoFit/>
          </a:bodyPr>
          <a:lstStyle/>
          <a:p>
            <a:r>
              <a:rPr lang="en-US" sz="1000" dirty="0"/>
              <a:t>Missed rate decreased and then increase </a:t>
            </a:r>
          </a:p>
        </p:txBody>
      </p:sp>
      <p:cxnSp>
        <p:nvCxnSpPr>
          <p:cNvPr id="29" name="Straight Arrow Connector 28">
            <a:extLst>
              <a:ext uri="{FF2B5EF4-FFF2-40B4-BE49-F238E27FC236}">
                <a16:creationId xmlns:a16="http://schemas.microsoft.com/office/drawing/2014/main" id="{55CC4844-A693-D88B-FAF1-90D976319FEE}"/>
              </a:ext>
            </a:extLst>
          </p:cNvPr>
          <p:cNvCxnSpPr>
            <a:cxnSpLocks/>
            <a:stCxn id="24" idx="0"/>
            <a:endCxn id="12" idx="2"/>
          </p:cNvCxnSpPr>
          <p:nvPr/>
        </p:nvCxnSpPr>
        <p:spPr>
          <a:xfrm flipH="1" flipV="1">
            <a:off x="5472100" y="5877272"/>
            <a:ext cx="180020" cy="144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3373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a:extLst>
              <a:ext uri="{FF2B5EF4-FFF2-40B4-BE49-F238E27FC236}">
                <a16:creationId xmlns:a16="http://schemas.microsoft.com/office/drawing/2014/main" id="{8301E9E0-4A93-003D-9C04-6D248D856351}"/>
              </a:ext>
            </a:extLst>
          </p:cNvPr>
          <p:cNvGraphicFramePr>
            <a:graphicFrameLocks noChangeAspect="1"/>
          </p:cNvGraphicFramePr>
          <p:nvPr>
            <p:extLst>
              <p:ext uri="{D42A27DB-BD31-4B8C-83A1-F6EECF244321}">
                <p14:modId xmlns:p14="http://schemas.microsoft.com/office/powerpoint/2010/main" val="568823738"/>
              </p:ext>
            </p:extLst>
          </p:nvPr>
        </p:nvGraphicFramePr>
        <p:xfrm>
          <a:off x="1547664" y="3169457"/>
          <a:ext cx="5466978" cy="3559497"/>
        </p:xfrm>
        <a:graphic>
          <a:graphicData uri="http://schemas.openxmlformats.org/presentationml/2006/ole">
            <mc:AlternateContent xmlns:mc="http://schemas.openxmlformats.org/markup-compatibility/2006">
              <mc:Choice xmlns:v="urn:schemas-microsoft-com:vml" Requires="v">
                <p:oleObj name="Bitmap Image" r:id="rId2" imgW="6114960" imgH="3981600" progId="PBrush">
                  <p:embed/>
                </p:oleObj>
              </mc:Choice>
              <mc:Fallback>
                <p:oleObj name="Bitmap Image" r:id="rId2" imgW="6114960" imgH="3981600" progId="PBrush">
                  <p:embed/>
                  <p:pic>
                    <p:nvPicPr>
                      <p:cNvPr id="0" name=""/>
                      <p:cNvPicPr/>
                      <p:nvPr/>
                    </p:nvPicPr>
                    <p:blipFill>
                      <a:blip r:embed="rId3"/>
                      <a:stretch>
                        <a:fillRect/>
                      </a:stretch>
                    </p:blipFill>
                    <p:spPr>
                      <a:xfrm>
                        <a:off x="1547664" y="3169457"/>
                        <a:ext cx="5466978" cy="3559497"/>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8722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(15:54/43:50)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this is the fair comparison of block size variation and cache size variation in what way the miss rate is going to be impacted.</a:t>
            </a:r>
          </a:p>
          <a:p>
            <a:pPr marL="342900" indent="-342900" algn="l">
              <a:buClr>
                <a:srgbClr val="0070C0"/>
              </a:buClr>
              <a:buSzPct val="80000"/>
              <a:buFont typeface="Wingdings" pitchFamily="2" charset="2"/>
              <a:buChar char="u"/>
            </a:pPr>
            <a:r>
              <a:rPr lang="en-US" sz="1200" b="0" i="0" dirty="0">
                <a:solidFill>
                  <a:srgbClr val="000000"/>
                </a:solidFill>
                <a:effectLst/>
              </a:rPr>
              <a:t>These numbers are taken for a particular application; it will slightly vary when you change from one application to another.</a:t>
            </a:r>
          </a:p>
          <a:p>
            <a:pPr marL="342900" indent="-342900" algn="l">
              <a:buClr>
                <a:srgbClr val="0070C0"/>
              </a:buClr>
              <a:buSzPct val="80000"/>
              <a:buFont typeface="Wingdings" pitchFamily="2" charset="2"/>
              <a:buChar char="u"/>
            </a:pPr>
            <a:r>
              <a:rPr lang="en-US" sz="1200" b="0" i="0" dirty="0">
                <a:solidFill>
                  <a:srgbClr val="000000"/>
                </a:solidFill>
                <a:effectLst/>
              </a:rPr>
              <a:t>16:17 So, this is yet another so </a:t>
            </a:r>
            <a:r>
              <a:rPr lang="en-US" sz="1200" b="1" i="0" dirty="0">
                <a:solidFill>
                  <a:srgbClr val="C00000"/>
                </a:solidFill>
                <a:effectLst/>
              </a:rPr>
              <a:t>results that is plotted for the different benchmarks programs </a:t>
            </a:r>
            <a:r>
              <a:rPr lang="en-US" sz="1200" b="0" i="0" dirty="0">
                <a:solidFill>
                  <a:srgbClr val="000000"/>
                </a:solidFill>
                <a:effectLst/>
              </a:rPr>
              <a:t>and this different color indicate different benchmark program.</a:t>
            </a:r>
          </a:p>
          <a:p>
            <a:pPr marL="342900" indent="-342900" algn="l">
              <a:buClr>
                <a:srgbClr val="0070C0"/>
              </a:buClr>
              <a:buSzPct val="80000"/>
              <a:buFont typeface="Wingdings" pitchFamily="2" charset="2"/>
              <a:buChar char="u"/>
            </a:pPr>
            <a:r>
              <a:rPr lang="en-US" sz="1200" b="0" i="0" dirty="0">
                <a:solidFill>
                  <a:srgbClr val="000000"/>
                </a:solidFill>
                <a:effectLst/>
              </a:rPr>
              <a:t>When we move from lower cache size to higher cache size we can see irrespective of benchmark. </a:t>
            </a:r>
          </a:p>
          <a:p>
            <a:pPr marL="342900" indent="-342900" algn="l">
              <a:buClr>
                <a:srgbClr val="0070C0"/>
              </a:buClr>
              <a:buSzPct val="80000"/>
              <a:buFont typeface="Wingdings" pitchFamily="2" charset="2"/>
              <a:buChar char="u"/>
            </a:pPr>
            <a:r>
              <a:rPr lang="en-US" sz="1200" b="0" i="0" dirty="0">
                <a:solidFill>
                  <a:srgbClr val="000000"/>
                </a:solidFill>
                <a:effectLst/>
              </a:rPr>
              <a:t>All the </a:t>
            </a:r>
            <a:r>
              <a:rPr lang="en-US" sz="1200" b="1" i="0" dirty="0">
                <a:solidFill>
                  <a:srgbClr val="C00000"/>
                </a:solidFill>
                <a:effectLst/>
              </a:rPr>
              <a:t>benchmarks are showing a reduction in miss rate, your miss rate comes down when you move from higher cache size to lower; so when you move from lower cache size to higher cache size</a:t>
            </a:r>
            <a:r>
              <a:rPr lang="en-US" sz="1200" b="0" i="0" dirty="0">
                <a:solidFill>
                  <a:srgbClr val="000000"/>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8" name="Rectangle 7">
            <a:extLst>
              <a:ext uri="{FF2B5EF4-FFF2-40B4-BE49-F238E27FC236}">
                <a16:creationId xmlns:a16="http://schemas.microsoft.com/office/drawing/2014/main" id="{43A0B3BA-55F4-9856-AECD-0BE74A7D2C87}"/>
              </a:ext>
            </a:extLst>
          </p:cNvPr>
          <p:cNvSpPr/>
          <p:nvPr/>
        </p:nvSpPr>
        <p:spPr>
          <a:xfrm>
            <a:off x="5868144" y="5035488"/>
            <a:ext cx="100811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BDCA44-E0EB-A05D-BC7B-203D7AD03FB1}"/>
              </a:ext>
            </a:extLst>
          </p:cNvPr>
          <p:cNvSpPr txBox="1"/>
          <p:nvPr/>
        </p:nvSpPr>
        <p:spPr>
          <a:xfrm>
            <a:off x="6012160" y="6093296"/>
            <a:ext cx="1872208" cy="246221"/>
          </a:xfrm>
          <a:prstGeom prst="rect">
            <a:avLst/>
          </a:prstGeom>
          <a:solidFill>
            <a:srgbClr val="FFFF00"/>
          </a:solidFill>
          <a:ln>
            <a:solidFill>
              <a:srgbClr val="C00000"/>
            </a:solidFill>
          </a:ln>
        </p:spPr>
        <p:txBody>
          <a:bodyPr wrap="square" rtlCol="0">
            <a:spAutoFit/>
          </a:bodyPr>
          <a:lstStyle/>
          <a:p>
            <a:r>
              <a:rPr lang="en-US" sz="1000" dirty="0"/>
              <a:t>Different benchmark program</a:t>
            </a:r>
          </a:p>
        </p:txBody>
      </p:sp>
      <p:sp>
        <p:nvSpPr>
          <p:cNvPr id="10" name="Rectangle 9">
            <a:extLst>
              <a:ext uri="{FF2B5EF4-FFF2-40B4-BE49-F238E27FC236}">
                <a16:creationId xmlns:a16="http://schemas.microsoft.com/office/drawing/2014/main" id="{13AB3BA5-3555-E3B7-2EF7-923CA46D3150}"/>
              </a:ext>
            </a:extLst>
          </p:cNvPr>
          <p:cNvSpPr/>
          <p:nvPr/>
        </p:nvSpPr>
        <p:spPr>
          <a:xfrm>
            <a:off x="2771800" y="2132856"/>
            <a:ext cx="3960440"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E1AB539-BB7E-3319-8D60-4E3E5C664BB5}"/>
              </a:ext>
            </a:extLst>
          </p:cNvPr>
          <p:cNvCxnSpPr>
            <a:cxnSpLocks/>
            <a:stCxn id="10" idx="2"/>
            <a:endCxn id="8" idx="0"/>
          </p:cNvCxnSpPr>
          <p:nvPr/>
        </p:nvCxnSpPr>
        <p:spPr>
          <a:xfrm>
            <a:off x="4752020" y="2348880"/>
            <a:ext cx="1620180" cy="26866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43196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4992</TotalTime>
  <Words>2299</Words>
  <Application>Microsoft Office PowerPoint</Application>
  <PresentationFormat>On-screen Show (4:3)</PresentationFormat>
  <Paragraphs>141</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Wingdings</vt:lpstr>
      <vt:lpstr>Office 佈景主題</vt:lpstr>
      <vt:lpstr>Bitmap Image</vt:lpstr>
      <vt:lpstr>3 Basic Cache Optimization (Part 2)</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1294</cp:revision>
  <dcterms:created xsi:type="dcterms:W3CDTF">2018-09-28T16:40:41Z</dcterms:created>
  <dcterms:modified xsi:type="dcterms:W3CDTF">2022-09-08T17:21:22Z</dcterms:modified>
</cp:coreProperties>
</file>