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307" r:id="rId3"/>
    <p:sldId id="308" r:id="rId4"/>
    <p:sldId id="309" r:id="rId5"/>
    <p:sldId id="310" r:id="rId6"/>
    <p:sldId id="311" r:id="rId7"/>
    <p:sldId id="318" r:id="rId8"/>
    <p:sldId id="312" r:id="rId9"/>
    <p:sldId id="313" r:id="rId10"/>
    <p:sldId id="314" r:id="rId11"/>
    <p:sldId id="315" r:id="rId12"/>
    <p:sldId id="316" r:id="rId13"/>
    <p:sldId id="317" r:id="rId14"/>
    <p:sldId id="259" r:id="rId15"/>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6" autoAdjust="0"/>
    <p:restoredTop sz="96806" autoAdjust="0"/>
  </p:normalViewPr>
  <p:slideViewPr>
    <p:cSldViewPr>
      <p:cViewPr varScale="1">
        <p:scale>
          <a:sx n="90" d="100"/>
          <a:sy n="90" d="100"/>
        </p:scale>
        <p:origin x="930"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2022/9/8</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2022/9/8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2022/9/8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2022/9/8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2022/9/8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2022/9/8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2022/9/8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2022/9/8</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2022/9/8</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2022/9/8</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2022/9/8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2022/9/8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2022/9/8</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9.bin"/><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10.bin"/><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11.bin"/><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2.bin"/><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3.bin"/><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4.bin"/><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5.bin"/><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6.bin"/><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7.bin"/><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8.bin"/><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3 Basic Cache Optimization (</a:t>
            </a:r>
            <a:r>
              <a:rPr lang="en-US" altLang="zh-TW" sz="4000" b="1">
                <a:solidFill>
                  <a:srgbClr val="FFFF00"/>
                </a:solidFill>
              </a:rPr>
              <a:t>Part 3)</a:t>
            </a:r>
            <a:endParaRPr lang="zh-TW" altLang="en-US" sz="40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2022/9/8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1026" name="Picture 2" descr="gem5: The gem5 simulator system">
            <a:extLst>
              <a:ext uri="{FF2B5EF4-FFF2-40B4-BE49-F238E27FC236}">
                <a16:creationId xmlns:a16="http://schemas.microsoft.com/office/drawing/2014/main" id="{AA8C4247-6715-84D7-AAB4-A105DFBEFA9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83968" y="3717032"/>
            <a:ext cx="884684" cy="95840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3 Basic Cache Optimization</a:t>
            </a:r>
            <a:endParaRPr lang="zh-TW" altLang="en-US" sz="4000" b="1" dirty="0">
              <a:solidFill>
                <a:srgbClr val="FFFF00"/>
              </a:solidFill>
            </a:endParaRPr>
          </a:p>
        </p:txBody>
      </p:sp>
      <p:sp>
        <p:nvSpPr>
          <p:cNvPr id="3" name="副標題 2"/>
          <p:cNvSpPr>
            <a:spLocks noGrp="1"/>
          </p:cNvSpPr>
          <p:nvPr>
            <p:ph type="subTitle" idx="1"/>
          </p:nvPr>
        </p:nvSpPr>
        <p:spPr>
          <a:xfrm>
            <a:off x="467543" y="1268758"/>
            <a:ext cx="8241831" cy="216024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200" b="1" dirty="0">
                <a:solidFill>
                  <a:schemeClr val="tx1"/>
                </a:solidFill>
              </a:rPr>
              <a:t>Basic Cache Optimization (26:41/43:50)</a:t>
            </a:r>
            <a:endParaRPr lang="en-US" sz="1200" b="1" dirty="0">
              <a:solidFill>
                <a:srgbClr val="000000"/>
              </a:solidFill>
            </a:endParaRPr>
          </a:p>
          <a:p>
            <a:pPr marL="342900" indent="-342900" algn="l">
              <a:buClr>
                <a:srgbClr val="0070C0"/>
              </a:buClr>
              <a:buSzPct val="80000"/>
              <a:buFont typeface="Wingdings" pitchFamily="2" charset="2"/>
              <a:buChar char="u"/>
            </a:pPr>
            <a:r>
              <a:rPr lang="en-US" sz="1200" b="0" i="0" dirty="0">
                <a:solidFill>
                  <a:srgbClr val="000000"/>
                </a:solidFill>
                <a:effectLst/>
              </a:rPr>
              <a:t>So, it is 80 divided by 100 is 0.8.</a:t>
            </a:r>
          </a:p>
          <a:p>
            <a:pPr marL="342900" indent="-342900" algn="l">
              <a:buClr>
                <a:srgbClr val="0070C0"/>
              </a:buClr>
              <a:buSzPct val="80000"/>
              <a:buFont typeface="Wingdings" pitchFamily="2" charset="2"/>
              <a:buChar char="u"/>
            </a:pPr>
            <a:r>
              <a:rPr lang="en-US" sz="1200" b="0" i="0" dirty="0">
                <a:solidFill>
                  <a:srgbClr val="000000"/>
                </a:solidFill>
                <a:effectLst/>
              </a:rPr>
              <a:t>Now, out of this 20 that misses 20 only is going there.</a:t>
            </a:r>
          </a:p>
          <a:p>
            <a:pPr marL="342900" indent="-342900" algn="l">
              <a:buClr>
                <a:srgbClr val="0070C0"/>
              </a:buClr>
              <a:buSzPct val="80000"/>
              <a:buFont typeface="Wingdings" pitchFamily="2" charset="2"/>
              <a:buChar char="u"/>
            </a:pPr>
            <a:r>
              <a:rPr lang="en-US" sz="1200" b="0" i="0" dirty="0">
                <a:solidFill>
                  <a:srgbClr val="000000"/>
                </a:solidFill>
                <a:effectLst/>
              </a:rPr>
              <a:t>26:57 Now, in this 20 you assume 5 of them are missing; so what is the miss rate of L2 cache 5 are missed out of 20 that is 0.25 that is a miss rate.</a:t>
            </a:r>
          </a:p>
          <a:p>
            <a:pPr marL="342900" indent="-342900" algn="l">
              <a:buClr>
                <a:srgbClr val="0070C0"/>
              </a:buClr>
              <a:buSzPct val="80000"/>
              <a:buFont typeface="Wingdings" pitchFamily="2" charset="2"/>
              <a:buChar char="u"/>
            </a:pPr>
            <a:r>
              <a:rPr lang="en-US" sz="1200" b="0" i="0" dirty="0">
                <a:solidFill>
                  <a:srgbClr val="000000"/>
                </a:solidFill>
                <a:effectLst/>
              </a:rPr>
              <a:t>So, the local miss rate of L2 is 0.25.</a:t>
            </a:r>
          </a:p>
          <a:p>
            <a:pPr marL="342900" indent="-342900" algn="l">
              <a:buClr>
                <a:srgbClr val="0070C0"/>
              </a:buClr>
              <a:buSzPct val="80000"/>
              <a:buFont typeface="Wingdings" pitchFamily="2" charset="2"/>
              <a:buChar char="u"/>
            </a:pPr>
            <a:r>
              <a:rPr lang="en-US" sz="1200" b="0" i="0" dirty="0">
                <a:solidFill>
                  <a:srgbClr val="000000"/>
                </a:solidFill>
                <a:effectLst/>
              </a:rPr>
              <a:t>27:09 What is the global miss rate, it is a number of misses are encountered I have encountered only 5 misses; what is a total number of memory request it is 100 so that will give you 0.05.</a:t>
            </a:r>
          </a:p>
          <a:p>
            <a:pPr marL="342900" indent="-342900" algn="l">
              <a:buClr>
                <a:srgbClr val="0070C0"/>
              </a:buClr>
              <a:buSzPct val="80000"/>
              <a:buFont typeface="Wingdings" pitchFamily="2" charset="2"/>
              <a:buChar char="u"/>
            </a:pPr>
            <a:r>
              <a:rPr lang="en-US" sz="1200" b="0" i="0" dirty="0">
                <a:solidFill>
                  <a:srgbClr val="000000"/>
                </a:solidFill>
                <a:effectLst/>
              </a:rPr>
              <a:t>So, in this example, the local miss rate of L1 cache is 80 divided by 100, because I have so local miss rate.</a:t>
            </a:r>
          </a:p>
          <a:p>
            <a:pPr marL="342900" indent="-342900" algn="l">
              <a:buClr>
                <a:srgbClr val="0070C0"/>
              </a:buClr>
              <a:buSzPct val="80000"/>
              <a:buFont typeface="Wingdings" pitchFamily="2" charset="2"/>
              <a:buChar char="u"/>
            </a:pPr>
            <a:r>
              <a:rPr lang="en-US" sz="1200" b="0" i="0" dirty="0">
                <a:solidFill>
                  <a:srgbClr val="000000"/>
                </a:solidFill>
                <a:effectLst/>
              </a:rPr>
              <a:t>So, this is whatever I have covered is the hit rate and you have to find out the misses.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https://nptel.ac.in/courses/106103183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2022/9/8</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graphicFrame>
        <p:nvGraphicFramePr>
          <p:cNvPr id="10" name="Object 9">
            <a:extLst>
              <a:ext uri="{FF2B5EF4-FFF2-40B4-BE49-F238E27FC236}">
                <a16:creationId xmlns:a16="http://schemas.microsoft.com/office/drawing/2014/main" id="{5BDB13A2-47D2-7DEE-8D78-5E5E305EF43E}"/>
              </a:ext>
            </a:extLst>
          </p:cNvPr>
          <p:cNvGraphicFramePr>
            <a:graphicFrameLocks noChangeAspect="1"/>
          </p:cNvGraphicFramePr>
          <p:nvPr>
            <p:extLst>
              <p:ext uri="{D42A27DB-BD31-4B8C-83A1-F6EECF244321}">
                <p14:modId xmlns:p14="http://schemas.microsoft.com/office/powerpoint/2010/main" val="1785829113"/>
              </p:ext>
            </p:extLst>
          </p:nvPr>
        </p:nvGraphicFramePr>
        <p:xfrm>
          <a:off x="1115616" y="3429000"/>
          <a:ext cx="7162428" cy="3301705"/>
        </p:xfrm>
        <a:graphic>
          <a:graphicData uri="http://schemas.openxmlformats.org/presentationml/2006/ole">
            <mc:AlternateContent xmlns:mc="http://schemas.openxmlformats.org/markup-compatibility/2006">
              <mc:Choice xmlns:v="urn:schemas-microsoft-com:vml" Requires="v">
                <p:oleObj name="Bitmap Image" r:id="rId2" imgW="7810560" imgH="3600360" progId="PBrush">
                  <p:embed/>
                </p:oleObj>
              </mc:Choice>
              <mc:Fallback>
                <p:oleObj name="Bitmap Image" r:id="rId2" imgW="7810560" imgH="3600360" progId="PBrush">
                  <p:embed/>
                  <p:pic>
                    <p:nvPicPr>
                      <p:cNvPr id="0" name=""/>
                      <p:cNvPicPr/>
                      <p:nvPr/>
                    </p:nvPicPr>
                    <p:blipFill>
                      <a:blip r:embed="rId3"/>
                      <a:stretch>
                        <a:fillRect/>
                      </a:stretch>
                    </p:blipFill>
                    <p:spPr>
                      <a:xfrm>
                        <a:off x="1115616" y="3429000"/>
                        <a:ext cx="7162428" cy="3301705"/>
                      </a:xfrm>
                      <a:prstGeom prst="rect">
                        <a:avLst/>
                      </a:prstGeom>
                      <a:ln>
                        <a:solidFill>
                          <a:srgbClr val="C00000"/>
                        </a:solidFill>
                      </a:ln>
                    </p:spPr>
                  </p:pic>
                </p:oleObj>
              </mc:Fallback>
            </mc:AlternateContent>
          </a:graphicData>
        </a:graphic>
      </p:graphicFrame>
      <p:sp>
        <p:nvSpPr>
          <p:cNvPr id="12" name="TextBox 11">
            <a:extLst>
              <a:ext uri="{FF2B5EF4-FFF2-40B4-BE49-F238E27FC236}">
                <a16:creationId xmlns:a16="http://schemas.microsoft.com/office/drawing/2014/main" id="{DB1E8E89-DA28-8259-4B89-46D2B4EFD5CC}"/>
              </a:ext>
            </a:extLst>
          </p:cNvPr>
          <p:cNvSpPr txBox="1"/>
          <p:nvPr/>
        </p:nvSpPr>
        <p:spPr>
          <a:xfrm>
            <a:off x="7236296" y="6237312"/>
            <a:ext cx="1368152" cy="246221"/>
          </a:xfrm>
          <a:prstGeom prst="rect">
            <a:avLst/>
          </a:prstGeom>
          <a:solidFill>
            <a:srgbClr val="FFFF00"/>
          </a:solidFill>
          <a:ln>
            <a:solidFill>
              <a:srgbClr val="C00000"/>
            </a:solidFill>
          </a:ln>
        </p:spPr>
        <p:txBody>
          <a:bodyPr wrap="square" rtlCol="0">
            <a:spAutoFit/>
          </a:bodyPr>
          <a:lstStyle/>
          <a:p>
            <a:r>
              <a:rPr lang="en-US" sz="1000" dirty="0"/>
              <a:t>Toral miss rate = 0.05</a:t>
            </a:r>
          </a:p>
        </p:txBody>
      </p:sp>
      <p:sp>
        <p:nvSpPr>
          <p:cNvPr id="14" name="TextBox 13">
            <a:extLst>
              <a:ext uri="{FF2B5EF4-FFF2-40B4-BE49-F238E27FC236}">
                <a16:creationId xmlns:a16="http://schemas.microsoft.com/office/drawing/2014/main" id="{A00CE61D-EB25-B9F9-1962-A2CC44B9095C}"/>
              </a:ext>
            </a:extLst>
          </p:cNvPr>
          <p:cNvSpPr txBox="1"/>
          <p:nvPr/>
        </p:nvSpPr>
        <p:spPr>
          <a:xfrm>
            <a:off x="7452320" y="5373216"/>
            <a:ext cx="1152128" cy="246221"/>
          </a:xfrm>
          <a:prstGeom prst="rect">
            <a:avLst/>
          </a:prstGeom>
          <a:solidFill>
            <a:srgbClr val="FFFF00"/>
          </a:solidFill>
          <a:ln>
            <a:solidFill>
              <a:srgbClr val="C00000"/>
            </a:solidFill>
          </a:ln>
        </p:spPr>
        <p:txBody>
          <a:bodyPr wrap="square" rtlCol="0">
            <a:spAutoFit/>
          </a:bodyPr>
          <a:lstStyle/>
          <a:p>
            <a:r>
              <a:rPr lang="en-US" sz="1000" dirty="0"/>
              <a:t>L2 miss rate = 0.25</a:t>
            </a:r>
          </a:p>
        </p:txBody>
      </p:sp>
      <p:sp>
        <p:nvSpPr>
          <p:cNvPr id="16" name="TextBox 15">
            <a:extLst>
              <a:ext uri="{FF2B5EF4-FFF2-40B4-BE49-F238E27FC236}">
                <a16:creationId xmlns:a16="http://schemas.microsoft.com/office/drawing/2014/main" id="{86002B8F-9AAD-9668-D865-43C3F0896C88}"/>
              </a:ext>
            </a:extLst>
          </p:cNvPr>
          <p:cNvSpPr txBox="1"/>
          <p:nvPr/>
        </p:nvSpPr>
        <p:spPr>
          <a:xfrm>
            <a:off x="3275856" y="6237312"/>
            <a:ext cx="1152128" cy="246221"/>
          </a:xfrm>
          <a:prstGeom prst="rect">
            <a:avLst/>
          </a:prstGeom>
          <a:solidFill>
            <a:srgbClr val="FFFF00"/>
          </a:solidFill>
          <a:ln>
            <a:solidFill>
              <a:srgbClr val="C00000"/>
            </a:solidFill>
          </a:ln>
        </p:spPr>
        <p:txBody>
          <a:bodyPr wrap="square" rtlCol="0">
            <a:spAutoFit/>
          </a:bodyPr>
          <a:lstStyle/>
          <a:p>
            <a:r>
              <a:rPr lang="en-US" sz="1000" dirty="0"/>
              <a:t>L1 miss rate = 0.8</a:t>
            </a:r>
          </a:p>
        </p:txBody>
      </p:sp>
    </p:spTree>
    <p:extLst>
      <p:ext uri="{BB962C8B-B14F-4D97-AF65-F5344CB8AC3E}">
        <p14:creationId xmlns:p14="http://schemas.microsoft.com/office/powerpoint/2010/main" val="4049392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3 Basic Cache Optimization</a:t>
            </a:r>
            <a:endParaRPr lang="zh-TW" altLang="en-US" sz="4000" b="1" dirty="0">
              <a:solidFill>
                <a:srgbClr val="FFFF00"/>
              </a:solidFill>
            </a:endParaRPr>
          </a:p>
        </p:txBody>
      </p:sp>
      <p:sp>
        <p:nvSpPr>
          <p:cNvPr id="3" name="副標題 2"/>
          <p:cNvSpPr>
            <a:spLocks noGrp="1"/>
          </p:cNvSpPr>
          <p:nvPr>
            <p:ph type="subTitle" idx="1"/>
          </p:nvPr>
        </p:nvSpPr>
        <p:spPr>
          <a:xfrm>
            <a:off x="467543" y="1268758"/>
            <a:ext cx="8241831" cy="208823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200" b="1" dirty="0">
                <a:solidFill>
                  <a:schemeClr val="tx1"/>
                </a:solidFill>
              </a:rPr>
              <a:t>Basic Cache Optimization (27:34/43:50)</a:t>
            </a:r>
            <a:endParaRPr lang="en-US" sz="1200" b="1" dirty="0">
              <a:solidFill>
                <a:srgbClr val="000000"/>
              </a:solidFill>
            </a:endParaRPr>
          </a:p>
          <a:p>
            <a:pPr marL="342900" indent="-342900" algn="l">
              <a:buClr>
                <a:srgbClr val="0070C0"/>
              </a:buClr>
              <a:buSzPct val="80000"/>
              <a:buFont typeface="Wingdings" pitchFamily="2" charset="2"/>
              <a:buChar char="u"/>
            </a:pPr>
            <a:r>
              <a:rPr lang="en-US" sz="1200" b="0" i="0" dirty="0">
                <a:solidFill>
                  <a:srgbClr val="000000"/>
                </a:solidFill>
                <a:effectLst/>
              </a:rPr>
              <a:t>So, in this case the misses are going to be the number of misses that I get here is this is 20 so it is 0.2, whereas in this case we now wanted to introduce to two important miss rate parameters, the first parameter is a local miss rate and the second parameter is the global miss rate.</a:t>
            </a:r>
          </a:p>
          <a:p>
            <a:pPr marL="342900" indent="-342900" algn="l">
              <a:buClr>
                <a:srgbClr val="0070C0"/>
              </a:buClr>
              <a:buSzPct val="80000"/>
              <a:buFont typeface="Wingdings" pitchFamily="2" charset="2"/>
              <a:buChar char="u"/>
            </a:pPr>
            <a:r>
              <a:rPr lang="en-US" sz="1200" b="0" i="0" dirty="0">
                <a:solidFill>
                  <a:srgbClr val="000000"/>
                </a:solidFill>
                <a:effectLst/>
              </a:rPr>
              <a:t>Local miss rate is defined as the number of misses in the cache level divided by the number of memory access to this level, whereas global miss rate is defined as the number of misses in the cache level divided by the number of memory access generated by the CPU, there are two different types of miss rate that we wanted to introduce.</a:t>
            </a:r>
          </a:p>
          <a:p>
            <a:pPr marL="342900" indent="-342900" algn="l">
              <a:buClr>
                <a:srgbClr val="0070C0"/>
              </a:buClr>
              <a:buSzPct val="80000"/>
              <a:buFont typeface="Wingdings" pitchFamily="2" charset="2"/>
              <a:buChar char="u"/>
            </a:pPr>
            <a:r>
              <a:rPr lang="en-US" sz="1200" b="0" i="0" dirty="0">
                <a:solidFill>
                  <a:srgbClr val="000000"/>
                </a:solidFill>
                <a:effectLst/>
              </a:rPr>
              <a:t>We will take a small illustrative example to understand this concept, consider we have two caches L1 and L2.</a:t>
            </a:r>
          </a:p>
          <a:p>
            <a:pPr marL="342900" indent="-342900" algn="l">
              <a:buClr>
                <a:srgbClr val="0070C0"/>
              </a:buClr>
              <a:buSzPct val="80000"/>
              <a:buFont typeface="Wingdings" pitchFamily="2" charset="2"/>
              <a:buChar char="u"/>
            </a:pPr>
            <a:r>
              <a:rPr lang="en-US" sz="1200" b="0" i="0" dirty="0">
                <a:solidFill>
                  <a:srgbClr val="000000"/>
                </a:solidFill>
                <a:effectLst/>
              </a:rPr>
              <a:t>So, this is your L1 cache and this is your L2 cache.</a:t>
            </a:r>
          </a:p>
          <a:p>
            <a:pPr marL="342900" indent="-342900" algn="l">
              <a:buClr>
                <a:srgbClr val="0070C0"/>
              </a:buClr>
              <a:buSzPct val="80000"/>
              <a:buFont typeface="Wingdings" pitchFamily="2" charset="2"/>
              <a:buChar char="u"/>
            </a:pPr>
            <a:r>
              <a:rPr lang="en-US" sz="1200" b="0" i="0" dirty="0">
                <a:solidFill>
                  <a:srgbClr val="000000"/>
                </a:solidFill>
                <a:effectLst/>
              </a:rPr>
              <a:t>Assume CPU is going to give you 100 cache access out of which 20 is missed in L1.</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https://nptel.ac.in/courses/106103183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2022/9/8</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graphicFrame>
        <p:nvGraphicFramePr>
          <p:cNvPr id="7" name="Object 6">
            <a:extLst>
              <a:ext uri="{FF2B5EF4-FFF2-40B4-BE49-F238E27FC236}">
                <a16:creationId xmlns:a16="http://schemas.microsoft.com/office/drawing/2014/main" id="{E2320BD2-4BCE-CE56-C7C7-EB7D13E7DE91}"/>
              </a:ext>
            </a:extLst>
          </p:cNvPr>
          <p:cNvGraphicFramePr>
            <a:graphicFrameLocks noChangeAspect="1"/>
          </p:cNvGraphicFramePr>
          <p:nvPr>
            <p:extLst>
              <p:ext uri="{D42A27DB-BD31-4B8C-83A1-F6EECF244321}">
                <p14:modId xmlns:p14="http://schemas.microsoft.com/office/powerpoint/2010/main" val="3801872713"/>
              </p:ext>
            </p:extLst>
          </p:nvPr>
        </p:nvGraphicFramePr>
        <p:xfrm>
          <a:off x="827584" y="3717032"/>
          <a:ext cx="7667625" cy="2295525"/>
        </p:xfrm>
        <a:graphic>
          <a:graphicData uri="http://schemas.openxmlformats.org/presentationml/2006/ole">
            <mc:AlternateContent xmlns:mc="http://schemas.openxmlformats.org/markup-compatibility/2006">
              <mc:Choice xmlns:v="urn:schemas-microsoft-com:vml" Requires="v">
                <p:oleObj name="Bitmap Image" r:id="rId2" imgW="7667640" imgH="2295360" progId="PBrush">
                  <p:embed/>
                </p:oleObj>
              </mc:Choice>
              <mc:Fallback>
                <p:oleObj name="Bitmap Image" r:id="rId2" imgW="7667640" imgH="2295360" progId="PBrush">
                  <p:embed/>
                  <p:pic>
                    <p:nvPicPr>
                      <p:cNvPr id="0" name=""/>
                      <p:cNvPicPr/>
                      <p:nvPr/>
                    </p:nvPicPr>
                    <p:blipFill>
                      <a:blip r:embed="rId3"/>
                      <a:stretch>
                        <a:fillRect/>
                      </a:stretch>
                    </p:blipFill>
                    <p:spPr>
                      <a:xfrm>
                        <a:off x="827584" y="3717032"/>
                        <a:ext cx="7667625" cy="2295525"/>
                      </a:xfrm>
                      <a:prstGeom prst="rect">
                        <a:avLst/>
                      </a:prstGeom>
                      <a:ln>
                        <a:solidFill>
                          <a:srgbClr val="C00000"/>
                        </a:solidFill>
                      </a:ln>
                    </p:spPr>
                  </p:pic>
                </p:oleObj>
              </mc:Fallback>
            </mc:AlternateContent>
          </a:graphicData>
        </a:graphic>
      </p:graphicFrame>
    </p:spTree>
    <p:extLst>
      <p:ext uri="{BB962C8B-B14F-4D97-AF65-F5344CB8AC3E}">
        <p14:creationId xmlns:p14="http://schemas.microsoft.com/office/powerpoint/2010/main" val="1389839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3 Basic Cache Optimization</a:t>
            </a:r>
            <a:endParaRPr lang="zh-TW" altLang="en-US" sz="4000" b="1" dirty="0">
              <a:solidFill>
                <a:srgbClr val="FFFF00"/>
              </a:solidFill>
            </a:endParaRPr>
          </a:p>
        </p:txBody>
      </p:sp>
      <p:sp>
        <p:nvSpPr>
          <p:cNvPr id="3" name="副標題 2"/>
          <p:cNvSpPr>
            <a:spLocks noGrp="1"/>
          </p:cNvSpPr>
          <p:nvPr>
            <p:ph type="subTitle" idx="1"/>
          </p:nvPr>
        </p:nvSpPr>
        <p:spPr>
          <a:xfrm>
            <a:off x="467543" y="1268758"/>
            <a:ext cx="8241831" cy="223225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200" b="1" dirty="0">
                <a:solidFill>
                  <a:schemeClr val="tx1"/>
                </a:solidFill>
              </a:rPr>
              <a:t>Basic Cache Optimization (28:40/43:50)</a:t>
            </a:r>
            <a:endParaRPr lang="en-US" sz="1200" b="1" dirty="0">
              <a:solidFill>
                <a:srgbClr val="000000"/>
              </a:solidFill>
            </a:endParaRPr>
          </a:p>
          <a:p>
            <a:pPr marL="342900" indent="-342900" algn="l">
              <a:buClr>
                <a:srgbClr val="0070C0"/>
              </a:buClr>
              <a:buSzPct val="80000"/>
              <a:buFont typeface="Wingdings" pitchFamily="2" charset="2"/>
              <a:buChar char="u"/>
            </a:pPr>
            <a:r>
              <a:rPr lang="en-US" sz="1200" b="0" i="0" dirty="0">
                <a:solidFill>
                  <a:srgbClr val="000000"/>
                </a:solidFill>
                <a:effectLst/>
              </a:rPr>
              <a:t>So, it is number of misses is 20 and number of cache access is 100.</a:t>
            </a:r>
          </a:p>
          <a:p>
            <a:pPr marL="342900" indent="-342900" algn="l">
              <a:buClr>
                <a:srgbClr val="0070C0"/>
              </a:buClr>
              <a:buSzPct val="80000"/>
              <a:buFont typeface="Wingdings" pitchFamily="2" charset="2"/>
              <a:buChar char="u"/>
            </a:pPr>
            <a:r>
              <a:rPr lang="en-US" sz="1200" b="0" i="0" dirty="0">
                <a:solidFill>
                  <a:srgbClr val="000000"/>
                </a:solidFill>
                <a:effectLst/>
              </a:rPr>
              <a:t>So, number of misses in the cache level divided by number of memory access into this level that is a local miss rate.</a:t>
            </a:r>
          </a:p>
          <a:p>
            <a:pPr marL="342900" indent="-342900" algn="l">
              <a:buClr>
                <a:srgbClr val="0070C0"/>
              </a:buClr>
              <a:buSzPct val="80000"/>
              <a:buFont typeface="Wingdings" pitchFamily="2" charset="2"/>
              <a:buChar char="u"/>
            </a:pPr>
            <a:r>
              <a:rPr lang="en-US" sz="1200" b="0" i="0" dirty="0">
                <a:solidFill>
                  <a:srgbClr val="000000"/>
                </a:solidFill>
                <a:effectLst/>
              </a:rPr>
              <a:t>So, the local miss rate is 0.2; that means when I have 100 access coming to L1 out of which 20 is missing 20 divided by 100 that is 0.2 is the local miss rate.</a:t>
            </a:r>
          </a:p>
          <a:p>
            <a:pPr marL="342900" indent="-342900" algn="l">
              <a:buClr>
                <a:srgbClr val="0070C0"/>
              </a:buClr>
              <a:buSzPct val="80000"/>
              <a:buFont typeface="Wingdings" pitchFamily="2" charset="2"/>
              <a:buChar char="u"/>
            </a:pPr>
            <a:r>
              <a:rPr lang="en-US" sz="1200" b="0" i="0" dirty="0">
                <a:solidFill>
                  <a:srgbClr val="000000"/>
                </a:solidFill>
                <a:effectLst/>
              </a:rPr>
              <a:t>Now, these 20 are actually going to L2.</a:t>
            </a:r>
          </a:p>
          <a:p>
            <a:pPr marL="342900" indent="-342900" algn="l">
              <a:buClr>
                <a:srgbClr val="0070C0"/>
              </a:buClr>
              <a:buSzPct val="80000"/>
              <a:buFont typeface="Wingdings" pitchFamily="2" charset="2"/>
              <a:buChar char="u"/>
            </a:pPr>
            <a:r>
              <a:rPr lang="en-US" sz="1200" b="0" i="0" dirty="0">
                <a:solidFill>
                  <a:srgbClr val="000000"/>
                </a:solidFill>
                <a:effectLst/>
              </a:rPr>
              <a:t>Now, assume that out of the 20 that reaches L2 you are going to have 5 of the missing L2.</a:t>
            </a:r>
          </a:p>
          <a:p>
            <a:pPr marL="342900" indent="-342900" algn="l">
              <a:buClr>
                <a:srgbClr val="0070C0"/>
              </a:buClr>
              <a:buSzPct val="80000"/>
              <a:buFont typeface="Wingdings" pitchFamily="2" charset="2"/>
              <a:buChar char="u"/>
            </a:pPr>
            <a:r>
              <a:rPr lang="en-US" sz="1200" b="0" i="0" dirty="0">
                <a:solidFill>
                  <a:srgbClr val="000000"/>
                </a:solidFill>
                <a:effectLst/>
              </a:rPr>
              <a:t>So, number of misses in L2 is 5, number of access to L2 is 20; so leading to 0.25 as the local miss rate of L2.</a:t>
            </a:r>
          </a:p>
          <a:p>
            <a:pPr marL="342900" indent="-342900" algn="l">
              <a:buClr>
                <a:srgbClr val="0070C0"/>
              </a:buClr>
              <a:buSzPct val="80000"/>
              <a:buFont typeface="Wingdings" pitchFamily="2" charset="2"/>
              <a:buChar char="u"/>
            </a:pPr>
            <a:r>
              <a:rPr lang="en-US" sz="1200" b="0" i="0" dirty="0">
                <a:solidFill>
                  <a:srgbClr val="000000"/>
                </a:solidFill>
                <a:effectLst/>
              </a:rPr>
              <a:t>So, the local miss rate of L1 and L2 is defined by the number of access coming into that particular level and the number of misses that you encounter in that particular level.</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https://nptel.ac.in/courses/106103183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2022/9/8</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graphicFrame>
        <p:nvGraphicFramePr>
          <p:cNvPr id="7" name="Object 6">
            <a:extLst>
              <a:ext uri="{FF2B5EF4-FFF2-40B4-BE49-F238E27FC236}">
                <a16:creationId xmlns:a16="http://schemas.microsoft.com/office/drawing/2014/main" id="{05C7E6EB-1AC4-A56F-A561-64667DDE6D6B}"/>
              </a:ext>
            </a:extLst>
          </p:cNvPr>
          <p:cNvGraphicFramePr>
            <a:graphicFrameLocks noChangeAspect="1"/>
          </p:cNvGraphicFramePr>
          <p:nvPr>
            <p:extLst>
              <p:ext uri="{D42A27DB-BD31-4B8C-83A1-F6EECF244321}">
                <p14:modId xmlns:p14="http://schemas.microsoft.com/office/powerpoint/2010/main" val="2192845010"/>
              </p:ext>
            </p:extLst>
          </p:nvPr>
        </p:nvGraphicFramePr>
        <p:xfrm>
          <a:off x="1547664" y="3501008"/>
          <a:ext cx="5923434" cy="3083628"/>
        </p:xfrm>
        <a:graphic>
          <a:graphicData uri="http://schemas.openxmlformats.org/presentationml/2006/ole">
            <mc:AlternateContent xmlns:mc="http://schemas.openxmlformats.org/markup-compatibility/2006">
              <mc:Choice xmlns:v="urn:schemas-microsoft-com:vml" Requires="v">
                <p:oleObj name="Bitmap Image" r:id="rId2" imgW="7867800" imgH="4095720" progId="PBrush">
                  <p:embed/>
                </p:oleObj>
              </mc:Choice>
              <mc:Fallback>
                <p:oleObj name="Bitmap Image" r:id="rId2" imgW="7867800" imgH="4095720" progId="PBrush">
                  <p:embed/>
                  <p:pic>
                    <p:nvPicPr>
                      <p:cNvPr id="0" name=""/>
                      <p:cNvPicPr/>
                      <p:nvPr/>
                    </p:nvPicPr>
                    <p:blipFill>
                      <a:blip r:embed="rId3"/>
                      <a:stretch>
                        <a:fillRect/>
                      </a:stretch>
                    </p:blipFill>
                    <p:spPr>
                      <a:xfrm>
                        <a:off x="1547664" y="3501008"/>
                        <a:ext cx="5923434" cy="3083628"/>
                      </a:xfrm>
                      <a:prstGeom prst="rect">
                        <a:avLst/>
                      </a:prstGeom>
                      <a:ln>
                        <a:solidFill>
                          <a:srgbClr val="C00000"/>
                        </a:solidFill>
                      </a:ln>
                    </p:spPr>
                  </p:pic>
                </p:oleObj>
              </mc:Fallback>
            </mc:AlternateContent>
          </a:graphicData>
        </a:graphic>
      </p:graphicFrame>
      <p:sp>
        <p:nvSpPr>
          <p:cNvPr id="9" name="TextBox 8">
            <a:extLst>
              <a:ext uri="{FF2B5EF4-FFF2-40B4-BE49-F238E27FC236}">
                <a16:creationId xmlns:a16="http://schemas.microsoft.com/office/drawing/2014/main" id="{99180F6D-DBB0-AF1A-8543-CE3C24D1F100}"/>
              </a:ext>
            </a:extLst>
          </p:cNvPr>
          <p:cNvSpPr txBox="1"/>
          <p:nvPr/>
        </p:nvSpPr>
        <p:spPr>
          <a:xfrm>
            <a:off x="6948264" y="6237312"/>
            <a:ext cx="1368152" cy="246221"/>
          </a:xfrm>
          <a:prstGeom prst="rect">
            <a:avLst/>
          </a:prstGeom>
          <a:solidFill>
            <a:srgbClr val="FFFF00"/>
          </a:solidFill>
          <a:ln>
            <a:solidFill>
              <a:srgbClr val="C00000"/>
            </a:solidFill>
          </a:ln>
        </p:spPr>
        <p:txBody>
          <a:bodyPr wrap="square" rtlCol="0">
            <a:spAutoFit/>
          </a:bodyPr>
          <a:lstStyle/>
          <a:p>
            <a:r>
              <a:rPr lang="en-US" sz="1000"/>
              <a:t>Global </a:t>
            </a:r>
            <a:r>
              <a:rPr lang="en-US" sz="1000" dirty="0"/>
              <a:t>miss rate = 0.05</a:t>
            </a:r>
          </a:p>
        </p:txBody>
      </p:sp>
      <p:sp>
        <p:nvSpPr>
          <p:cNvPr id="11" name="TextBox 10">
            <a:extLst>
              <a:ext uri="{FF2B5EF4-FFF2-40B4-BE49-F238E27FC236}">
                <a16:creationId xmlns:a16="http://schemas.microsoft.com/office/drawing/2014/main" id="{5329A822-17A8-BF4D-DCE2-EFC2D6DAB3B9}"/>
              </a:ext>
            </a:extLst>
          </p:cNvPr>
          <p:cNvSpPr txBox="1"/>
          <p:nvPr/>
        </p:nvSpPr>
        <p:spPr>
          <a:xfrm>
            <a:off x="6732240" y="5229200"/>
            <a:ext cx="1152128" cy="400110"/>
          </a:xfrm>
          <a:prstGeom prst="rect">
            <a:avLst/>
          </a:prstGeom>
          <a:solidFill>
            <a:srgbClr val="FFFF00"/>
          </a:solidFill>
          <a:ln>
            <a:solidFill>
              <a:srgbClr val="C00000"/>
            </a:solidFill>
          </a:ln>
        </p:spPr>
        <p:txBody>
          <a:bodyPr wrap="square" rtlCol="0">
            <a:spAutoFit/>
          </a:bodyPr>
          <a:lstStyle/>
          <a:p>
            <a:r>
              <a:rPr lang="en-US" sz="1000" dirty="0"/>
              <a:t>L2 Local miss rate = 0.25</a:t>
            </a:r>
          </a:p>
        </p:txBody>
      </p:sp>
      <p:sp>
        <p:nvSpPr>
          <p:cNvPr id="13" name="TextBox 12">
            <a:extLst>
              <a:ext uri="{FF2B5EF4-FFF2-40B4-BE49-F238E27FC236}">
                <a16:creationId xmlns:a16="http://schemas.microsoft.com/office/drawing/2014/main" id="{05C71A42-767F-E2E3-FDFD-EF252AB8A93F}"/>
              </a:ext>
            </a:extLst>
          </p:cNvPr>
          <p:cNvSpPr txBox="1"/>
          <p:nvPr/>
        </p:nvSpPr>
        <p:spPr>
          <a:xfrm>
            <a:off x="2987824" y="6237312"/>
            <a:ext cx="1152128" cy="400110"/>
          </a:xfrm>
          <a:prstGeom prst="rect">
            <a:avLst/>
          </a:prstGeom>
          <a:solidFill>
            <a:srgbClr val="FFFF00"/>
          </a:solidFill>
          <a:ln>
            <a:solidFill>
              <a:srgbClr val="C00000"/>
            </a:solidFill>
          </a:ln>
        </p:spPr>
        <p:txBody>
          <a:bodyPr wrap="square" rtlCol="0">
            <a:spAutoFit/>
          </a:bodyPr>
          <a:lstStyle/>
          <a:p>
            <a:r>
              <a:rPr lang="en-US" sz="1000" dirty="0"/>
              <a:t>L1 Local miss rate = 0.8</a:t>
            </a:r>
          </a:p>
        </p:txBody>
      </p:sp>
    </p:spTree>
    <p:extLst>
      <p:ext uri="{BB962C8B-B14F-4D97-AF65-F5344CB8AC3E}">
        <p14:creationId xmlns:p14="http://schemas.microsoft.com/office/powerpoint/2010/main" val="24204515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3 Basic Cache Optimization</a:t>
            </a:r>
            <a:endParaRPr lang="zh-TW" altLang="en-US" sz="4000" b="1" dirty="0">
              <a:solidFill>
                <a:srgbClr val="FFFF00"/>
              </a:solidFill>
            </a:endParaRPr>
          </a:p>
        </p:txBody>
      </p:sp>
      <p:sp>
        <p:nvSpPr>
          <p:cNvPr id="3" name="副標題 2"/>
          <p:cNvSpPr>
            <a:spLocks noGrp="1"/>
          </p:cNvSpPr>
          <p:nvPr>
            <p:ph type="subTitle" idx="1"/>
          </p:nvPr>
        </p:nvSpPr>
        <p:spPr>
          <a:xfrm>
            <a:off x="467543" y="1268758"/>
            <a:ext cx="8241831" cy="180020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Basic Cache Optimization (29:40/43:50)</a:t>
            </a:r>
            <a:endParaRPr lang="en-US" sz="1800" b="1" dirty="0">
              <a:solidFill>
                <a:srgbClr val="000000"/>
              </a:solidFill>
            </a:endParaRPr>
          </a:p>
          <a:p>
            <a:pPr marL="342900" indent="-342900" algn="l">
              <a:buClr>
                <a:srgbClr val="0070C0"/>
              </a:buClr>
              <a:buSzPct val="80000"/>
              <a:buFont typeface="Wingdings" pitchFamily="2" charset="2"/>
              <a:buChar char="u"/>
            </a:pPr>
            <a:r>
              <a:rPr lang="en-US" sz="1800" b="0" i="0" dirty="0">
                <a:solidFill>
                  <a:srgbClr val="000000"/>
                </a:solidFill>
                <a:effectLst/>
              </a:rPr>
              <a:t>Now, global miss rate of L2 means I am missing 5 in L2 from among 100 accesses that CPU has given leading to my global miss rate of 0.05.</a:t>
            </a:r>
          </a:p>
          <a:p>
            <a:pPr marL="342900" indent="-342900" algn="l">
              <a:buClr>
                <a:srgbClr val="0070C0"/>
              </a:buClr>
              <a:buSzPct val="80000"/>
              <a:buFont typeface="Wingdings" pitchFamily="2" charset="2"/>
              <a:buChar char="u"/>
            </a:pPr>
            <a:r>
              <a:rPr lang="en-US" sz="1800" b="0" i="0" dirty="0">
                <a:solidFill>
                  <a:srgbClr val="000000"/>
                </a:solidFill>
                <a:effectLst/>
              </a:rPr>
              <a:t>So, global miss rate and local miss rate are both needed in order to appreciate what is the significant improvement we get from multilevel cache.</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https://nptel.ac.in/courses/106103183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2022/9/8</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spTree>
    <p:extLst>
      <p:ext uri="{BB962C8B-B14F-4D97-AF65-F5344CB8AC3E}">
        <p14:creationId xmlns:p14="http://schemas.microsoft.com/office/powerpoint/2010/main" val="983007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a:solidFill>
                  <a:srgbClr val="FFFF00"/>
                </a:solidFill>
              </a:rPr>
              <a:t>End</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2022/9/8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3 Basic Cache Optimization</a:t>
            </a:r>
            <a:endParaRPr lang="zh-TW" altLang="en-US" sz="4000" b="1" dirty="0">
              <a:solidFill>
                <a:srgbClr val="FFFF00"/>
              </a:solidFill>
            </a:endParaRPr>
          </a:p>
        </p:txBody>
      </p:sp>
      <p:sp>
        <p:nvSpPr>
          <p:cNvPr id="3" name="副標題 2"/>
          <p:cNvSpPr>
            <a:spLocks noGrp="1"/>
          </p:cNvSpPr>
          <p:nvPr>
            <p:ph type="subTitle" idx="1"/>
          </p:nvPr>
        </p:nvSpPr>
        <p:spPr>
          <a:xfrm>
            <a:off x="467543" y="1268758"/>
            <a:ext cx="8241831" cy="252028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200" b="1" dirty="0">
                <a:solidFill>
                  <a:schemeClr val="tx1"/>
                </a:solidFill>
              </a:rPr>
              <a:t>Basic Cache Optimization (20:10/43:50)</a:t>
            </a:r>
            <a:endParaRPr lang="en-US" sz="1200" dirty="0">
              <a:solidFill>
                <a:srgbClr val="000000"/>
              </a:solidFill>
            </a:endParaRPr>
          </a:p>
          <a:p>
            <a:pPr marL="342900" indent="-342900" algn="l">
              <a:buClr>
                <a:srgbClr val="0070C0"/>
              </a:buClr>
              <a:buSzPct val="80000"/>
              <a:buFont typeface="Wingdings" pitchFamily="2" charset="2"/>
              <a:buChar char="u"/>
            </a:pPr>
            <a:r>
              <a:rPr lang="en-US" sz="1200" b="0" i="0" dirty="0">
                <a:solidFill>
                  <a:srgbClr val="000000"/>
                </a:solidFill>
                <a:effectLst/>
              </a:rPr>
              <a:t>20:10 Let us try to see, this is an example that is taken from the SPEC 2000 programs, one of the representative programs.</a:t>
            </a:r>
          </a:p>
          <a:p>
            <a:pPr marL="342900" indent="-342900" algn="l">
              <a:buClr>
                <a:srgbClr val="0070C0"/>
              </a:buClr>
              <a:buSzPct val="80000"/>
              <a:buFont typeface="Wingdings" pitchFamily="2" charset="2"/>
              <a:buChar char="u"/>
            </a:pPr>
            <a:r>
              <a:rPr lang="en-US" sz="1200" b="0" i="0" dirty="0">
                <a:solidFill>
                  <a:srgbClr val="000000"/>
                </a:solidFill>
                <a:effectLst/>
              </a:rPr>
              <a:t>We are trying to increase the cache size and on the y- axis we are having the miss rate, and the you assume the red color one is a direct mapped cache, we can see that in the cache is very small your whatever miss you are going to have misses going to very high that is typically what is known as capacity miss.</a:t>
            </a:r>
          </a:p>
          <a:p>
            <a:pPr marL="342900" indent="-342900" algn="l">
              <a:buClr>
                <a:srgbClr val="0070C0"/>
              </a:buClr>
              <a:buSzPct val="80000"/>
              <a:buFont typeface="Wingdings" pitchFamily="2" charset="2"/>
              <a:buChar char="u"/>
            </a:pPr>
            <a:r>
              <a:rPr lang="en-US" sz="1200" b="0" i="0" dirty="0">
                <a:solidFill>
                  <a:srgbClr val="000000"/>
                </a:solidFill>
                <a:effectLst/>
              </a:rPr>
              <a:t>20:40 While as we increase the cache size misses will slowly come down.</a:t>
            </a:r>
          </a:p>
          <a:p>
            <a:pPr marL="342900" indent="-342900" algn="l">
              <a:buClr>
                <a:srgbClr val="0070C0"/>
              </a:buClr>
              <a:buSzPct val="80000"/>
              <a:buFont typeface="Wingdings" pitchFamily="2" charset="2"/>
              <a:buChar char="u"/>
            </a:pPr>
            <a:r>
              <a:rPr lang="en-US" sz="1200" b="0" i="0" dirty="0">
                <a:solidFill>
                  <a:srgbClr val="000000"/>
                </a:solidFill>
                <a:effectLst/>
              </a:rPr>
              <a:t>That means, our capacity misses will reduce and then you have something called conflict miss in this region, and then at the end you have something called compulsory miss.</a:t>
            </a:r>
          </a:p>
          <a:p>
            <a:pPr marL="342900" indent="-342900" algn="l">
              <a:buClr>
                <a:srgbClr val="0070C0"/>
              </a:buClr>
              <a:buSzPct val="80000"/>
              <a:buFont typeface="Wingdings" pitchFamily="2" charset="2"/>
              <a:buChar char="u"/>
            </a:pPr>
            <a:r>
              <a:rPr lang="en-US" sz="1200" b="0" i="0" dirty="0">
                <a:solidFill>
                  <a:srgbClr val="000000"/>
                </a:solidFill>
                <a:effectLst/>
              </a:rPr>
              <a:t>20:55 So, compulsory miss means even if it is an infinitely large cache, still you encounter compulsory miss, so compulsory miss cannot be reduced.</a:t>
            </a:r>
          </a:p>
          <a:p>
            <a:pPr marL="342900" indent="-342900" algn="l">
              <a:buClr>
                <a:srgbClr val="0070C0"/>
              </a:buClr>
              <a:buSzPct val="80000"/>
              <a:buFont typeface="Wingdings" pitchFamily="2" charset="2"/>
              <a:buChar char="u"/>
            </a:pPr>
            <a:r>
              <a:rPr lang="en-US" sz="1200" b="0" i="0" dirty="0">
                <a:solidFill>
                  <a:srgbClr val="000000"/>
                </a:solidFill>
                <a:effectLst/>
              </a:rPr>
              <a:t>You can see that when you increase the block size then this whole of your compulsory misses are still there, but when it comes to conflict misses the amount of conflict miss is drastically reduced.</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https://nptel.ac.in/courses/106103183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2022/9/8</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graphicFrame>
        <p:nvGraphicFramePr>
          <p:cNvPr id="7" name="Object 6">
            <a:extLst>
              <a:ext uri="{FF2B5EF4-FFF2-40B4-BE49-F238E27FC236}">
                <a16:creationId xmlns:a16="http://schemas.microsoft.com/office/drawing/2014/main" id="{28FF470F-3C04-7383-86F4-AE88C012B6BC}"/>
              </a:ext>
            </a:extLst>
          </p:cNvPr>
          <p:cNvGraphicFramePr>
            <a:graphicFrameLocks noChangeAspect="1"/>
          </p:cNvGraphicFramePr>
          <p:nvPr>
            <p:extLst>
              <p:ext uri="{D42A27DB-BD31-4B8C-83A1-F6EECF244321}">
                <p14:modId xmlns:p14="http://schemas.microsoft.com/office/powerpoint/2010/main" val="3583101470"/>
              </p:ext>
            </p:extLst>
          </p:nvPr>
        </p:nvGraphicFramePr>
        <p:xfrm>
          <a:off x="2195736" y="3794464"/>
          <a:ext cx="5325244" cy="3045483"/>
        </p:xfrm>
        <a:graphic>
          <a:graphicData uri="http://schemas.openxmlformats.org/presentationml/2006/ole">
            <mc:AlternateContent xmlns:mc="http://schemas.openxmlformats.org/markup-compatibility/2006">
              <mc:Choice xmlns:v="urn:schemas-microsoft-com:vml" Requires="v">
                <p:oleObj name="Bitmap Image" r:id="rId2" imgW="5829480" imgH="3333600" progId="PBrush">
                  <p:embed/>
                </p:oleObj>
              </mc:Choice>
              <mc:Fallback>
                <p:oleObj name="Bitmap Image" r:id="rId2" imgW="5829480" imgH="3333600" progId="PBrush">
                  <p:embed/>
                  <p:pic>
                    <p:nvPicPr>
                      <p:cNvPr id="0" name=""/>
                      <p:cNvPicPr/>
                      <p:nvPr/>
                    </p:nvPicPr>
                    <p:blipFill>
                      <a:blip r:embed="rId3"/>
                      <a:stretch>
                        <a:fillRect/>
                      </a:stretch>
                    </p:blipFill>
                    <p:spPr>
                      <a:xfrm>
                        <a:off x="2195736" y="3794464"/>
                        <a:ext cx="5325244" cy="3045483"/>
                      </a:xfrm>
                      <a:prstGeom prst="rect">
                        <a:avLst/>
                      </a:prstGeom>
                      <a:solidFill>
                        <a:srgbClr val="C00000"/>
                      </a:solidFill>
                    </p:spPr>
                  </p:pic>
                </p:oleObj>
              </mc:Fallback>
            </mc:AlternateContent>
          </a:graphicData>
        </a:graphic>
      </p:graphicFrame>
      <p:sp>
        <p:nvSpPr>
          <p:cNvPr id="8" name="Rectangle 7">
            <a:extLst>
              <a:ext uri="{FF2B5EF4-FFF2-40B4-BE49-F238E27FC236}">
                <a16:creationId xmlns:a16="http://schemas.microsoft.com/office/drawing/2014/main" id="{173267E5-7C29-4DD9-0C2A-06AA1F35E959}"/>
              </a:ext>
            </a:extLst>
          </p:cNvPr>
          <p:cNvSpPr/>
          <p:nvPr/>
        </p:nvSpPr>
        <p:spPr>
          <a:xfrm>
            <a:off x="5652120" y="4941168"/>
            <a:ext cx="792088" cy="50405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4319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3 Basic Cache Optimization</a:t>
            </a:r>
            <a:endParaRPr lang="zh-TW" altLang="en-US" sz="4000" b="1" dirty="0">
              <a:solidFill>
                <a:srgbClr val="FFFF00"/>
              </a:solidFill>
            </a:endParaRPr>
          </a:p>
        </p:txBody>
      </p:sp>
      <p:sp>
        <p:nvSpPr>
          <p:cNvPr id="3" name="副標題 2"/>
          <p:cNvSpPr>
            <a:spLocks noGrp="1"/>
          </p:cNvSpPr>
          <p:nvPr>
            <p:ph type="subTitle" idx="1"/>
          </p:nvPr>
        </p:nvSpPr>
        <p:spPr>
          <a:xfrm>
            <a:off x="467543" y="1268758"/>
            <a:ext cx="8241831" cy="230425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200" b="1" dirty="0">
                <a:solidFill>
                  <a:schemeClr val="tx1"/>
                </a:solidFill>
              </a:rPr>
              <a:t>Basic Cache Optimization (21:04/43:50)</a:t>
            </a:r>
            <a:endParaRPr lang="en-US" sz="1200" dirty="0">
              <a:solidFill>
                <a:srgbClr val="000000"/>
              </a:solidFill>
            </a:endParaRPr>
          </a:p>
          <a:p>
            <a:pPr marL="342900" indent="-342900" algn="l">
              <a:buClr>
                <a:srgbClr val="0070C0"/>
              </a:buClr>
              <a:buSzPct val="80000"/>
              <a:buFont typeface="Wingdings" pitchFamily="2" charset="2"/>
              <a:buChar char="u"/>
            </a:pPr>
            <a:r>
              <a:rPr lang="en-US" sz="1200" b="0" i="0" dirty="0">
                <a:solidFill>
                  <a:srgbClr val="000000"/>
                </a:solidFill>
                <a:effectLst/>
              </a:rPr>
              <a:t>You can see that when you increase the block size then this whole of your compulsory misses are still there, but when it comes to conflict misses the amount of conflict miss is drastically reduced.</a:t>
            </a:r>
          </a:p>
          <a:p>
            <a:pPr marL="342900" indent="-342900" algn="l">
              <a:buClr>
                <a:srgbClr val="0070C0"/>
              </a:buClr>
              <a:buSzPct val="80000"/>
              <a:buFont typeface="Wingdings" pitchFamily="2" charset="2"/>
              <a:buChar char="u"/>
            </a:pPr>
            <a:r>
              <a:rPr lang="en-US" sz="1200" b="0" i="0" dirty="0">
                <a:solidFill>
                  <a:srgbClr val="000000"/>
                </a:solidFill>
                <a:effectLst/>
              </a:rPr>
              <a:t>So, it is always better to go for a fully associative cache, but this shows that for fully associative cache we have drawbacks pertaining to the hit time.</a:t>
            </a:r>
          </a:p>
          <a:p>
            <a:pPr marL="342900" indent="-342900" algn="l">
              <a:buClr>
                <a:srgbClr val="0070C0"/>
              </a:buClr>
              <a:buSzPct val="80000"/>
              <a:buFont typeface="Wingdings" pitchFamily="2" charset="2"/>
              <a:buChar char="u"/>
            </a:pPr>
            <a:r>
              <a:rPr lang="en-US" sz="1200" b="0" i="0" dirty="0">
                <a:solidFill>
                  <a:srgbClr val="000000"/>
                </a:solidFill>
                <a:effectLst/>
              </a:rPr>
              <a:t>21:31 So, we can finally balance somewhere between direct mapped cache and the fully associative cache.</a:t>
            </a:r>
          </a:p>
          <a:p>
            <a:pPr marL="342900" indent="-342900" algn="l">
              <a:buClr>
                <a:srgbClr val="0070C0"/>
              </a:buClr>
              <a:buSzPct val="80000"/>
              <a:buFont typeface="Wingdings" pitchFamily="2" charset="2"/>
              <a:buChar char="u"/>
            </a:pPr>
            <a:r>
              <a:rPr lang="en-US" sz="1200" b="0" i="0" dirty="0">
                <a:solidFill>
                  <a:srgbClr val="000000"/>
                </a:solidFill>
                <a:effectLst/>
              </a:rPr>
              <a:t>So, this particular graph gives us an intuition that initially it will be the capacity misses that dominates.</a:t>
            </a:r>
          </a:p>
          <a:p>
            <a:pPr marL="342900" indent="-342900" algn="l">
              <a:buClr>
                <a:srgbClr val="0070C0"/>
              </a:buClr>
              <a:buSzPct val="80000"/>
              <a:buFont typeface="Wingdings" pitchFamily="2" charset="2"/>
              <a:buChar char="u"/>
            </a:pPr>
            <a:r>
              <a:rPr lang="en-US" sz="1200" b="0" i="0" dirty="0">
                <a:solidFill>
                  <a:srgbClr val="000000"/>
                </a:solidFill>
                <a:effectLst/>
              </a:rPr>
              <a:t>21:52 Once you increase the cache size and once you are going to slowly have your miss rate coming down, but some of your misses.</a:t>
            </a:r>
          </a:p>
          <a:p>
            <a:pPr marL="342900" indent="-342900" algn="l">
              <a:buClr>
                <a:srgbClr val="0070C0"/>
              </a:buClr>
              <a:buSzPct val="80000"/>
              <a:buFont typeface="Wingdings" pitchFamily="2" charset="2"/>
              <a:buChar char="u"/>
            </a:pPr>
            <a:r>
              <a:rPr lang="en-US" sz="1200" b="0" i="0" dirty="0">
                <a:solidFill>
                  <a:srgbClr val="000000"/>
                </a:solidFill>
                <a:effectLst/>
              </a:rPr>
              <a:t>21: 54 So always your total number of miss, few will be due to capacity miss, few will be due to conflict miss and few will be due to compulsory miss.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https://nptel.ac.in/courses/106103183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2022/9/8</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graphicFrame>
        <p:nvGraphicFramePr>
          <p:cNvPr id="7" name="Object 6">
            <a:extLst>
              <a:ext uri="{FF2B5EF4-FFF2-40B4-BE49-F238E27FC236}">
                <a16:creationId xmlns:a16="http://schemas.microsoft.com/office/drawing/2014/main" id="{D2D2F32A-2CE7-739E-FE08-4BCC847536E1}"/>
              </a:ext>
            </a:extLst>
          </p:cNvPr>
          <p:cNvGraphicFramePr>
            <a:graphicFrameLocks noChangeAspect="1"/>
          </p:cNvGraphicFramePr>
          <p:nvPr>
            <p:extLst>
              <p:ext uri="{D42A27DB-BD31-4B8C-83A1-F6EECF244321}">
                <p14:modId xmlns:p14="http://schemas.microsoft.com/office/powerpoint/2010/main" val="1096656651"/>
              </p:ext>
            </p:extLst>
          </p:nvPr>
        </p:nvGraphicFramePr>
        <p:xfrm>
          <a:off x="2555776" y="3501008"/>
          <a:ext cx="4984254" cy="3247071"/>
        </p:xfrm>
        <a:graphic>
          <a:graphicData uri="http://schemas.openxmlformats.org/presentationml/2006/ole">
            <mc:AlternateContent xmlns:mc="http://schemas.openxmlformats.org/markup-compatibility/2006">
              <mc:Choice xmlns:v="urn:schemas-microsoft-com:vml" Requires="v">
                <p:oleObj name="Bitmap Image" r:id="rId2" imgW="5848200" imgH="3809880" progId="PBrush">
                  <p:embed/>
                </p:oleObj>
              </mc:Choice>
              <mc:Fallback>
                <p:oleObj name="Bitmap Image" r:id="rId2" imgW="5848200" imgH="3809880" progId="PBrush">
                  <p:embed/>
                  <p:pic>
                    <p:nvPicPr>
                      <p:cNvPr id="0" name=""/>
                      <p:cNvPicPr/>
                      <p:nvPr/>
                    </p:nvPicPr>
                    <p:blipFill>
                      <a:blip r:embed="rId3"/>
                      <a:stretch>
                        <a:fillRect/>
                      </a:stretch>
                    </p:blipFill>
                    <p:spPr>
                      <a:xfrm>
                        <a:off x="2555776" y="3501008"/>
                        <a:ext cx="4984254" cy="3247071"/>
                      </a:xfrm>
                      <a:prstGeom prst="rect">
                        <a:avLst/>
                      </a:prstGeom>
                      <a:ln>
                        <a:solidFill>
                          <a:srgbClr val="C00000"/>
                        </a:solidFill>
                      </a:ln>
                    </p:spPr>
                  </p:pic>
                </p:oleObj>
              </mc:Fallback>
            </mc:AlternateContent>
          </a:graphicData>
        </a:graphic>
      </p:graphicFrame>
    </p:spTree>
    <p:extLst>
      <p:ext uri="{BB962C8B-B14F-4D97-AF65-F5344CB8AC3E}">
        <p14:creationId xmlns:p14="http://schemas.microsoft.com/office/powerpoint/2010/main" val="1146239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3 Basic Cache Optimization</a:t>
            </a:r>
            <a:endParaRPr lang="zh-TW" altLang="en-US" sz="4000" b="1" dirty="0">
              <a:solidFill>
                <a:srgbClr val="FFFF00"/>
              </a:solidFill>
            </a:endParaRPr>
          </a:p>
        </p:txBody>
      </p:sp>
      <p:sp>
        <p:nvSpPr>
          <p:cNvPr id="3" name="副標題 2"/>
          <p:cNvSpPr>
            <a:spLocks noGrp="1"/>
          </p:cNvSpPr>
          <p:nvPr>
            <p:ph type="subTitle" idx="1"/>
          </p:nvPr>
        </p:nvSpPr>
        <p:spPr>
          <a:xfrm>
            <a:off x="467543" y="1268758"/>
            <a:ext cx="8241831" cy="266429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200" b="1" dirty="0">
                <a:solidFill>
                  <a:schemeClr val="tx1"/>
                </a:solidFill>
              </a:rPr>
              <a:t>Basic Cache Optimization (22:00/43:50)</a:t>
            </a:r>
            <a:endParaRPr lang="en-US" sz="1200" dirty="0">
              <a:solidFill>
                <a:srgbClr val="000000"/>
              </a:solidFill>
            </a:endParaRPr>
          </a:p>
          <a:p>
            <a:pPr marL="342900" indent="-342900" algn="l">
              <a:buClr>
                <a:srgbClr val="0070C0"/>
              </a:buClr>
              <a:buSzPct val="80000"/>
              <a:buFont typeface="Wingdings" pitchFamily="2" charset="2"/>
              <a:buChar char="u"/>
            </a:pPr>
            <a:r>
              <a:rPr lang="en-US" sz="1200" b="0" i="0" dirty="0">
                <a:solidFill>
                  <a:srgbClr val="000000"/>
                </a:solidFill>
                <a:effectLst/>
              </a:rPr>
              <a:t>22:04 Compulsory miss you cannot reduce at any point of time beyond the point and in the case of conflict miss you can reduce, if you increase the associativity from direct to 2-way; 4-way or 8-way, yet another optimization technique is known as multilevel caches. </a:t>
            </a:r>
          </a:p>
          <a:p>
            <a:pPr marL="342900" indent="-342900" algn="l">
              <a:buClr>
                <a:srgbClr val="0070C0"/>
              </a:buClr>
              <a:buSzPct val="80000"/>
              <a:buFont typeface="Wingdings" pitchFamily="2" charset="2"/>
              <a:buChar char="u"/>
            </a:pPr>
            <a:r>
              <a:rPr lang="en-US" sz="1200" b="0" i="0" dirty="0">
                <a:solidFill>
                  <a:srgbClr val="000000"/>
                </a:solidFill>
                <a:effectLst/>
              </a:rPr>
              <a:t>22:19 So, we have seen three techniques which will reduce miss rate.</a:t>
            </a:r>
          </a:p>
          <a:p>
            <a:pPr marL="342900" indent="-342900" algn="l">
              <a:buClr>
                <a:srgbClr val="0070C0"/>
              </a:buClr>
              <a:buSzPct val="80000"/>
              <a:buFont typeface="Wingdings" pitchFamily="2" charset="2"/>
              <a:buChar char="u"/>
            </a:pPr>
            <a:r>
              <a:rPr lang="en-US" sz="1200" b="1" i="0" dirty="0">
                <a:solidFill>
                  <a:srgbClr val="C00000"/>
                </a:solidFill>
                <a:effectLst/>
              </a:rPr>
              <a:t>First one is using the larger block size </a:t>
            </a:r>
            <a:r>
              <a:rPr lang="en-US" sz="1200" b="0" i="0" dirty="0">
                <a:solidFill>
                  <a:srgbClr val="000000"/>
                </a:solidFill>
                <a:effectLst/>
              </a:rPr>
              <a:t>which will reduce compulsory misses; </a:t>
            </a:r>
          </a:p>
          <a:p>
            <a:pPr marL="342900" indent="-342900" algn="l">
              <a:buClr>
                <a:srgbClr val="0070C0"/>
              </a:buClr>
              <a:buSzPct val="80000"/>
              <a:buFont typeface="Wingdings" pitchFamily="2" charset="2"/>
              <a:buChar char="u"/>
            </a:pPr>
            <a:r>
              <a:rPr lang="en-US" sz="1200" b="1" i="0" dirty="0">
                <a:solidFill>
                  <a:srgbClr val="C00000"/>
                </a:solidFill>
                <a:effectLst/>
              </a:rPr>
              <a:t>second one is using larger cache size </a:t>
            </a:r>
            <a:r>
              <a:rPr lang="en-US" sz="1200" b="0" i="0" dirty="0">
                <a:solidFill>
                  <a:srgbClr val="000000"/>
                </a:solidFill>
                <a:effectLst/>
              </a:rPr>
              <a:t>which will reduce capacity misses; </a:t>
            </a:r>
          </a:p>
          <a:p>
            <a:pPr marL="342900" indent="-342900" algn="l">
              <a:buClr>
                <a:srgbClr val="0070C0"/>
              </a:buClr>
              <a:buSzPct val="80000"/>
              <a:buFont typeface="Wingdings" pitchFamily="2" charset="2"/>
              <a:buChar char="u"/>
            </a:pPr>
            <a:r>
              <a:rPr lang="en-US" sz="1200" b="1" i="0" dirty="0">
                <a:solidFill>
                  <a:srgbClr val="C00000"/>
                </a:solidFill>
                <a:effectLst/>
              </a:rPr>
              <a:t>third one is using higher associativity </a:t>
            </a:r>
            <a:r>
              <a:rPr lang="en-US" sz="1200" b="0" i="0" dirty="0">
                <a:solidFill>
                  <a:srgbClr val="000000"/>
                </a:solidFill>
                <a:effectLst/>
              </a:rPr>
              <a:t>which will reduce conflict misses.</a:t>
            </a:r>
          </a:p>
          <a:p>
            <a:pPr marL="342900" indent="-342900" algn="l">
              <a:buClr>
                <a:srgbClr val="0070C0"/>
              </a:buClr>
              <a:buSzPct val="80000"/>
              <a:buFont typeface="Wingdings" pitchFamily="2" charset="2"/>
              <a:buChar char="u"/>
            </a:pPr>
            <a:r>
              <a:rPr lang="en-US" sz="1200" b="0" i="0" dirty="0">
                <a:solidFill>
                  <a:srgbClr val="000000"/>
                </a:solidFill>
                <a:effectLst/>
              </a:rPr>
              <a:t>Now, the next aspect is we are going to focus our attention to another parameter in the average memory access time equation.</a:t>
            </a:r>
          </a:p>
          <a:p>
            <a:pPr marL="342900" indent="-342900" algn="l">
              <a:buClr>
                <a:srgbClr val="0070C0"/>
              </a:buClr>
              <a:buSzPct val="80000"/>
              <a:buFont typeface="Wingdings" pitchFamily="2" charset="2"/>
              <a:buChar char="u"/>
            </a:pPr>
            <a:r>
              <a:rPr lang="en-US" sz="1200" b="0" i="0" dirty="0">
                <a:solidFill>
                  <a:srgbClr val="000000"/>
                </a:solidFill>
                <a:effectLst/>
              </a:rPr>
              <a:t>And this parameter is the next parameter that is not at explored that is the miss penalty.</a:t>
            </a:r>
          </a:p>
          <a:p>
            <a:pPr marL="342900" indent="-342900" algn="l">
              <a:buClr>
                <a:srgbClr val="0070C0"/>
              </a:buClr>
              <a:buSzPct val="80000"/>
              <a:buFont typeface="Wingdings" pitchFamily="2" charset="2"/>
              <a:buChar char="u"/>
            </a:pPr>
            <a:r>
              <a:rPr lang="en-US" sz="1200" b="0" i="0" dirty="0">
                <a:solidFill>
                  <a:srgbClr val="000000"/>
                </a:solidFill>
                <a:effectLst/>
              </a:rPr>
              <a:t>22:53 Now, how will you get this multilevel caches are going to reduce miss penalty.</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https://nptel.ac.in/courses/106103183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2022/9/8</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graphicFrame>
        <p:nvGraphicFramePr>
          <p:cNvPr id="7" name="Object 6">
            <a:extLst>
              <a:ext uri="{FF2B5EF4-FFF2-40B4-BE49-F238E27FC236}">
                <a16:creationId xmlns:a16="http://schemas.microsoft.com/office/drawing/2014/main" id="{638C0288-7984-52AF-0A46-0C6F8E8DA879}"/>
              </a:ext>
            </a:extLst>
          </p:cNvPr>
          <p:cNvGraphicFramePr>
            <a:graphicFrameLocks noChangeAspect="1"/>
          </p:cNvGraphicFramePr>
          <p:nvPr>
            <p:extLst>
              <p:ext uri="{D42A27DB-BD31-4B8C-83A1-F6EECF244321}">
                <p14:modId xmlns:p14="http://schemas.microsoft.com/office/powerpoint/2010/main" val="1139055284"/>
              </p:ext>
            </p:extLst>
          </p:nvPr>
        </p:nvGraphicFramePr>
        <p:xfrm>
          <a:off x="1475656" y="4221088"/>
          <a:ext cx="5562600" cy="1104900"/>
        </p:xfrm>
        <a:graphic>
          <a:graphicData uri="http://schemas.openxmlformats.org/presentationml/2006/ole">
            <mc:AlternateContent xmlns:mc="http://schemas.openxmlformats.org/markup-compatibility/2006">
              <mc:Choice xmlns:v="urn:schemas-microsoft-com:vml" Requires="v">
                <p:oleObj name="Bitmap Image" r:id="rId2" imgW="5562720" imgH="1104840" progId="PBrush">
                  <p:embed/>
                </p:oleObj>
              </mc:Choice>
              <mc:Fallback>
                <p:oleObj name="Bitmap Image" r:id="rId2" imgW="5562720" imgH="1104840" progId="PBrush">
                  <p:embed/>
                  <p:pic>
                    <p:nvPicPr>
                      <p:cNvPr id="0" name=""/>
                      <p:cNvPicPr/>
                      <p:nvPr/>
                    </p:nvPicPr>
                    <p:blipFill>
                      <a:blip r:embed="rId3"/>
                      <a:stretch>
                        <a:fillRect/>
                      </a:stretch>
                    </p:blipFill>
                    <p:spPr>
                      <a:xfrm>
                        <a:off x="1475656" y="4221088"/>
                        <a:ext cx="5562600" cy="1104900"/>
                      </a:xfrm>
                      <a:prstGeom prst="rect">
                        <a:avLst/>
                      </a:prstGeom>
                      <a:ln>
                        <a:solidFill>
                          <a:srgbClr val="C00000"/>
                        </a:solidFill>
                      </a:ln>
                    </p:spPr>
                  </p:pic>
                </p:oleObj>
              </mc:Fallback>
            </mc:AlternateContent>
          </a:graphicData>
        </a:graphic>
      </p:graphicFrame>
    </p:spTree>
    <p:extLst>
      <p:ext uri="{BB962C8B-B14F-4D97-AF65-F5344CB8AC3E}">
        <p14:creationId xmlns:p14="http://schemas.microsoft.com/office/powerpoint/2010/main" val="245019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3 Basic Cache Optimization</a:t>
            </a:r>
            <a:endParaRPr lang="zh-TW" altLang="en-US" sz="4000" b="1" dirty="0">
              <a:solidFill>
                <a:srgbClr val="FFFF00"/>
              </a:solidFill>
            </a:endParaRPr>
          </a:p>
        </p:txBody>
      </p:sp>
      <p:sp>
        <p:nvSpPr>
          <p:cNvPr id="3" name="副標題 2"/>
          <p:cNvSpPr>
            <a:spLocks noGrp="1"/>
          </p:cNvSpPr>
          <p:nvPr>
            <p:ph type="subTitle" idx="1"/>
          </p:nvPr>
        </p:nvSpPr>
        <p:spPr>
          <a:xfrm>
            <a:off x="467543" y="1268758"/>
            <a:ext cx="8241831" cy="216024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200" b="1" dirty="0">
                <a:solidFill>
                  <a:schemeClr val="tx1"/>
                </a:solidFill>
              </a:rPr>
              <a:t>Basic Cache Optimization (22:58/43:50)</a:t>
            </a:r>
            <a:endParaRPr lang="en-US" sz="1200" dirty="0">
              <a:solidFill>
                <a:srgbClr val="000000"/>
              </a:solidFill>
            </a:endParaRPr>
          </a:p>
          <a:p>
            <a:pPr marL="342900" indent="-342900" algn="l">
              <a:buClr>
                <a:srgbClr val="0070C0"/>
              </a:buClr>
              <a:buSzPct val="80000"/>
              <a:buFont typeface="Wingdings" pitchFamily="2" charset="2"/>
              <a:buChar char="u"/>
            </a:pPr>
            <a:r>
              <a:rPr lang="en-US" sz="1200" b="0" i="0" dirty="0">
                <a:solidFill>
                  <a:srgbClr val="000000"/>
                </a:solidFill>
                <a:effectLst/>
              </a:rPr>
              <a:t>23:03 So, performance gap between processors and memory is widening.</a:t>
            </a:r>
          </a:p>
          <a:p>
            <a:pPr marL="342900" indent="-342900" algn="l">
              <a:buClr>
                <a:srgbClr val="0070C0"/>
              </a:buClr>
              <a:buSzPct val="80000"/>
              <a:buFont typeface="Wingdings" pitchFamily="2" charset="2"/>
              <a:buChar char="u"/>
            </a:pPr>
            <a:r>
              <a:rPr lang="en-US" sz="1200" b="0" i="0" dirty="0">
                <a:solidFill>
                  <a:srgbClr val="000000"/>
                </a:solidFill>
                <a:effectLst/>
              </a:rPr>
              <a:t>So, we have seen that our first level cache should be small and simple, it should be like 2-way or 4-way associative, it should be small many parameters we have seen.</a:t>
            </a:r>
          </a:p>
          <a:p>
            <a:pPr marL="342900" indent="-342900" algn="l">
              <a:buClr>
                <a:srgbClr val="0070C0"/>
              </a:buClr>
              <a:buSzPct val="80000"/>
              <a:buFont typeface="Wingdings" pitchFamily="2" charset="2"/>
              <a:buChar char="u"/>
            </a:pPr>
            <a:r>
              <a:rPr lang="en-US" sz="1200" b="0" i="0" dirty="0">
                <a:solidFill>
                  <a:srgbClr val="000000"/>
                </a:solidFill>
                <a:effectLst/>
              </a:rPr>
              <a:t>23:14 But if you keep it small then compulsory misses is going to be constant, but your capacity misses are high and when you make it slightly large then hit time will increase.</a:t>
            </a:r>
          </a:p>
          <a:p>
            <a:pPr marL="342900" indent="-342900" algn="l">
              <a:buClr>
                <a:srgbClr val="0070C0"/>
              </a:buClr>
              <a:buSzPct val="80000"/>
              <a:buFont typeface="Wingdings" pitchFamily="2" charset="2"/>
              <a:buChar char="u"/>
            </a:pPr>
            <a:r>
              <a:rPr lang="en-US" sz="1200" b="0" i="0" dirty="0">
                <a:solidFill>
                  <a:srgbClr val="000000"/>
                </a:solidFill>
                <a:effectLst/>
              </a:rPr>
              <a:t>So, we have to design your cache memory in your hierarchy.</a:t>
            </a:r>
          </a:p>
          <a:p>
            <a:pPr marL="342900" indent="-342900" algn="l">
              <a:buClr>
                <a:srgbClr val="0070C0"/>
              </a:buClr>
              <a:buSzPct val="80000"/>
              <a:buFont typeface="Wingdings" pitchFamily="2" charset="2"/>
              <a:buChar char="u"/>
            </a:pPr>
            <a:r>
              <a:rPr lang="en-US" sz="1200" b="0" i="0" dirty="0">
                <a:solidFill>
                  <a:srgbClr val="000000"/>
                </a:solidFill>
                <a:effectLst/>
              </a:rPr>
              <a:t>23:32 Caches should be faster to keep pace with the speed of processors and caches should be larger to overcome the widening gap between the processor and the main memory.</a:t>
            </a:r>
          </a:p>
          <a:p>
            <a:pPr marL="342900" indent="-342900" algn="l">
              <a:buClr>
                <a:srgbClr val="0070C0"/>
              </a:buClr>
              <a:buSzPct val="80000"/>
              <a:buFont typeface="Wingdings" pitchFamily="2" charset="2"/>
              <a:buChar char="u"/>
            </a:pPr>
            <a:r>
              <a:rPr lang="en-US" sz="1200" b="0" i="0" dirty="0">
                <a:solidFill>
                  <a:srgbClr val="000000"/>
                </a:solidFill>
                <a:effectLst/>
              </a:rPr>
              <a:t>23: 40 You can add another level of cache between the cache and the memory and that is known as your L2 cache.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https://nptel.ac.in/courses/106103183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2022/9/8</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graphicFrame>
        <p:nvGraphicFramePr>
          <p:cNvPr id="9" name="Object 8">
            <a:extLst>
              <a:ext uri="{FF2B5EF4-FFF2-40B4-BE49-F238E27FC236}">
                <a16:creationId xmlns:a16="http://schemas.microsoft.com/office/drawing/2014/main" id="{8159C4BB-C62E-849E-C9B1-462278556641}"/>
              </a:ext>
            </a:extLst>
          </p:cNvPr>
          <p:cNvGraphicFramePr>
            <a:graphicFrameLocks noChangeAspect="1"/>
          </p:cNvGraphicFramePr>
          <p:nvPr>
            <p:extLst>
              <p:ext uri="{D42A27DB-BD31-4B8C-83A1-F6EECF244321}">
                <p14:modId xmlns:p14="http://schemas.microsoft.com/office/powerpoint/2010/main" val="1066076045"/>
              </p:ext>
            </p:extLst>
          </p:nvPr>
        </p:nvGraphicFramePr>
        <p:xfrm>
          <a:off x="899592" y="3501008"/>
          <a:ext cx="7515225" cy="2733675"/>
        </p:xfrm>
        <a:graphic>
          <a:graphicData uri="http://schemas.openxmlformats.org/presentationml/2006/ole">
            <mc:AlternateContent xmlns:mc="http://schemas.openxmlformats.org/markup-compatibility/2006">
              <mc:Choice xmlns:v="urn:schemas-microsoft-com:vml" Requires="v">
                <p:oleObj name="Bitmap Image" r:id="rId2" imgW="7515360" imgH="2733840" progId="PBrush">
                  <p:embed/>
                </p:oleObj>
              </mc:Choice>
              <mc:Fallback>
                <p:oleObj name="Bitmap Image" r:id="rId2" imgW="7515360" imgH="2733840" progId="PBrush">
                  <p:embed/>
                  <p:pic>
                    <p:nvPicPr>
                      <p:cNvPr id="0" name=""/>
                      <p:cNvPicPr/>
                      <p:nvPr/>
                    </p:nvPicPr>
                    <p:blipFill>
                      <a:blip r:embed="rId3"/>
                      <a:stretch>
                        <a:fillRect/>
                      </a:stretch>
                    </p:blipFill>
                    <p:spPr>
                      <a:xfrm>
                        <a:off x="899592" y="3501008"/>
                        <a:ext cx="7515225" cy="2733675"/>
                      </a:xfrm>
                      <a:prstGeom prst="rect">
                        <a:avLst/>
                      </a:prstGeom>
                      <a:ln>
                        <a:solidFill>
                          <a:srgbClr val="C00000"/>
                        </a:solidFill>
                      </a:ln>
                    </p:spPr>
                  </p:pic>
                </p:oleObj>
              </mc:Fallback>
            </mc:AlternateContent>
          </a:graphicData>
        </a:graphic>
      </p:graphicFrame>
    </p:spTree>
    <p:extLst>
      <p:ext uri="{BB962C8B-B14F-4D97-AF65-F5344CB8AC3E}">
        <p14:creationId xmlns:p14="http://schemas.microsoft.com/office/powerpoint/2010/main" val="1678027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3 Basic Cache Optimization</a:t>
            </a:r>
            <a:endParaRPr lang="zh-TW" altLang="en-US" sz="4000" b="1" dirty="0">
              <a:solidFill>
                <a:srgbClr val="FFFF00"/>
              </a:solidFill>
            </a:endParaRPr>
          </a:p>
        </p:txBody>
      </p:sp>
      <p:sp>
        <p:nvSpPr>
          <p:cNvPr id="3" name="副標題 2"/>
          <p:cNvSpPr>
            <a:spLocks noGrp="1"/>
          </p:cNvSpPr>
          <p:nvPr>
            <p:ph type="subTitle" idx="1"/>
          </p:nvPr>
        </p:nvSpPr>
        <p:spPr>
          <a:xfrm>
            <a:off x="467543" y="1268758"/>
            <a:ext cx="8241831" cy="144016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200" b="1" dirty="0">
                <a:solidFill>
                  <a:schemeClr val="tx1"/>
                </a:solidFill>
              </a:rPr>
              <a:t>Basic Cache Optimization (23:46/43:50)</a:t>
            </a:r>
            <a:endParaRPr lang="en-US" sz="1200" dirty="0">
              <a:solidFill>
                <a:srgbClr val="000000"/>
              </a:solidFill>
            </a:endParaRPr>
          </a:p>
          <a:p>
            <a:pPr marL="342900" indent="-342900" algn="l">
              <a:buClr>
                <a:srgbClr val="0070C0"/>
              </a:buClr>
              <a:buSzPct val="80000"/>
              <a:buFont typeface="Wingdings" pitchFamily="2" charset="2"/>
              <a:buChar char="u"/>
            </a:pPr>
            <a:r>
              <a:rPr lang="en-US" sz="1200" b="0" i="0" dirty="0">
                <a:solidFill>
                  <a:srgbClr val="000000"/>
                </a:solidFill>
                <a:effectLst/>
              </a:rPr>
              <a:t>23:46 The first level of cache that is L1 can be small enough to match the clock cycle time of the very fast processor means lower hit time.</a:t>
            </a:r>
          </a:p>
          <a:p>
            <a:pPr marL="342900" indent="-342900" algn="l">
              <a:buClr>
                <a:srgbClr val="0070C0"/>
              </a:buClr>
              <a:buSzPct val="80000"/>
              <a:buFont typeface="Wingdings" pitchFamily="2" charset="2"/>
              <a:buChar char="u"/>
            </a:pPr>
            <a:r>
              <a:rPr lang="en-US" sz="1200" b="0" i="0" dirty="0">
                <a:solidFill>
                  <a:srgbClr val="000000"/>
                </a:solidFill>
                <a:effectLst/>
              </a:rPr>
              <a:t>23:54 Second level, cache can be large enough to capture many accesses that would go to main memory otherwise there by lessening the effective miss penalty.</a:t>
            </a:r>
          </a:p>
          <a:p>
            <a:pPr marL="342900" indent="-342900" algn="l">
              <a:buClr>
                <a:srgbClr val="0070C0"/>
              </a:buClr>
              <a:buSzPct val="80000"/>
              <a:buFont typeface="Wingdings" pitchFamily="2" charset="2"/>
              <a:buChar char="u"/>
            </a:pPr>
            <a:r>
              <a:rPr lang="en-US" sz="1200" b="0" i="0" dirty="0">
                <a:solidFill>
                  <a:srgbClr val="000000"/>
                </a:solidFill>
                <a:effectLst/>
              </a:rPr>
              <a:t>So, our idea of keeping L1 cache simple is to reduce hit time, our idea of keeping L2 cache large enough is to reduce the miss penalty.</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https://nptel.ac.in/courses/106103183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2022/9/8</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graphicFrame>
        <p:nvGraphicFramePr>
          <p:cNvPr id="7" name="Object 6">
            <a:extLst>
              <a:ext uri="{FF2B5EF4-FFF2-40B4-BE49-F238E27FC236}">
                <a16:creationId xmlns:a16="http://schemas.microsoft.com/office/drawing/2014/main" id="{31C7D8AF-DB6D-4DE1-8071-99DB0CEF08F2}"/>
              </a:ext>
            </a:extLst>
          </p:cNvPr>
          <p:cNvGraphicFramePr>
            <a:graphicFrameLocks noChangeAspect="1"/>
          </p:cNvGraphicFramePr>
          <p:nvPr>
            <p:extLst>
              <p:ext uri="{D42A27DB-BD31-4B8C-83A1-F6EECF244321}">
                <p14:modId xmlns:p14="http://schemas.microsoft.com/office/powerpoint/2010/main" val="1499949190"/>
              </p:ext>
            </p:extLst>
          </p:nvPr>
        </p:nvGraphicFramePr>
        <p:xfrm>
          <a:off x="2339752" y="3891290"/>
          <a:ext cx="4890120" cy="2787369"/>
        </p:xfrm>
        <a:graphic>
          <a:graphicData uri="http://schemas.openxmlformats.org/presentationml/2006/ole">
            <mc:AlternateContent xmlns:mc="http://schemas.openxmlformats.org/markup-compatibility/2006">
              <mc:Choice xmlns:v="urn:schemas-microsoft-com:vml" Requires="v">
                <p:oleObj name="Bitmap Image" r:id="rId2" imgW="7620120" imgH="4343400" progId="PBrush">
                  <p:embed/>
                </p:oleObj>
              </mc:Choice>
              <mc:Fallback>
                <p:oleObj name="Bitmap Image" r:id="rId2" imgW="7620120" imgH="4343400" progId="PBrush">
                  <p:embed/>
                  <p:pic>
                    <p:nvPicPr>
                      <p:cNvPr id="0" name=""/>
                      <p:cNvPicPr/>
                      <p:nvPr/>
                    </p:nvPicPr>
                    <p:blipFill>
                      <a:blip r:embed="rId3"/>
                      <a:stretch>
                        <a:fillRect/>
                      </a:stretch>
                    </p:blipFill>
                    <p:spPr>
                      <a:xfrm>
                        <a:off x="2339752" y="3891290"/>
                        <a:ext cx="4890120" cy="2787369"/>
                      </a:xfrm>
                      <a:prstGeom prst="rect">
                        <a:avLst/>
                      </a:prstGeom>
                      <a:ln>
                        <a:solidFill>
                          <a:srgbClr val="C00000"/>
                        </a:solidFill>
                      </a:ln>
                    </p:spPr>
                  </p:pic>
                </p:oleObj>
              </mc:Fallback>
            </mc:AlternateContent>
          </a:graphicData>
        </a:graphic>
      </p:graphicFrame>
      <p:sp>
        <p:nvSpPr>
          <p:cNvPr id="8" name="Rectangle 7">
            <a:extLst>
              <a:ext uri="{FF2B5EF4-FFF2-40B4-BE49-F238E27FC236}">
                <a16:creationId xmlns:a16="http://schemas.microsoft.com/office/drawing/2014/main" id="{F0095ED9-CE09-D004-04AE-80F2BFDF49FE}"/>
              </a:ext>
            </a:extLst>
          </p:cNvPr>
          <p:cNvSpPr/>
          <p:nvPr/>
        </p:nvSpPr>
        <p:spPr>
          <a:xfrm>
            <a:off x="2555776" y="5661248"/>
            <a:ext cx="4680520" cy="100811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10CF3BC-5DAD-3589-0AE1-DC386B99D052}"/>
              </a:ext>
            </a:extLst>
          </p:cNvPr>
          <p:cNvSpPr/>
          <p:nvPr/>
        </p:nvSpPr>
        <p:spPr>
          <a:xfrm>
            <a:off x="755576" y="1484784"/>
            <a:ext cx="7920880" cy="79208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1844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3 Basic Cache Optimization</a:t>
            </a:r>
            <a:endParaRPr lang="zh-TW" altLang="en-US" sz="4000" b="1" dirty="0">
              <a:solidFill>
                <a:srgbClr val="FFFF00"/>
              </a:solidFill>
            </a:endParaRPr>
          </a:p>
        </p:txBody>
      </p:sp>
      <p:sp>
        <p:nvSpPr>
          <p:cNvPr id="3" name="副標題 2"/>
          <p:cNvSpPr>
            <a:spLocks noGrp="1"/>
          </p:cNvSpPr>
          <p:nvPr>
            <p:ph type="subTitle" idx="1"/>
          </p:nvPr>
        </p:nvSpPr>
        <p:spPr>
          <a:xfrm>
            <a:off x="467543" y="1268758"/>
            <a:ext cx="8241831" cy="136815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200" b="1" dirty="0">
                <a:solidFill>
                  <a:schemeClr val="tx1"/>
                </a:solidFill>
              </a:rPr>
              <a:t>Basic Cache Optimization (24:14/43:50)</a:t>
            </a:r>
            <a:endParaRPr lang="en-US" sz="1200" dirty="0">
              <a:solidFill>
                <a:srgbClr val="000000"/>
              </a:solidFill>
            </a:endParaRPr>
          </a:p>
          <a:p>
            <a:pPr marL="342900" indent="-342900" algn="l">
              <a:buClr>
                <a:srgbClr val="0070C0"/>
              </a:buClr>
              <a:buSzPct val="80000"/>
              <a:buFont typeface="Wingdings" pitchFamily="2" charset="2"/>
              <a:buChar char="u"/>
            </a:pPr>
            <a:r>
              <a:rPr lang="en-US" sz="1200" b="0" i="0" dirty="0">
                <a:solidFill>
                  <a:srgbClr val="000000"/>
                </a:solidFill>
                <a:effectLst/>
              </a:rPr>
              <a:t>24:14 This is the idea, you have a CPU and then you have your first level cache, your second level cache and third level cache.</a:t>
            </a:r>
          </a:p>
          <a:p>
            <a:pPr marL="342900" indent="-342900" algn="l">
              <a:buClr>
                <a:srgbClr val="0070C0"/>
              </a:buClr>
              <a:buSzPct val="80000"/>
              <a:buFont typeface="Wingdings" pitchFamily="2" charset="2"/>
              <a:buChar char="u"/>
            </a:pPr>
            <a:r>
              <a:rPr lang="en-US" sz="1200" b="0" i="0" dirty="0">
                <a:solidFill>
                  <a:srgbClr val="000000"/>
                </a:solidFill>
                <a:effectLst/>
              </a:rPr>
              <a:t>24:21 As we move from CPU into the main memory as we move from cache hierarchy, when you move from level 1 to level 2 cache size will be larger.</a:t>
            </a:r>
          </a:p>
          <a:p>
            <a:pPr marL="342900" indent="-342900" algn="l">
              <a:buClr>
                <a:srgbClr val="0070C0"/>
              </a:buClr>
              <a:buSzPct val="80000"/>
              <a:buFont typeface="Wingdings" pitchFamily="2" charset="2"/>
              <a:buChar char="u"/>
            </a:pPr>
            <a:r>
              <a:rPr lang="en-US" sz="1200" b="0" i="0" dirty="0">
                <a:solidFill>
                  <a:srgbClr val="000000"/>
                </a:solidFill>
                <a:effectLst/>
              </a:rPr>
              <a:t>24:40 So, effectively the access time that is T2 is the access time, T2 will be larger than T1 or else T3 is going to be larger than T2 and Tm is the access time of main memory.</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https://nptel.ac.in/courses/106103183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2022/9/8</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graphicFrame>
        <p:nvGraphicFramePr>
          <p:cNvPr id="10" name="Object 9">
            <a:extLst>
              <a:ext uri="{FF2B5EF4-FFF2-40B4-BE49-F238E27FC236}">
                <a16:creationId xmlns:a16="http://schemas.microsoft.com/office/drawing/2014/main" id="{92BEE51A-3AB1-5BEF-06D8-370A42F44E46}"/>
              </a:ext>
            </a:extLst>
          </p:cNvPr>
          <p:cNvGraphicFramePr>
            <a:graphicFrameLocks noChangeAspect="1"/>
          </p:cNvGraphicFramePr>
          <p:nvPr>
            <p:extLst>
              <p:ext uri="{D42A27DB-BD31-4B8C-83A1-F6EECF244321}">
                <p14:modId xmlns:p14="http://schemas.microsoft.com/office/powerpoint/2010/main" val="4134990376"/>
              </p:ext>
            </p:extLst>
          </p:nvPr>
        </p:nvGraphicFramePr>
        <p:xfrm>
          <a:off x="2123728" y="2996952"/>
          <a:ext cx="4410075" cy="3000375"/>
        </p:xfrm>
        <a:graphic>
          <a:graphicData uri="http://schemas.openxmlformats.org/presentationml/2006/ole">
            <mc:AlternateContent xmlns:mc="http://schemas.openxmlformats.org/markup-compatibility/2006">
              <mc:Choice xmlns:v="urn:schemas-microsoft-com:vml" Requires="v">
                <p:oleObj name="Bitmap Image" r:id="rId2" imgW="4410000" imgH="3000240" progId="PBrush">
                  <p:embed/>
                </p:oleObj>
              </mc:Choice>
              <mc:Fallback>
                <p:oleObj name="Bitmap Image" r:id="rId2" imgW="4410000" imgH="3000240" progId="PBrush">
                  <p:embed/>
                  <p:pic>
                    <p:nvPicPr>
                      <p:cNvPr id="0" name=""/>
                      <p:cNvPicPr/>
                      <p:nvPr/>
                    </p:nvPicPr>
                    <p:blipFill>
                      <a:blip r:embed="rId3"/>
                      <a:stretch>
                        <a:fillRect/>
                      </a:stretch>
                    </p:blipFill>
                    <p:spPr>
                      <a:xfrm>
                        <a:off x="2123728" y="2996952"/>
                        <a:ext cx="4410075" cy="3000375"/>
                      </a:xfrm>
                      <a:prstGeom prst="rect">
                        <a:avLst/>
                      </a:prstGeom>
                      <a:ln>
                        <a:solidFill>
                          <a:srgbClr val="C00000"/>
                        </a:solidFill>
                      </a:ln>
                    </p:spPr>
                  </p:pic>
                </p:oleObj>
              </mc:Fallback>
            </mc:AlternateContent>
          </a:graphicData>
        </a:graphic>
      </p:graphicFrame>
    </p:spTree>
    <p:extLst>
      <p:ext uri="{BB962C8B-B14F-4D97-AF65-F5344CB8AC3E}">
        <p14:creationId xmlns:p14="http://schemas.microsoft.com/office/powerpoint/2010/main" val="2300920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3 Basic Cache Optimization</a:t>
            </a:r>
            <a:endParaRPr lang="zh-TW" altLang="en-US" sz="4000" b="1" dirty="0">
              <a:solidFill>
                <a:srgbClr val="FFFF00"/>
              </a:solidFill>
            </a:endParaRPr>
          </a:p>
        </p:txBody>
      </p:sp>
      <p:sp>
        <p:nvSpPr>
          <p:cNvPr id="3" name="副標題 2"/>
          <p:cNvSpPr>
            <a:spLocks noGrp="1"/>
          </p:cNvSpPr>
          <p:nvPr>
            <p:ph type="subTitle" idx="1"/>
          </p:nvPr>
        </p:nvSpPr>
        <p:spPr>
          <a:xfrm>
            <a:off x="467543" y="1268758"/>
            <a:ext cx="8241831" cy="244827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200" b="1" dirty="0">
                <a:solidFill>
                  <a:schemeClr val="tx1"/>
                </a:solidFill>
              </a:rPr>
              <a:t>Basic Cache Optimization (24:39/43:50)</a:t>
            </a:r>
            <a:endParaRPr lang="en-US" sz="1200" dirty="0">
              <a:solidFill>
                <a:srgbClr val="000000"/>
              </a:solidFill>
            </a:endParaRPr>
          </a:p>
          <a:p>
            <a:pPr marL="342900" indent="-342900" algn="l">
              <a:buClr>
                <a:srgbClr val="0070C0"/>
              </a:buClr>
              <a:buSzPct val="80000"/>
              <a:buFont typeface="Wingdings" pitchFamily="2" charset="2"/>
              <a:buChar char="u"/>
            </a:pPr>
            <a:r>
              <a:rPr lang="en-US" sz="1200" b="0" i="0" dirty="0">
                <a:solidFill>
                  <a:srgbClr val="000000"/>
                </a:solidFill>
                <a:effectLst/>
              </a:rPr>
              <a:t>24:49 So, when you move from CPU side to main memory, we are going to deal with larger memories leading to larger access time.</a:t>
            </a:r>
          </a:p>
          <a:p>
            <a:pPr marL="342900" indent="-342900" algn="l">
              <a:buClr>
                <a:srgbClr val="0070C0"/>
              </a:buClr>
              <a:buSzPct val="80000"/>
              <a:buFont typeface="Wingdings" pitchFamily="2" charset="2"/>
              <a:buChar char="u"/>
            </a:pPr>
            <a:r>
              <a:rPr lang="en-US" sz="1200" b="0" i="0" dirty="0">
                <a:solidFill>
                  <a:srgbClr val="000000"/>
                </a:solidFill>
                <a:effectLst/>
              </a:rPr>
              <a:t>And since, the capacity of the memory is relatively large; we could reduce the capacity miss so miss rate will come down.</a:t>
            </a:r>
          </a:p>
          <a:p>
            <a:pPr marL="342900" indent="-342900" algn="l">
              <a:buClr>
                <a:srgbClr val="0070C0"/>
              </a:buClr>
              <a:buSzPct val="80000"/>
              <a:buFont typeface="Wingdings" pitchFamily="2" charset="2"/>
              <a:buChar char="u"/>
            </a:pPr>
            <a:r>
              <a:rPr lang="en-US" sz="1200" b="0" i="0" dirty="0">
                <a:solidFill>
                  <a:srgbClr val="000000"/>
                </a:solidFill>
                <a:effectLst/>
              </a:rPr>
              <a:t>24:54 Now, Hx is going to be the hit level of a particular level of cache and Tx is access 1time of level x in the cache hierarchy.</a:t>
            </a:r>
          </a:p>
          <a:p>
            <a:pPr marL="342900" indent="-342900" algn="l">
              <a:buClr>
                <a:srgbClr val="0070C0"/>
              </a:buClr>
              <a:buSzPct val="80000"/>
              <a:buFont typeface="Wingdings" pitchFamily="2" charset="2"/>
              <a:buChar char="u"/>
            </a:pPr>
            <a:r>
              <a:rPr lang="en-US" sz="1200" b="0" i="0" dirty="0">
                <a:solidFill>
                  <a:srgbClr val="000000"/>
                </a:solidFill>
                <a:effectLst/>
              </a:rPr>
              <a:t>25:03 So, average memory access time is hit time of L1 plus miss rate of L1 into (x) miss penalty of L1 this is our standard equation.</a:t>
            </a:r>
          </a:p>
          <a:p>
            <a:pPr marL="342900" indent="-342900" algn="l">
              <a:buClr>
                <a:srgbClr val="0070C0"/>
              </a:buClr>
              <a:buSzPct val="80000"/>
              <a:buFont typeface="Wingdings" pitchFamily="2" charset="2"/>
              <a:buChar char="u"/>
            </a:pPr>
            <a:r>
              <a:rPr lang="en-US" sz="1200" b="0" i="0" dirty="0">
                <a:solidFill>
                  <a:srgbClr val="000000"/>
                </a:solidFill>
                <a:effectLst/>
              </a:rPr>
              <a:t>24:13 Now, miss penalty of L1 can be defined as hit time of L2 plus miss rate of L2 into (x) miss penalty of L2, you substitute this you will get the remaining values.</a:t>
            </a:r>
          </a:p>
          <a:p>
            <a:pPr marL="342900" indent="-342900" algn="l">
              <a:buClr>
                <a:srgbClr val="0070C0"/>
              </a:buClr>
              <a:buSzPct val="80000"/>
              <a:buFont typeface="Wingdings" pitchFamily="2" charset="2"/>
              <a:buChar char="u"/>
            </a:pPr>
            <a:r>
              <a:rPr lang="en-US" sz="1200" b="0" i="0" dirty="0">
                <a:solidFill>
                  <a:srgbClr val="000000"/>
                </a:solidFill>
                <a:effectLst/>
              </a:rPr>
              <a:t>So, in our previous approach we have found that average memory access time is hit time plus miss rate into (x) miss penalty, miss penalty itself is going to be the access time of next level of cache into(x) miss rate of that cache into(x) miss penalty of the second level cache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https://nptel.ac.in/courses/106103183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2022/9/8</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graphicFrame>
        <p:nvGraphicFramePr>
          <p:cNvPr id="7" name="Object 6">
            <a:extLst>
              <a:ext uri="{FF2B5EF4-FFF2-40B4-BE49-F238E27FC236}">
                <a16:creationId xmlns:a16="http://schemas.microsoft.com/office/drawing/2014/main" id="{CED5DDB5-BEB3-B7F2-6C78-A94960B5D2A3}"/>
              </a:ext>
            </a:extLst>
          </p:cNvPr>
          <p:cNvGraphicFramePr>
            <a:graphicFrameLocks noChangeAspect="1"/>
          </p:cNvGraphicFramePr>
          <p:nvPr>
            <p:extLst>
              <p:ext uri="{D42A27DB-BD31-4B8C-83A1-F6EECF244321}">
                <p14:modId xmlns:p14="http://schemas.microsoft.com/office/powerpoint/2010/main" val="3821867229"/>
              </p:ext>
            </p:extLst>
          </p:nvPr>
        </p:nvGraphicFramePr>
        <p:xfrm>
          <a:off x="3059832" y="3680587"/>
          <a:ext cx="5128667" cy="3056267"/>
        </p:xfrm>
        <a:graphic>
          <a:graphicData uri="http://schemas.openxmlformats.org/presentationml/2006/ole">
            <mc:AlternateContent xmlns:mc="http://schemas.openxmlformats.org/markup-compatibility/2006">
              <mc:Choice xmlns:v="urn:schemas-microsoft-com:vml" Requires="v">
                <p:oleObj name="Bitmap Image" r:id="rId2" imgW="7000920" imgH="4172040" progId="PBrush">
                  <p:embed/>
                </p:oleObj>
              </mc:Choice>
              <mc:Fallback>
                <p:oleObj name="Bitmap Image" r:id="rId2" imgW="7000920" imgH="4172040" progId="PBrush">
                  <p:embed/>
                  <p:pic>
                    <p:nvPicPr>
                      <p:cNvPr id="0" name=""/>
                      <p:cNvPicPr/>
                      <p:nvPr/>
                    </p:nvPicPr>
                    <p:blipFill>
                      <a:blip r:embed="rId3"/>
                      <a:stretch>
                        <a:fillRect/>
                      </a:stretch>
                    </p:blipFill>
                    <p:spPr>
                      <a:xfrm>
                        <a:off x="3059832" y="3680587"/>
                        <a:ext cx="5128667" cy="3056267"/>
                      </a:xfrm>
                      <a:prstGeom prst="rect">
                        <a:avLst/>
                      </a:prstGeom>
                      <a:ln>
                        <a:solidFill>
                          <a:srgbClr val="C00000"/>
                        </a:solidFill>
                      </a:ln>
                    </p:spPr>
                  </p:pic>
                </p:oleObj>
              </mc:Fallback>
            </mc:AlternateContent>
          </a:graphicData>
        </a:graphic>
      </p:graphicFrame>
    </p:spTree>
    <p:extLst>
      <p:ext uri="{BB962C8B-B14F-4D97-AF65-F5344CB8AC3E}">
        <p14:creationId xmlns:p14="http://schemas.microsoft.com/office/powerpoint/2010/main" val="2600135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3 Basic Cache Optimization</a:t>
            </a:r>
            <a:endParaRPr lang="zh-TW" altLang="en-US" sz="4000" b="1" dirty="0">
              <a:solidFill>
                <a:srgbClr val="FFFF00"/>
              </a:solidFill>
            </a:endParaRPr>
          </a:p>
        </p:txBody>
      </p:sp>
      <p:sp>
        <p:nvSpPr>
          <p:cNvPr id="3" name="副標題 2"/>
          <p:cNvSpPr>
            <a:spLocks noGrp="1"/>
          </p:cNvSpPr>
          <p:nvPr>
            <p:ph type="subTitle" idx="1"/>
          </p:nvPr>
        </p:nvSpPr>
        <p:spPr>
          <a:xfrm>
            <a:off x="467543" y="1268758"/>
            <a:ext cx="8241831" cy="230425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200" b="1" dirty="0">
                <a:solidFill>
                  <a:schemeClr val="tx1"/>
                </a:solidFill>
              </a:rPr>
              <a:t>Basic Cache Optimization (25:42/43:50)</a:t>
            </a:r>
            <a:endParaRPr lang="en-US" sz="1200" dirty="0">
              <a:solidFill>
                <a:srgbClr val="000000"/>
              </a:solidFill>
            </a:endParaRPr>
          </a:p>
          <a:p>
            <a:pPr marL="342900" indent="-342900" algn="l">
              <a:buClr>
                <a:srgbClr val="0070C0"/>
              </a:buClr>
              <a:buSzPct val="80000"/>
              <a:buFont typeface="Wingdings" pitchFamily="2" charset="2"/>
              <a:buChar char="u"/>
            </a:pPr>
            <a:r>
              <a:rPr lang="en-US" sz="1200" b="0" i="0" dirty="0">
                <a:solidFill>
                  <a:srgbClr val="000000"/>
                </a:solidFill>
                <a:effectLst/>
              </a:rPr>
              <a:t>25:42 Multilevel caches are we have seen it is reduce miss penalty, there are two terms that we would like to draw your attention to the first one is known as local miss rate, it is a number of misses in a cache level divided by the number of memory access to this level.</a:t>
            </a:r>
          </a:p>
          <a:p>
            <a:pPr marL="342900" indent="-342900" algn="l">
              <a:buClr>
                <a:srgbClr val="0070C0"/>
              </a:buClr>
              <a:buSzPct val="80000"/>
              <a:buFont typeface="Wingdings" pitchFamily="2" charset="2"/>
              <a:buChar char="u"/>
            </a:pPr>
            <a:r>
              <a:rPr lang="en-US" sz="1200" b="0" i="0" dirty="0">
                <a:solidFill>
                  <a:srgbClr val="000000"/>
                </a:solidFill>
                <a:effectLst/>
              </a:rPr>
              <a:t>25:56 The second one is called global miss rate, it is a number of misses in a cache level divided by the number of memory access generated by the CPU.</a:t>
            </a:r>
          </a:p>
          <a:p>
            <a:pPr marL="342900" indent="-342900" algn="l">
              <a:buClr>
                <a:srgbClr val="0070C0"/>
              </a:buClr>
              <a:buSzPct val="80000"/>
              <a:buFont typeface="Wingdings" pitchFamily="2" charset="2"/>
              <a:buChar char="u"/>
            </a:pPr>
            <a:r>
              <a:rPr lang="en-US" sz="1200" b="0" i="0" dirty="0">
                <a:solidFill>
                  <a:srgbClr val="000000"/>
                </a:solidFill>
                <a:effectLst/>
              </a:rPr>
              <a:t>26:04 Here is the question, consider the case you have an L1 cache and then you have an L2 cache.</a:t>
            </a:r>
          </a:p>
          <a:p>
            <a:pPr marL="342900" indent="-342900" algn="l">
              <a:buClr>
                <a:srgbClr val="0070C0"/>
              </a:buClr>
              <a:buSzPct val="80000"/>
              <a:buFont typeface="Wingdings" pitchFamily="2" charset="2"/>
              <a:buChar char="u"/>
            </a:pPr>
            <a:r>
              <a:rPr lang="en-US" sz="1200" b="0" i="0" dirty="0">
                <a:solidFill>
                  <a:srgbClr val="000000"/>
                </a:solidFill>
                <a:effectLst/>
              </a:rPr>
              <a:t>Now, you assume you are getting 100 request to the L1 cache out of which let us say 80 is going to come to get a hit.</a:t>
            </a:r>
          </a:p>
          <a:p>
            <a:pPr marL="342900" indent="-342900" algn="l">
              <a:buClr>
                <a:srgbClr val="0070C0"/>
              </a:buClr>
              <a:buSzPct val="80000"/>
              <a:buFont typeface="Wingdings" pitchFamily="2" charset="2"/>
              <a:buChar char="u"/>
            </a:pPr>
            <a:r>
              <a:rPr lang="en-US" sz="1200" b="0" i="0" dirty="0">
                <a:solidFill>
                  <a:srgbClr val="000000"/>
                </a:solidFill>
                <a:effectLst/>
              </a:rPr>
              <a:t>So, it is 80 divided by 100 that is 0.8 is the miss rate of L1.</a:t>
            </a:r>
          </a:p>
          <a:p>
            <a:pPr marL="342900" indent="-342900" algn="l">
              <a:buClr>
                <a:srgbClr val="0070C0"/>
              </a:buClr>
              <a:buSzPct val="80000"/>
              <a:buFont typeface="Wingdings" pitchFamily="2" charset="2"/>
              <a:buChar char="u"/>
            </a:pPr>
            <a:r>
              <a:rPr lang="en-US" sz="1200" b="0" i="0" dirty="0">
                <a:solidFill>
                  <a:srgbClr val="000000"/>
                </a:solidFill>
                <a:effectLst/>
              </a:rPr>
              <a:t>So, when I redefine the local miss rate; it is a number of misses in a cache level that is 80 divided by number of memory access to this level.</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https://nptel.ac.in/courses/106103183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2022/9/8</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graphicFrame>
        <p:nvGraphicFramePr>
          <p:cNvPr id="8" name="Object 7">
            <a:extLst>
              <a:ext uri="{FF2B5EF4-FFF2-40B4-BE49-F238E27FC236}">
                <a16:creationId xmlns:a16="http://schemas.microsoft.com/office/drawing/2014/main" id="{BDD2CD52-0DBE-8176-5156-5576DC8C8740}"/>
              </a:ext>
            </a:extLst>
          </p:cNvPr>
          <p:cNvGraphicFramePr>
            <a:graphicFrameLocks noChangeAspect="1"/>
          </p:cNvGraphicFramePr>
          <p:nvPr>
            <p:extLst>
              <p:ext uri="{D42A27DB-BD31-4B8C-83A1-F6EECF244321}">
                <p14:modId xmlns:p14="http://schemas.microsoft.com/office/powerpoint/2010/main" val="3704376526"/>
              </p:ext>
            </p:extLst>
          </p:nvPr>
        </p:nvGraphicFramePr>
        <p:xfrm>
          <a:off x="1403648" y="3645024"/>
          <a:ext cx="6716663" cy="3056040"/>
        </p:xfrm>
        <a:graphic>
          <a:graphicData uri="http://schemas.openxmlformats.org/presentationml/2006/ole">
            <mc:AlternateContent xmlns:mc="http://schemas.openxmlformats.org/markup-compatibility/2006">
              <mc:Choice xmlns:v="urn:schemas-microsoft-com:vml" Requires="v">
                <p:oleObj name="Bitmap Image" r:id="rId2" imgW="7724880" imgH="3514680" progId="PBrush">
                  <p:embed/>
                </p:oleObj>
              </mc:Choice>
              <mc:Fallback>
                <p:oleObj name="Bitmap Image" r:id="rId2" imgW="7724880" imgH="3514680" progId="PBrush">
                  <p:embed/>
                  <p:pic>
                    <p:nvPicPr>
                      <p:cNvPr id="0" name=""/>
                      <p:cNvPicPr/>
                      <p:nvPr/>
                    </p:nvPicPr>
                    <p:blipFill>
                      <a:blip r:embed="rId3"/>
                      <a:stretch>
                        <a:fillRect/>
                      </a:stretch>
                    </p:blipFill>
                    <p:spPr>
                      <a:xfrm>
                        <a:off x="1403648" y="3645024"/>
                        <a:ext cx="6716663" cy="3056040"/>
                      </a:xfrm>
                      <a:prstGeom prst="rect">
                        <a:avLst/>
                      </a:prstGeom>
                      <a:ln>
                        <a:solidFill>
                          <a:srgbClr val="C00000"/>
                        </a:solidFill>
                      </a:ln>
                    </p:spPr>
                  </p:pic>
                </p:oleObj>
              </mc:Fallback>
            </mc:AlternateContent>
          </a:graphicData>
        </a:graphic>
      </p:graphicFrame>
    </p:spTree>
    <p:extLst>
      <p:ext uri="{BB962C8B-B14F-4D97-AF65-F5344CB8AC3E}">
        <p14:creationId xmlns:p14="http://schemas.microsoft.com/office/powerpoint/2010/main" val="395664818"/>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rgbClr val="C0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tailEnd type="triangle"/>
        </a:ln>
      </a:spPr>
      <a:bodyPr/>
      <a:lstStyle/>
      <a:style>
        <a:lnRef idx="1">
          <a:schemeClr val="accent2"/>
        </a:lnRef>
        <a:fillRef idx="0">
          <a:schemeClr val="accent2"/>
        </a:fillRef>
        <a:effectRef idx="0">
          <a:schemeClr val="accent2"/>
        </a:effectRef>
        <a:fontRef idx="minor">
          <a:schemeClr val="tx1"/>
        </a:fontRef>
      </a:style>
    </a:lnDef>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4932</TotalTime>
  <Words>2183</Words>
  <Application>Microsoft Office PowerPoint</Application>
  <PresentationFormat>On-screen Show (4:3)</PresentationFormat>
  <Paragraphs>138</Paragraphs>
  <Slides>14</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19" baseType="lpstr">
      <vt:lpstr>Arial</vt:lpstr>
      <vt:lpstr>Calibri</vt:lpstr>
      <vt:lpstr>Wingdings</vt:lpstr>
      <vt:lpstr>Office 佈景主題</vt:lpstr>
      <vt:lpstr>Bitmap Image</vt:lpstr>
      <vt:lpstr>3 Basic Cache Optimization (Part 3)</vt:lpstr>
      <vt:lpstr>3 Basic Cache Optimization</vt:lpstr>
      <vt:lpstr>3 Basic Cache Optimization</vt:lpstr>
      <vt:lpstr>3 Basic Cache Optimization</vt:lpstr>
      <vt:lpstr>3 Basic Cache Optimization</vt:lpstr>
      <vt:lpstr>3 Basic Cache Optimization</vt:lpstr>
      <vt:lpstr>3 Basic Cache Optimization</vt:lpstr>
      <vt:lpstr>3 Basic Cache Optimization</vt:lpstr>
      <vt:lpstr>3 Basic Cache Optimization</vt:lpstr>
      <vt:lpstr>3 Basic Cache Optimization</vt:lpstr>
      <vt:lpstr>3 Basic Cache Optimization</vt:lpstr>
      <vt:lpstr>3 Basic Cache Optimization</vt:lpstr>
      <vt:lpstr>3 Basic Cache Optimization</vt:lpstr>
      <vt:lpstr>End</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1308</cp:revision>
  <dcterms:created xsi:type="dcterms:W3CDTF">2018-09-28T16:40:41Z</dcterms:created>
  <dcterms:modified xsi:type="dcterms:W3CDTF">2022-09-08T17:58:12Z</dcterms:modified>
</cp:coreProperties>
</file>