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15" r:id="rId3"/>
    <p:sldId id="319" r:id="rId4"/>
    <p:sldId id="316" r:id="rId5"/>
    <p:sldId id="317" r:id="rId6"/>
    <p:sldId id="318"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93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 Basic Cache Optimization (Part 5)</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gem5: The gem5 simulator system">
            <a:extLst>
              <a:ext uri="{FF2B5EF4-FFF2-40B4-BE49-F238E27FC236}">
                <a16:creationId xmlns:a16="http://schemas.microsoft.com/office/drawing/2014/main" id="{AA8C4247-6715-84D7-AAB4-A105DFBEFA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717032"/>
            <a:ext cx="884684" cy="958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0081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(40:07/43:50)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Then the index bits are not dependent whether it is a virtual address or a physical address that means you will be indexing using the virtual address portion and only if you get these 10 bits then only the your tag bits can be identified.</a:t>
            </a:r>
          </a:p>
          <a:p>
            <a:pPr marL="342900" indent="-342900" algn="l">
              <a:buClr>
                <a:srgbClr val="0070C0"/>
              </a:buClr>
              <a:buSzPct val="80000"/>
              <a:buFont typeface="Wingdings" pitchFamily="2" charset="2"/>
              <a:buChar char="u"/>
            </a:pPr>
            <a:r>
              <a:rPr lang="en-US" sz="1200" b="0" i="0" dirty="0">
                <a:solidFill>
                  <a:srgbClr val="000000"/>
                </a:solidFill>
                <a:effectLst/>
              </a:rPr>
              <a:t>40:26 So, these are basically known as virtually indexed and physically tagged caches, this will help us such that prior to translation we are able to go into the cache memory by indexing.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4B62B7CA-F108-5977-A62A-C6CB73CE6E4D}"/>
              </a:ext>
            </a:extLst>
          </p:cNvPr>
          <p:cNvPicPr/>
          <p:nvPr/>
        </p:nvPicPr>
        <p:blipFill>
          <a:blip r:embed="rId2"/>
          <a:stretch>
            <a:fillRect/>
          </a:stretch>
        </p:blipFill>
        <p:spPr>
          <a:xfrm>
            <a:off x="1475656" y="3140968"/>
            <a:ext cx="6336704" cy="3034367"/>
          </a:xfrm>
          <a:prstGeom prst="rect">
            <a:avLst/>
          </a:prstGeom>
          <a:ln>
            <a:solidFill>
              <a:srgbClr val="C00000"/>
            </a:solidFill>
          </a:ln>
        </p:spPr>
      </p:pic>
      <p:sp>
        <p:nvSpPr>
          <p:cNvPr id="9" name="TextBox 9">
            <a:extLst>
              <a:ext uri="{FF2B5EF4-FFF2-40B4-BE49-F238E27FC236}">
                <a16:creationId xmlns:a16="http://schemas.microsoft.com/office/drawing/2014/main" id="{C448B176-5A5B-43D7-38C3-B3BDBDA14A07}"/>
              </a:ext>
            </a:extLst>
          </p:cNvPr>
          <p:cNvSpPr txBox="1"/>
          <p:nvPr/>
        </p:nvSpPr>
        <p:spPr>
          <a:xfrm>
            <a:off x="2699792" y="6093296"/>
            <a:ext cx="1296144" cy="246221"/>
          </a:xfrm>
          <a:prstGeom prst="rect">
            <a:avLst/>
          </a:prstGeom>
          <a:solidFill>
            <a:srgbClr val="FFFF00"/>
          </a:solidFill>
          <a:ln>
            <a:solidFill>
              <a:srgbClr val="C00000"/>
            </a:solidFill>
          </a:ln>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Tag | Index | offset</a:t>
            </a:r>
          </a:p>
        </p:txBody>
      </p:sp>
    </p:spTree>
    <p:extLst>
      <p:ext uri="{BB962C8B-B14F-4D97-AF65-F5344CB8AC3E}">
        <p14:creationId xmlns:p14="http://schemas.microsoft.com/office/powerpoint/2010/main" val="157352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B0E1B4F5-D17E-258F-2156-0BD18C5DCDD6}"/>
              </a:ext>
            </a:extLst>
          </p:cNvPr>
          <p:cNvGraphicFramePr>
            <a:graphicFrameLocks noChangeAspect="1"/>
          </p:cNvGraphicFramePr>
          <p:nvPr>
            <p:extLst>
              <p:ext uri="{D42A27DB-BD31-4B8C-83A1-F6EECF244321}">
                <p14:modId xmlns:p14="http://schemas.microsoft.com/office/powerpoint/2010/main" val="368828060"/>
              </p:ext>
            </p:extLst>
          </p:nvPr>
        </p:nvGraphicFramePr>
        <p:xfrm>
          <a:off x="755576" y="2276872"/>
          <a:ext cx="7696200" cy="3762375"/>
        </p:xfrm>
        <a:graphic>
          <a:graphicData uri="http://schemas.openxmlformats.org/presentationml/2006/ole">
            <mc:AlternateContent xmlns:mc="http://schemas.openxmlformats.org/markup-compatibility/2006">
              <mc:Choice xmlns:v="urn:schemas-microsoft-com:vml" Requires="v">
                <p:oleObj name="Bitmap Image" r:id="rId2" imgW="7696080" imgH="3762360" progId="PBrush">
                  <p:embed/>
                </p:oleObj>
              </mc:Choice>
              <mc:Fallback>
                <p:oleObj name="Bitmap Image" r:id="rId2" imgW="7696080" imgH="3762360" progId="PBrush">
                  <p:embed/>
                  <p:pic>
                    <p:nvPicPr>
                      <p:cNvPr id="0" name=""/>
                      <p:cNvPicPr/>
                      <p:nvPr/>
                    </p:nvPicPr>
                    <p:blipFill>
                      <a:blip r:embed="rId3"/>
                      <a:stretch>
                        <a:fillRect/>
                      </a:stretch>
                    </p:blipFill>
                    <p:spPr>
                      <a:xfrm>
                        <a:off x="755576" y="2276872"/>
                        <a:ext cx="7696200" cy="3762375"/>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9361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(40:53/43:50)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40:53 So that you got into the appropriate set in the meantime translation happens, you get the physical address; once you get the physical address the most significant portion of the physical address is the tag, you have the tag ready.</a:t>
            </a:r>
          </a:p>
          <a:p>
            <a:pPr marL="342900" indent="-342900" algn="l">
              <a:buClr>
                <a:srgbClr val="0070C0"/>
              </a:buClr>
              <a:buSzPct val="80000"/>
              <a:buFont typeface="Wingdings" pitchFamily="2" charset="2"/>
              <a:buChar char="u"/>
            </a:pPr>
            <a:r>
              <a:rPr lang="en-US" sz="1200" b="0" i="0" dirty="0">
                <a:solidFill>
                  <a:srgbClr val="000000"/>
                </a:solidFill>
                <a:effectLst/>
              </a:rPr>
              <a:t>40:54 Virtually indexing, extracting the tag, comparison of the tag and the tag is part of the physical address.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TextBox 9">
            <a:extLst>
              <a:ext uri="{FF2B5EF4-FFF2-40B4-BE49-F238E27FC236}">
                <a16:creationId xmlns:a16="http://schemas.microsoft.com/office/drawing/2014/main" id="{C448B176-5A5B-43D7-38C3-B3BDBDA14A07}"/>
              </a:ext>
            </a:extLst>
          </p:cNvPr>
          <p:cNvSpPr txBox="1"/>
          <p:nvPr/>
        </p:nvSpPr>
        <p:spPr>
          <a:xfrm>
            <a:off x="2699792" y="6093296"/>
            <a:ext cx="1296144" cy="246221"/>
          </a:xfrm>
          <a:prstGeom prst="rect">
            <a:avLst/>
          </a:prstGeom>
          <a:solidFill>
            <a:srgbClr val="FFFF00"/>
          </a:solidFill>
          <a:ln>
            <a:solidFill>
              <a:srgbClr val="C00000"/>
            </a:solidFill>
          </a:ln>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Tag | Index | offset</a:t>
            </a:r>
          </a:p>
        </p:txBody>
      </p:sp>
    </p:spTree>
    <p:extLst>
      <p:ext uri="{BB962C8B-B14F-4D97-AF65-F5344CB8AC3E}">
        <p14:creationId xmlns:p14="http://schemas.microsoft.com/office/powerpoint/2010/main" val="395047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(41:00/43:50)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dirty="0">
                <a:solidFill>
                  <a:srgbClr val="000000"/>
                </a:solidFill>
              </a:rPr>
              <a:t>41:00 T</a:t>
            </a:r>
            <a:r>
              <a:rPr lang="en-US" sz="1200" b="0" i="0" dirty="0">
                <a:solidFill>
                  <a:srgbClr val="000000"/>
                </a:solidFill>
                <a:effectLst/>
              </a:rPr>
              <a:t>his is a classical case study in which we are talking about a 64 bit virtual address, which is divided into 50 bit page number and 14 bit offset that is why they are telling 4 KB, 16 KB page size; 16 KB means 2 power 14, so 14 bits are used for that.</a:t>
            </a:r>
          </a:p>
          <a:p>
            <a:pPr marL="342900" indent="-342900" algn="l">
              <a:buClr>
                <a:srgbClr val="0070C0"/>
              </a:buClr>
              <a:buSzPct val="80000"/>
              <a:buFont typeface="Wingdings" pitchFamily="2" charset="2"/>
              <a:buChar char="u"/>
            </a:pPr>
            <a:r>
              <a:rPr lang="en-US" sz="1200" b="0" i="0" dirty="0">
                <a:solidFill>
                  <a:srgbClr val="000000"/>
                </a:solidFill>
                <a:effectLst/>
              </a:rPr>
              <a:t>41:19 Now, you are going to search in your TLB in order to get the physical address.</a:t>
            </a:r>
          </a:p>
          <a:p>
            <a:pPr marL="342900" indent="-342900" algn="l">
              <a:buClr>
                <a:srgbClr val="0070C0"/>
              </a:buClr>
              <a:buSzPct val="80000"/>
              <a:buFont typeface="Wingdings" pitchFamily="2" charset="2"/>
              <a:buChar char="u"/>
            </a:pPr>
            <a:r>
              <a:rPr lang="en-US" sz="1200" b="0" i="0" dirty="0">
                <a:solidFill>
                  <a:srgbClr val="000000"/>
                </a:solidFill>
                <a:effectLst/>
              </a:rPr>
              <a:t>So, once you get the physical address is 64 bit is converted to a 40 bit physical address out of which 14 are offset and remaining 26 is the frame number.</a:t>
            </a:r>
          </a:p>
          <a:p>
            <a:pPr marL="342900" indent="-342900" algn="l">
              <a:buClr>
                <a:srgbClr val="0070C0"/>
              </a:buClr>
              <a:buSzPct val="80000"/>
              <a:buFont typeface="Wingdings" pitchFamily="2" charset="2"/>
              <a:buChar char="u"/>
            </a:pPr>
            <a:r>
              <a:rPr lang="en-US" sz="1200" b="0" i="0" dirty="0">
                <a:solidFill>
                  <a:srgbClr val="000000"/>
                </a:solidFill>
                <a:effectLst/>
              </a:rPr>
              <a:t>Now, this contains your tag bits, your index bit and the offset bit.</a:t>
            </a:r>
          </a:p>
          <a:p>
            <a:pPr marL="342900" indent="-342900" algn="l">
              <a:buClr>
                <a:srgbClr val="0070C0"/>
              </a:buClr>
              <a:buSzPct val="80000"/>
              <a:buFont typeface="Wingdings" pitchFamily="2" charset="2"/>
              <a:buChar char="u"/>
            </a:pPr>
            <a:r>
              <a:rPr lang="en-US" sz="1200" b="0" i="0" dirty="0">
                <a:solidFill>
                  <a:srgbClr val="000000"/>
                </a:solidFill>
                <a:effectLst/>
              </a:rPr>
              <a:t>So, if the indexing can be done within this then it is possible for us that directly with the offset value that is available, I could easily access cache.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7" name="Object 6">
            <a:extLst>
              <a:ext uri="{FF2B5EF4-FFF2-40B4-BE49-F238E27FC236}">
                <a16:creationId xmlns:a16="http://schemas.microsoft.com/office/drawing/2014/main" id="{73517C90-1749-5499-8D44-33C4679FF237}"/>
              </a:ext>
            </a:extLst>
          </p:cNvPr>
          <p:cNvGraphicFramePr>
            <a:graphicFrameLocks noChangeAspect="1"/>
          </p:cNvGraphicFramePr>
          <p:nvPr>
            <p:extLst>
              <p:ext uri="{D42A27DB-BD31-4B8C-83A1-F6EECF244321}">
                <p14:modId xmlns:p14="http://schemas.microsoft.com/office/powerpoint/2010/main" val="4160532921"/>
              </p:ext>
            </p:extLst>
          </p:nvPr>
        </p:nvGraphicFramePr>
        <p:xfrm>
          <a:off x="1619672" y="3429000"/>
          <a:ext cx="6381006" cy="3356757"/>
        </p:xfrm>
        <a:graphic>
          <a:graphicData uri="http://schemas.openxmlformats.org/presentationml/2006/ole">
            <mc:AlternateContent xmlns:mc="http://schemas.openxmlformats.org/markup-compatibility/2006">
              <mc:Choice xmlns:v="urn:schemas-microsoft-com:vml" Requires="v">
                <p:oleObj name="Bitmap Image" r:id="rId2" imgW="7677000" imgH="4038480" progId="PBrush">
                  <p:embed/>
                </p:oleObj>
              </mc:Choice>
              <mc:Fallback>
                <p:oleObj name="Bitmap Image" r:id="rId2" imgW="7677000" imgH="4038480" progId="PBrush">
                  <p:embed/>
                  <p:pic>
                    <p:nvPicPr>
                      <p:cNvPr id="0" name=""/>
                      <p:cNvPicPr/>
                      <p:nvPr/>
                    </p:nvPicPr>
                    <p:blipFill>
                      <a:blip r:embed="rId3"/>
                      <a:stretch>
                        <a:fillRect/>
                      </a:stretch>
                    </p:blipFill>
                    <p:spPr>
                      <a:xfrm>
                        <a:off x="1619672" y="3429000"/>
                        <a:ext cx="6381006" cy="3356757"/>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4182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3843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(41:53/43:50)</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rPr>
              <a:t>41:53 So, the idea of avoiding address translation is if the cache memory can be designed in such a way that the index bits comes perfectly under the page offset, such that indexing can be done prior to address translation, but anyway tag cannot be done prior to address translation, because tag bits are typically the most significant bits of your address.</a:t>
            </a:r>
          </a:p>
          <a:p>
            <a:pPr marL="342900" indent="-342900" algn="l">
              <a:buClr>
                <a:srgbClr val="0070C0"/>
              </a:buClr>
              <a:buSzPct val="80000"/>
              <a:buFont typeface="Wingdings" pitchFamily="2" charset="2"/>
              <a:buChar char="u"/>
            </a:pPr>
            <a:r>
              <a:rPr lang="en-US" sz="1800" b="0" i="0" dirty="0">
                <a:solidFill>
                  <a:srgbClr val="000000"/>
                </a:solidFill>
                <a:effectLst/>
              </a:rPr>
              <a:t>42:17 And most significant bits will be different in the case of a virtual address and the physical address.</a:t>
            </a:r>
          </a:p>
          <a:p>
            <a:pPr marL="342900" indent="-342900" algn="l">
              <a:buClr>
                <a:srgbClr val="0070C0"/>
              </a:buClr>
              <a:buSzPct val="80000"/>
              <a:buFont typeface="Wingdings" pitchFamily="2" charset="2"/>
              <a:buChar char="u"/>
            </a:pPr>
            <a:r>
              <a:rPr lang="en-US" sz="1800" b="0" i="0" dirty="0">
                <a:solidFill>
                  <a:srgbClr val="000000"/>
                </a:solidFill>
                <a:effectLst/>
              </a:rPr>
              <a:t>So, we have this completed </a:t>
            </a:r>
            <a:r>
              <a:rPr lang="en-US" sz="1800" b="1" i="0" dirty="0">
                <a:solidFill>
                  <a:srgbClr val="C00000"/>
                </a:solidFill>
                <a:effectLst/>
              </a:rPr>
              <a:t>six different optimizations </a:t>
            </a:r>
            <a:r>
              <a:rPr lang="en-US" sz="1800" b="0" i="0" dirty="0">
                <a:solidFill>
                  <a:srgbClr val="000000"/>
                </a:solidFill>
                <a:effectLst/>
              </a:rPr>
              <a:t>for the day, we try </a:t>
            </a:r>
            <a:r>
              <a:rPr lang="en-US" sz="1800" b="1" i="0" dirty="0">
                <a:solidFill>
                  <a:srgbClr val="C00000"/>
                </a:solidFill>
                <a:effectLst/>
              </a:rPr>
              <a:t>to three optimization three focusing on of miss rate by having larger blocks</a:t>
            </a:r>
            <a:r>
              <a:rPr lang="en-US" sz="1800" b="0" i="0" dirty="0">
                <a:solidFill>
                  <a:srgbClr val="C00000"/>
                </a:solidFill>
                <a:effectLst/>
              </a:rPr>
              <a:t>, </a:t>
            </a:r>
            <a:r>
              <a:rPr lang="en-US" sz="1800" b="1" i="0" dirty="0">
                <a:solidFill>
                  <a:srgbClr val="C00000"/>
                </a:solidFill>
                <a:effectLst/>
              </a:rPr>
              <a:t>larger caches and higher associativity</a:t>
            </a:r>
            <a:r>
              <a:rPr lang="en-US" sz="1800" b="0" i="0" dirty="0">
                <a:solidFill>
                  <a:srgbClr val="C00000"/>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52473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3123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(42:37/43:50)</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rPr>
              <a:t>Then we learnt </a:t>
            </a:r>
            <a:r>
              <a:rPr lang="en-US" sz="1800" b="1" i="0" dirty="0">
                <a:solidFill>
                  <a:srgbClr val="C00000"/>
                </a:solidFill>
                <a:effectLst/>
              </a:rPr>
              <a:t>two techniques to reduce the miss penalty, the first technique is having multilevel caches; where in L1 cache is kept small and simple enough to have better hit time and L2 caches are kept to wide enough such that you could reduce L2 miss rate, then the other technique is prioritizing read misses overwrites</a:t>
            </a:r>
            <a:r>
              <a:rPr lang="en-US" sz="1800" b="0" i="0" dirty="0">
                <a:solidFill>
                  <a:srgbClr val="000000"/>
                </a:solidFill>
                <a:effectLst/>
              </a:rPr>
              <a:t>.</a:t>
            </a:r>
          </a:p>
          <a:p>
            <a:pPr marL="342900" indent="-342900" algn="l">
              <a:buClr>
                <a:srgbClr val="0070C0"/>
              </a:buClr>
              <a:buSzPct val="80000"/>
              <a:buFont typeface="Wingdings" pitchFamily="2" charset="2"/>
              <a:buChar char="u"/>
            </a:pPr>
            <a:r>
              <a:rPr lang="en-US" sz="1800" b="0" i="0" dirty="0">
                <a:solidFill>
                  <a:srgbClr val="000000"/>
                </a:solidFill>
                <a:effectLst/>
              </a:rPr>
              <a:t>And the last technique is trying to reduce hit time by avoiding address translation, few tutorial problem sheets are been uploaded.</a:t>
            </a:r>
          </a:p>
          <a:p>
            <a:pPr marL="342900" indent="-342900" algn="l">
              <a:buClr>
                <a:srgbClr val="0070C0"/>
              </a:buClr>
              <a:buSzPct val="80000"/>
              <a:buFont typeface="Wingdings" pitchFamily="2" charset="2"/>
              <a:buChar char="u"/>
            </a:pPr>
            <a:r>
              <a:rPr lang="en-US" sz="1800" b="0" i="0" dirty="0">
                <a:solidFill>
                  <a:srgbClr val="000000"/>
                </a:solidFill>
                <a:effectLst/>
              </a:rPr>
              <a:t>So, next lecture we will be having a short discussion about, how to work with numerical exercises pertaining to design and optimizations of cache memory.</a:t>
            </a:r>
          </a:p>
          <a:p>
            <a:pPr marL="342900" indent="-342900" algn="l">
              <a:buClr>
                <a:srgbClr val="0070C0"/>
              </a:buClr>
              <a:buSzPct val="80000"/>
              <a:buFont typeface="Wingdings" pitchFamily="2" charset="2"/>
              <a:buChar char="u"/>
            </a:pPr>
            <a:r>
              <a:rPr lang="en-US" sz="1800" b="0" i="0" dirty="0">
                <a:solidFill>
                  <a:srgbClr val="000000"/>
                </a:solidFill>
                <a:effectLst/>
              </a:rPr>
              <a:t>So, with this we will complete today’s lecture.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6925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4902</TotalTime>
  <Words>695</Words>
  <Application>Microsoft Office PowerPoint</Application>
  <PresentationFormat>On-screen Show (4:3)</PresentationFormat>
  <Paragraphs>50</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Calibri</vt:lpstr>
      <vt:lpstr>Wingdings</vt:lpstr>
      <vt:lpstr>Office 佈景主題</vt:lpstr>
      <vt:lpstr>Bitmap Image</vt:lpstr>
      <vt:lpstr>3 Basic Cache Optimization (Part 5)</vt:lpstr>
      <vt:lpstr>3 Basic Cache Optimization</vt:lpstr>
      <vt:lpstr>3 Basic Cache Optimization</vt:lpstr>
      <vt:lpstr>3 Basic Cache Optimization</vt:lpstr>
      <vt:lpstr>3 Basic Cache Optimization</vt:lpstr>
      <vt:lpstr>3 Basic Cache Optimization</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1275</cp:revision>
  <dcterms:created xsi:type="dcterms:W3CDTF">2018-09-28T16:40:41Z</dcterms:created>
  <dcterms:modified xsi:type="dcterms:W3CDTF">2022-09-08T18:37:42Z</dcterms:modified>
</cp:coreProperties>
</file>