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91" r:id="rId3"/>
    <p:sldId id="392" r:id="rId4"/>
    <p:sldId id="401" r:id="rId5"/>
    <p:sldId id="402" r:id="rId6"/>
    <p:sldId id="393" r:id="rId7"/>
    <p:sldId id="394" r:id="rId8"/>
    <p:sldId id="395" r:id="rId9"/>
    <p:sldId id="396" r:id="rId10"/>
    <p:sldId id="397" r:id="rId11"/>
    <p:sldId id="398" r:id="rId12"/>
    <p:sldId id="399" r:id="rId13"/>
    <p:sldId id="403" r:id="rId14"/>
    <p:sldId id="400" r:id="rId15"/>
    <p:sldId id="404"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9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cache-memory-in-computer-organiza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rPr>
              <a:t>06:02 little bit of extra information, if a compiler can provide to the architecture; then we can</a:t>
            </a:r>
          </a:p>
          <a:p>
            <a:pPr marL="342900" indent="-342900" algn="l">
              <a:buClr>
                <a:srgbClr val="0070C0"/>
              </a:buClr>
              <a:buSzPct val="80000"/>
              <a:buFont typeface="Wingdings" pitchFamily="2" charset="2"/>
              <a:buChar char="u"/>
            </a:pPr>
            <a:r>
              <a:rPr lang="en-US" sz="1200" b="0" i="0" dirty="0">
                <a:solidFill>
                  <a:srgbClr val="000000"/>
                </a:solidFill>
                <a:effectLst/>
              </a:rPr>
              <a:t>06:10 improve the performance; average memory access time can be improved.</a:t>
            </a:r>
          </a:p>
          <a:p>
            <a:pPr marL="342900" indent="-342900" algn="l">
              <a:buClr>
                <a:srgbClr val="0070C0"/>
              </a:buClr>
              <a:buSzPct val="80000"/>
              <a:buFont typeface="Wingdings" pitchFamily="2" charset="2"/>
              <a:buChar char="u"/>
            </a:pPr>
            <a:r>
              <a:rPr lang="en-US" sz="1200" b="0" i="0" dirty="0">
                <a:solidFill>
                  <a:srgbClr val="000000"/>
                </a:solidFill>
                <a:effectLst/>
              </a:rPr>
              <a:t>06:14 So, compiler optimization to reduce miss rate; the first one is known as loop interchange.</a:t>
            </a:r>
          </a:p>
          <a:p>
            <a:pPr marL="342900" indent="-342900" algn="l">
              <a:buClr>
                <a:srgbClr val="0070C0"/>
              </a:buClr>
              <a:buSzPct val="80000"/>
              <a:buFont typeface="Wingdings" pitchFamily="2" charset="2"/>
              <a:buChar char="u"/>
            </a:pPr>
            <a:r>
              <a:rPr lang="en-US" sz="1200" b="0" i="0" dirty="0">
                <a:solidFill>
                  <a:srgbClr val="000000"/>
                </a:solidFill>
                <a:effectLst/>
              </a:rPr>
              <a:t>06:21 So, whenever we have loops especially in the case of nested loops sometimes swapping of</a:t>
            </a:r>
          </a:p>
          <a:p>
            <a:pPr marL="342900" indent="-342900" algn="l">
              <a:buClr>
                <a:srgbClr val="0070C0"/>
              </a:buClr>
              <a:buSzPct val="80000"/>
              <a:buFont typeface="Wingdings" pitchFamily="2" charset="2"/>
              <a:buChar char="u"/>
            </a:pPr>
            <a:r>
              <a:rPr lang="en-US" sz="1200" b="0" i="0" dirty="0">
                <a:solidFill>
                  <a:srgbClr val="000000"/>
                </a:solidFill>
                <a:effectLst/>
              </a:rPr>
              <a:t>06:29 the indexes of the loops will give you better memory access because of the spatial locality</a:t>
            </a:r>
          </a:p>
          <a:p>
            <a:pPr marL="342900" indent="-342900" algn="l">
              <a:buClr>
                <a:srgbClr val="0070C0"/>
              </a:buClr>
              <a:buSzPct val="80000"/>
              <a:buFont typeface="Wingdings" pitchFamily="2" charset="2"/>
              <a:buChar char="u"/>
            </a:pPr>
            <a:r>
              <a:rPr lang="en-US" sz="1200" b="0" i="0" dirty="0">
                <a:solidFill>
                  <a:srgbClr val="000000"/>
                </a:solidFill>
                <a:effectLst/>
              </a:rPr>
              <a:t>06:35 that is available. In this mechanism what we are trying to do is maximize the use of</a:t>
            </a:r>
          </a:p>
          <a:p>
            <a:pPr marL="342900" indent="-342900" algn="l">
              <a:buClr>
                <a:srgbClr val="0070C0"/>
              </a:buClr>
              <a:buSzPct val="80000"/>
              <a:buFont typeface="Wingdings" pitchFamily="2" charset="2"/>
              <a:buChar char="u"/>
            </a:pPr>
            <a:r>
              <a:rPr lang="en-US" sz="1200" b="0" i="0" dirty="0">
                <a:solidFill>
                  <a:srgbClr val="000000"/>
                </a:solidFill>
                <a:effectLst/>
              </a:rPr>
              <a:t>06:41 data in the cache before it is discarded. Let say in an application especially when</a:t>
            </a:r>
          </a:p>
          <a:p>
            <a:pPr marL="342900" indent="-342900" algn="l">
              <a:buClr>
                <a:srgbClr val="0070C0"/>
              </a:buClr>
              <a:buSzPct val="80000"/>
              <a:buFont typeface="Wingdings" pitchFamily="2" charset="2"/>
              <a:buChar char="u"/>
            </a:pPr>
            <a:r>
              <a:rPr lang="en-US" sz="1200" b="0" i="0" dirty="0">
                <a:solidFill>
                  <a:srgbClr val="000000"/>
                </a:solidFill>
                <a:effectLst/>
              </a:rPr>
              <a:t>06:46 you work with loop you are going to bring the block of data. In the block few of the</a:t>
            </a:r>
          </a:p>
          <a:p>
            <a:pPr marL="342900" indent="-342900" algn="l">
              <a:buClr>
                <a:srgbClr val="0070C0"/>
              </a:buClr>
              <a:buSzPct val="80000"/>
              <a:buFont typeface="Wingdings" pitchFamily="2" charset="2"/>
              <a:buChar char="u"/>
            </a:pPr>
            <a:r>
              <a:rPr lang="en-US" sz="1200" b="0" i="0" dirty="0">
                <a:solidFill>
                  <a:srgbClr val="000000"/>
                </a:solidFill>
                <a:effectLst/>
              </a:rPr>
              <a:t>06:54 sub elements may be accessed and then you are going to bring the next block. So, once</a:t>
            </a:r>
          </a:p>
          <a:p>
            <a:pPr marL="342900" indent="-342900" algn="l">
              <a:buClr>
                <a:srgbClr val="0070C0"/>
              </a:buClr>
              <a:buSzPct val="80000"/>
              <a:buFont typeface="Wingdings" pitchFamily="2" charset="2"/>
              <a:buChar char="u"/>
            </a:pPr>
            <a:r>
              <a:rPr lang="en-US" sz="1200" b="0" i="0" dirty="0">
                <a:solidFill>
                  <a:srgbClr val="000000"/>
                </a:solidFill>
                <a:effectLst/>
              </a:rPr>
              <a:t>06:59 you bring newer blocks the older blocks has to be thrown out; you may need these older</a:t>
            </a:r>
          </a:p>
          <a:p>
            <a:pPr marL="342900" indent="-342900" algn="l">
              <a:buClr>
                <a:srgbClr val="0070C0"/>
              </a:buClr>
              <a:buSzPct val="80000"/>
              <a:buFont typeface="Wingdings" pitchFamily="2" charset="2"/>
              <a:buChar char="u"/>
            </a:pPr>
            <a:endParaRPr lang="en-US" sz="12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8" name="Object 7">
            <a:extLst>
              <a:ext uri="{FF2B5EF4-FFF2-40B4-BE49-F238E27FC236}">
                <a16:creationId xmlns:a16="http://schemas.microsoft.com/office/drawing/2014/main" id="{4C6F11F3-E3AD-CBBC-D1EF-03DE6FCBA288}"/>
              </a:ext>
            </a:extLst>
          </p:cNvPr>
          <p:cNvGraphicFramePr>
            <a:graphicFrameLocks noChangeAspect="1"/>
          </p:cNvGraphicFramePr>
          <p:nvPr>
            <p:extLst>
              <p:ext uri="{D42A27DB-BD31-4B8C-83A1-F6EECF244321}">
                <p14:modId xmlns:p14="http://schemas.microsoft.com/office/powerpoint/2010/main" val="3439776074"/>
              </p:ext>
            </p:extLst>
          </p:nvPr>
        </p:nvGraphicFramePr>
        <p:xfrm>
          <a:off x="755576" y="4221088"/>
          <a:ext cx="7086600" cy="2124075"/>
        </p:xfrm>
        <a:graphic>
          <a:graphicData uri="http://schemas.openxmlformats.org/presentationml/2006/ole">
            <mc:AlternateContent xmlns:mc="http://schemas.openxmlformats.org/markup-compatibility/2006">
              <mc:Choice xmlns:v="urn:schemas-microsoft-com:vml" Requires="v">
                <p:oleObj name="Bitmap Image" r:id="rId2" imgW="7086600" imgH="2124000" progId="PBrush">
                  <p:embed/>
                </p:oleObj>
              </mc:Choice>
              <mc:Fallback>
                <p:oleObj name="Bitmap Image" r:id="rId2" imgW="7086600" imgH="2124000" progId="PBrush">
                  <p:embed/>
                  <p:pic>
                    <p:nvPicPr>
                      <p:cNvPr id="0" name=""/>
                      <p:cNvPicPr/>
                      <p:nvPr/>
                    </p:nvPicPr>
                    <p:blipFill>
                      <a:blip r:embed="rId3"/>
                      <a:stretch>
                        <a:fillRect/>
                      </a:stretch>
                    </p:blipFill>
                    <p:spPr>
                      <a:xfrm>
                        <a:off x="755576" y="4221088"/>
                        <a:ext cx="7086600" cy="2124075"/>
                      </a:xfrm>
                      <a:prstGeom prst="rect">
                        <a:avLst/>
                      </a:prstGeom>
                      <a:ln>
                        <a:solidFill>
                          <a:srgbClr val="C00000"/>
                        </a:solidFill>
                      </a:ln>
                    </p:spPr>
                  </p:pic>
                </p:oleObj>
              </mc:Fallback>
            </mc:AlternateContent>
          </a:graphicData>
        </a:graphic>
      </p:graphicFrame>
      <p:sp>
        <p:nvSpPr>
          <p:cNvPr id="9" name="Rectangle 8">
            <a:extLst>
              <a:ext uri="{FF2B5EF4-FFF2-40B4-BE49-F238E27FC236}">
                <a16:creationId xmlns:a16="http://schemas.microsoft.com/office/drawing/2014/main" id="{3A5FBB58-A08A-30C3-B025-74B486C152E0}"/>
              </a:ext>
            </a:extLst>
          </p:cNvPr>
          <p:cNvSpPr/>
          <p:nvPr/>
        </p:nvSpPr>
        <p:spPr>
          <a:xfrm>
            <a:off x="3059832" y="1484784"/>
            <a:ext cx="367240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377EDD-4342-D7CB-BF40-DE1368A885D0}"/>
              </a:ext>
            </a:extLst>
          </p:cNvPr>
          <p:cNvSpPr/>
          <p:nvPr/>
        </p:nvSpPr>
        <p:spPr>
          <a:xfrm>
            <a:off x="755576" y="1988840"/>
            <a:ext cx="6264696"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05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rPr>
              <a:t>07:05 blocks again. Because your algorithm is written in such a way that you are not going to make</a:t>
            </a:r>
          </a:p>
          <a:p>
            <a:pPr marL="342900" indent="-342900" algn="l">
              <a:buClr>
                <a:srgbClr val="0070C0"/>
              </a:buClr>
              <a:buSzPct val="80000"/>
              <a:buFont typeface="Wingdings" pitchFamily="2" charset="2"/>
              <a:buChar char="u"/>
            </a:pPr>
            <a:r>
              <a:rPr lang="en-US" sz="1200" b="0" i="0" dirty="0">
                <a:solidFill>
                  <a:srgbClr val="000000"/>
                </a:solidFill>
                <a:effectLst/>
              </a:rPr>
              <a:t>07:10 use of the entire data that is available inside the block; you bring a block only partially</a:t>
            </a:r>
          </a:p>
          <a:p>
            <a:pPr marL="342900" indent="-342900" algn="l">
              <a:buClr>
                <a:srgbClr val="0070C0"/>
              </a:buClr>
              <a:buSzPct val="80000"/>
              <a:buFont typeface="Wingdings" pitchFamily="2" charset="2"/>
              <a:buChar char="u"/>
            </a:pPr>
            <a:r>
              <a:rPr lang="en-US" sz="1200" b="0" i="0" dirty="0">
                <a:solidFill>
                  <a:srgbClr val="000000"/>
                </a:solidFill>
                <a:effectLst/>
              </a:rPr>
              <a:t>07:14 used data that is available all. So, in this case if you if the compiler can</a:t>
            </a:r>
          </a:p>
          <a:p>
            <a:pPr marL="342900" indent="-342900" algn="l">
              <a:buClr>
                <a:srgbClr val="0070C0"/>
              </a:buClr>
              <a:buSzPct val="80000"/>
              <a:buFont typeface="Wingdings" pitchFamily="2" charset="2"/>
              <a:buChar char="u"/>
            </a:pPr>
            <a:r>
              <a:rPr lang="en-US" sz="1200" b="0" i="0" dirty="0">
                <a:solidFill>
                  <a:srgbClr val="000000"/>
                </a:solidFill>
                <a:effectLst/>
              </a:rPr>
              <a:t>07:20 reorganize its code in such a way that the available spatial locality should be fully utilized. </a:t>
            </a:r>
          </a:p>
          <a:p>
            <a:pPr marL="342900" indent="-342900" algn="l">
              <a:buClr>
                <a:srgbClr val="0070C0"/>
              </a:buClr>
              <a:buSzPct val="80000"/>
              <a:buFont typeface="Wingdings" pitchFamily="2" charset="2"/>
              <a:buChar char="u"/>
            </a:pPr>
            <a:r>
              <a:rPr lang="en-US" sz="1200" b="0" i="0" dirty="0">
                <a:solidFill>
                  <a:srgbClr val="000000"/>
                </a:solidFill>
                <a:effectLst/>
              </a:rPr>
              <a:t>Consider a loop like this </a:t>
            </a:r>
          </a:p>
          <a:p>
            <a:pPr marL="342900" indent="-342900" algn="l">
              <a:buClr>
                <a:srgbClr val="0070C0"/>
              </a:buClr>
              <a:buSzPct val="80000"/>
              <a:buFont typeface="Wingdings" pitchFamily="2" charset="2"/>
              <a:buChar char="u"/>
            </a:pPr>
            <a:r>
              <a:rPr lang="en-US" sz="1200" dirty="0">
                <a:solidFill>
                  <a:srgbClr val="000000"/>
                </a:solidFill>
              </a:rPr>
              <a:t>   </a:t>
            </a:r>
            <a:r>
              <a:rPr lang="en-US" sz="1200" b="0" i="0" dirty="0">
                <a:solidFill>
                  <a:srgbClr val="000000"/>
                </a:solidFill>
                <a:effectLst/>
              </a:rPr>
              <a:t>for j = 0 that is vary and </a:t>
            </a:r>
          </a:p>
          <a:p>
            <a:pPr marL="342900" indent="-342900" algn="l">
              <a:buClr>
                <a:srgbClr val="0070C0"/>
              </a:buClr>
              <a:buSzPct val="80000"/>
              <a:buFont typeface="Wingdings" pitchFamily="2" charset="2"/>
              <a:buChar char="u"/>
            </a:pPr>
            <a:r>
              <a:rPr lang="en-US" sz="1200" dirty="0">
                <a:solidFill>
                  <a:srgbClr val="000000"/>
                </a:solidFill>
              </a:rPr>
              <a:t>        </a:t>
            </a:r>
            <a:r>
              <a:rPr lang="en-US" sz="1200" b="0" i="0" dirty="0">
                <a:solidFill>
                  <a:srgbClr val="000000"/>
                </a:solidFill>
                <a:effectLst/>
              </a:rPr>
              <a:t>then you have i loop and </a:t>
            </a:r>
          </a:p>
          <a:p>
            <a:pPr marL="342900" indent="-342900" algn="l">
              <a:buClr>
                <a:srgbClr val="0070C0"/>
              </a:buClr>
              <a:buSzPct val="80000"/>
              <a:buFont typeface="Wingdings" pitchFamily="2" charset="2"/>
              <a:buChar char="u"/>
            </a:pPr>
            <a:r>
              <a:rPr lang="en-US" sz="1200" dirty="0">
                <a:solidFill>
                  <a:srgbClr val="000000"/>
                </a:solidFill>
              </a:rPr>
              <a:t>            </a:t>
            </a:r>
            <a:r>
              <a:rPr lang="en-US" sz="1200" b="0" i="0" dirty="0">
                <a:solidFill>
                  <a:srgbClr val="000000"/>
                </a:solidFill>
                <a:effectLst/>
              </a:rPr>
              <a:t>then you have an array that is getting updated x[i][j] = 2 * x[i][j]</a:t>
            </a:r>
          </a:p>
          <a:p>
            <a:pPr marL="342900" indent="-342900" algn="l">
              <a:buClr>
                <a:srgbClr val="0070C0"/>
              </a:buClr>
              <a:buSzPct val="80000"/>
              <a:buFont typeface="Wingdings" pitchFamily="2" charset="2"/>
              <a:buChar char="u"/>
            </a:pPr>
            <a:r>
              <a:rPr lang="en-US" sz="1200" dirty="0">
                <a:solidFill>
                  <a:srgbClr val="000000"/>
                </a:solidFill>
              </a:rPr>
              <a:t>            </a:t>
            </a:r>
            <a:r>
              <a:rPr lang="en-US" sz="1200" b="0" i="0" dirty="0">
                <a:solidFill>
                  <a:srgbClr val="000000"/>
                </a:solidFill>
                <a:effectLst/>
              </a:rPr>
              <a:t>So, whatever is the number that is stored in x[i][j] have to double them. </a:t>
            </a:r>
          </a:p>
          <a:p>
            <a:pPr marL="342900" indent="-342900" algn="l">
              <a:buClr>
                <a:srgbClr val="0070C0"/>
              </a:buClr>
              <a:buSzPct val="80000"/>
              <a:buFont typeface="Wingdings" pitchFamily="2" charset="2"/>
              <a:buChar char="u"/>
            </a:pPr>
            <a:r>
              <a:rPr lang="en-US" sz="1200" b="0" i="0" dirty="0">
                <a:solidFill>
                  <a:srgbClr val="000000"/>
                </a:solidFill>
                <a:effectLst/>
              </a:rPr>
              <a:t>So, the idea is you have an array, take an element multiply it with 2, store it back into the array. </a:t>
            </a:r>
          </a:p>
          <a:p>
            <a:pPr marL="342900" indent="-342900" algn="l">
              <a:buClr>
                <a:srgbClr val="0070C0"/>
              </a:buClr>
              <a:buSzPct val="80000"/>
              <a:buFont typeface="Wingdings" pitchFamily="2" charset="2"/>
              <a:buChar char="u"/>
            </a:pPr>
            <a:r>
              <a:rPr lang="en-US" sz="1200" b="0" i="0" dirty="0">
                <a:solidFill>
                  <a:srgbClr val="000000"/>
                </a:solidFill>
                <a:effectLst/>
              </a:rPr>
              <a:t>Now the peculiarity of this loop is you can see that the second index of the array is varied by the outer loop. </a:t>
            </a:r>
          </a:p>
          <a:p>
            <a:pPr algn="l">
              <a:buClr>
                <a:srgbClr val="0070C0"/>
              </a:buClr>
              <a:buSzPct val="80000"/>
            </a:pPr>
            <a:endParaRPr lang="en-US" sz="12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Object 6">
            <a:extLst>
              <a:ext uri="{FF2B5EF4-FFF2-40B4-BE49-F238E27FC236}">
                <a16:creationId xmlns:a16="http://schemas.microsoft.com/office/drawing/2014/main" id="{7A2851D3-2C6A-DB60-71F1-8CF1D0A4B2CC}"/>
              </a:ext>
            </a:extLst>
          </p:cNvPr>
          <p:cNvGraphicFramePr>
            <a:graphicFrameLocks noChangeAspect="1"/>
          </p:cNvGraphicFramePr>
          <p:nvPr>
            <p:extLst>
              <p:ext uri="{D42A27DB-BD31-4B8C-83A1-F6EECF244321}">
                <p14:modId xmlns:p14="http://schemas.microsoft.com/office/powerpoint/2010/main" val="1602624842"/>
              </p:ext>
            </p:extLst>
          </p:nvPr>
        </p:nvGraphicFramePr>
        <p:xfrm>
          <a:off x="1958447" y="4088748"/>
          <a:ext cx="5705475" cy="2825750"/>
        </p:xfrm>
        <a:graphic>
          <a:graphicData uri="http://schemas.openxmlformats.org/presentationml/2006/ole">
            <mc:AlternateContent xmlns:mc="http://schemas.openxmlformats.org/markup-compatibility/2006">
              <mc:Choice xmlns:v="urn:schemas-microsoft-com:vml" Requires="v">
                <p:oleObj name="Bitmap Image" r:id="rId2" imgW="7000920" imgH="3467160" progId="PBrush">
                  <p:embed/>
                </p:oleObj>
              </mc:Choice>
              <mc:Fallback>
                <p:oleObj name="Bitmap Image" r:id="rId2" imgW="7000920" imgH="3467160" progId="PBrush">
                  <p:embed/>
                  <p:pic>
                    <p:nvPicPr>
                      <p:cNvPr id="0" name=""/>
                      <p:cNvPicPr/>
                      <p:nvPr/>
                    </p:nvPicPr>
                    <p:blipFill>
                      <a:blip r:embed="rId3"/>
                      <a:stretch>
                        <a:fillRect/>
                      </a:stretch>
                    </p:blipFill>
                    <p:spPr>
                      <a:xfrm>
                        <a:off x="1958447" y="4088748"/>
                        <a:ext cx="5705475" cy="282575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6BF0A085-60A7-0BA3-649C-22D637BC58E0}"/>
              </a:ext>
            </a:extLst>
          </p:cNvPr>
          <p:cNvSpPr/>
          <p:nvPr/>
        </p:nvSpPr>
        <p:spPr>
          <a:xfrm>
            <a:off x="2123728" y="6237312"/>
            <a:ext cx="2736304"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2DB786-0787-F363-B977-7A0DD9C5ECBC}"/>
              </a:ext>
            </a:extLst>
          </p:cNvPr>
          <p:cNvSpPr/>
          <p:nvPr/>
        </p:nvSpPr>
        <p:spPr>
          <a:xfrm>
            <a:off x="899592" y="2420888"/>
            <a:ext cx="7488832" cy="15121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7E3BD8-D240-1685-5E70-A0225AAEF80A}"/>
              </a:ext>
            </a:extLst>
          </p:cNvPr>
          <p:cNvSpPr/>
          <p:nvPr/>
        </p:nvSpPr>
        <p:spPr>
          <a:xfrm>
            <a:off x="3347864" y="6669360"/>
            <a:ext cx="288032" cy="18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7229BC-F67C-FBFD-FEDA-3EC5A06ADA22}"/>
              </a:ext>
            </a:extLst>
          </p:cNvPr>
          <p:cNvSpPr/>
          <p:nvPr/>
        </p:nvSpPr>
        <p:spPr>
          <a:xfrm>
            <a:off x="4211960" y="3717032"/>
            <a:ext cx="345638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93A71BF-73BC-FA7A-04E0-0F1D1D1B42F7}"/>
              </a:ext>
            </a:extLst>
          </p:cNvPr>
          <p:cNvCxnSpPr>
            <a:stCxn id="11" idx="2"/>
            <a:endCxn id="10" idx="0"/>
          </p:cNvCxnSpPr>
          <p:nvPr/>
        </p:nvCxnSpPr>
        <p:spPr>
          <a:xfrm flipH="1">
            <a:off x="3491880" y="3933056"/>
            <a:ext cx="2448272" cy="27363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691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rPr>
              <a:t>08:04 Since in arrays are stored in row major format such a kind of an access is going to create more number of misses. </a:t>
            </a:r>
          </a:p>
          <a:p>
            <a:pPr marL="342900" indent="-342900" algn="l">
              <a:buClr>
                <a:srgbClr val="0070C0"/>
              </a:buClr>
              <a:buSzPct val="80000"/>
              <a:buFont typeface="Wingdings" pitchFamily="2" charset="2"/>
              <a:buChar char="u"/>
            </a:pPr>
            <a:r>
              <a:rPr lang="en-US" sz="1200" b="0" i="0" dirty="0">
                <a:solidFill>
                  <a:srgbClr val="000000"/>
                </a:solidFill>
                <a:effectLst/>
              </a:rPr>
              <a:t>Rather than that if the compiler could generate a code something like this;</a:t>
            </a:r>
          </a:p>
          <a:p>
            <a:pPr marL="342900" indent="-342900" algn="l">
              <a:buClr>
                <a:srgbClr val="0070C0"/>
              </a:buClr>
              <a:buSzPct val="80000"/>
              <a:buFont typeface="Wingdings" pitchFamily="2" charset="2"/>
              <a:buChar char="u"/>
            </a:pPr>
            <a:r>
              <a:rPr lang="en-US" sz="1200" b="0" i="0" dirty="0">
                <a:solidFill>
                  <a:srgbClr val="000000"/>
                </a:solidFill>
                <a:effectLst/>
              </a:rPr>
              <a:t>08:14 it is actually memory friendly. </a:t>
            </a:r>
            <a:r>
              <a:rPr lang="en-US" sz="1200" b="1" i="0" dirty="0">
                <a:solidFill>
                  <a:srgbClr val="C00000"/>
                </a:solidFill>
                <a:effectLst/>
              </a:rPr>
              <a:t>What we do is only interchanging the i and j loops</a:t>
            </a:r>
            <a:r>
              <a:rPr lang="en-US" sz="1200" b="0" i="0" dirty="0">
                <a:solidFill>
                  <a:srgbClr val="000000"/>
                </a:solidFill>
                <a:effectLst/>
              </a:rPr>
              <a:t> the</a:t>
            </a:r>
          </a:p>
          <a:p>
            <a:pPr marL="342900" indent="-342900" algn="l">
              <a:buClr>
                <a:srgbClr val="0070C0"/>
              </a:buClr>
              <a:buSzPct val="80000"/>
              <a:buFont typeface="Wingdings" pitchFamily="2" charset="2"/>
              <a:buChar char="u"/>
            </a:pPr>
            <a:r>
              <a:rPr lang="en-US" sz="1200" b="0" i="0" dirty="0">
                <a:solidFill>
                  <a:srgbClr val="000000"/>
                </a:solidFill>
                <a:effectLst/>
              </a:rPr>
              <a:t>08:20 body remains same. So, whatever you have brought they are in</a:t>
            </a:r>
          </a:p>
          <a:p>
            <a:pPr marL="342900" indent="-342900" algn="l">
              <a:buClr>
                <a:srgbClr val="0070C0"/>
              </a:buClr>
              <a:buSzPct val="80000"/>
              <a:buFont typeface="Wingdings" pitchFamily="2" charset="2"/>
              <a:buChar char="u"/>
            </a:pPr>
            <a:r>
              <a:rPr lang="en-US" sz="1200" b="0" i="0" dirty="0">
                <a:solidFill>
                  <a:srgbClr val="000000"/>
                </a:solidFill>
                <a:effectLst/>
              </a:rPr>
              <a:t>08:24 row major format and the access is also in row major format. So, this technique is called</a:t>
            </a:r>
          </a:p>
          <a:p>
            <a:pPr marL="342900" indent="-342900" algn="l">
              <a:buClr>
                <a:srgbClr val="0070C0"/>
              </a:buClr>
              <a:buSzPct val="80000"/>
              <a:buFont typeface="Wingdings" pitchFamily="2" charset="2"/>
              <a:buChar char="u"/>
            </a:pPr>
            <a:r>
              <a:rPr lang="en-US" sz="1200" b="0" i="0" dirty="0">
                <a:solidFill>
                  <a:srgbClr val="000000"/>
                </a:solidFill>
                <a:effectLst/>
              </a:rPr>
              <a:t>08:31 </a:t>
            </a:r>
            <a:r>
              <a:rPr lang="en-US" sz="1200" b="1" i="0" dirty="0">
                <a:solidFill>
                  <a:srgbClr val="C00000"/>
                </a:solidFill>
                <a:effectLst/>
              </a:rPr>
              <a:t>as loop interchange </a:t>
            </a:r>
            <a:r>
              <a:rPr lang="en-US" sz="1200" b="0" i="0" dirty="0">
                <a:solidFill>
                  <a:srgbClr val="000000"/>
                </a:solidFill>
                <a:effectLst/>
              </a:rPr>
              <a:t>where we are going to reduce the number of misses significantly.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FE8741CD-37BD-01DB-A10A-A079D56FC805}"/>
              </a:ext>
            </a:extLst>
          </p:cNvPr>
          <p:cNvGraphicFramePr>
            <a:graphicFrameLocks noChangeAspect="1"/>
          </p:cNvGraphicFramePr>
          <p:nvPr>
            <p:extLst>
              <p:ext uri="{D42A27DB-BD31-4B8C-83A1-F6EECF244321}">
                <p14:modId xmlns:p14="http://schemas.microsoft.com/office/powerpoint/2010/main" val="1119970233"/>
              </p:ext>
            </p:extLst>
          </p:nvPr>
        </p:nvGraphicFramePr>
        <p:xfrm>
          <a:off x="1547664" y="3717032"/>
          <a:ext cx="6054626" cy="3006492"/>
        </p:xfrm>
        <a:graphic>
          <a:graphicData uri="http://schemas.openxmlformats.org/presentationml/2006/ole">
            <mc:AlternateContent xmlns:mc="http://schemas.openxmlformats.org/markup-compatibility/2006">
              <mc:Choice xmlns:v="urn:schemas-microsoft-com:vml" Requires="v">
                <p:oleObj name="Bitmap Image" r:id="rId2" imgW="6924600" imgH="3438360" progId="PBrush">
                  <p:embed/>
                </p:oleObj>
              </mc:Choice>
              <mc:Fallback>
                <p:oleObj name="Bitmap Image" r:id="rId2" imgW="6924600" imgH="3438360" progId="PBrush">
                  <p:embed/>
                  <p:pic>
                    <p:nvPicPr>
                      <p:cNvPr id="0" name=""/>
                      <p:cNvPicPr/>
                      <p:nvPr/>
                    </p:nvPicPr>
                    <p:blipFill>
                      <a:blip r:embed="rId3"/>
                      <a:stretch>
                        <a:fillRect/>
                      </a:stretch>
                    </p:blipFill>
                    <p:spPr>
                      <a:xfrm>
                        <a:off x="1547664" y="3717032"/>
                        <a:ext cx="6054626" cy="3006492"/>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5E08C2D8-796A-E99B-A166-50651A5022DD}"/>
              </a:ext>
            </a:extLst>
          </p:cNvPr>
          <p:cNvSpPr/>
          <p:nvPr/>
        </p:nvSpPr>
        <p:spPr>
          <a:xfrm>
            <a:off x="4572000" y="6021288"/>
            <a:ext cx="3096344"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1F11A-BFAD-5772-3B15-E45A6FD16AA6}"/>
              </a:ext>
            </a:extLst>
          </p:cNvPr>
          <p:cNvSpPr/>
          <p:nvPr/>
        </p:nvSpPr>
        <p:spPr>
          <a:xfrm>
            <a:off x="2195736" y="1772816"/>
            <a:ext cx="338437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6537002-A4A7-C572-6CA7-B09493EA75BF}"/>
              </a:ext>
            </a:extLst>
          </p:cNvPr>
          <p:cNvCxnSpPr>
            <a:cxnSpLocks/>
            <a:stCxn id="9" idx="2"/>
            <a:endCxn id="8" idx="0"/>
          </p:cNvCxnSpPr>
          <p:nvPr/>
        </p:nvCxnSpPr>
        <p:spPr>
          <a:xfrm>
            <a:off x="3887924" y="1988840"/>
            <a:ext cx="2232248" cy="40324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4888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a:extLst>
              <a:ext uri="{FF2B5EF4-FFF2-40B4-BE49-F238E27FC236}">
                <a16:creationId xmlns:a16="http://schemas.microsoft.com/office/drawing/2014/main" id="{A5E52EC8-70E7-923A-2654-BBA92EFD9E93}"/>
              </a:ext>
            </a:extLst>
          </p:cNvPr>
          <p:cNvGraphicFramePr>
            <a:graphicFrameLocks noChangeAspect="1"/>
          </p:cNvGraphicFramePr>
          <p:nvPr>
            <p:extLst>
              <p:ext uri="{D42A27DB-BD31-4B8C-83A1-F6EECF244321}">
                <p14:modId xmlns:p14="http://schemas.microsoft.com/office/powerpoint/2010/main" val="2502270592"/>
              </p:ext>
            </p:extLst>
          </p:nvPr>
        </p:nvGraphicFramePr>
        <p:xfrm>
          <a:off x="1619672" y="2784250"/>
          <a:ext cx="6515869" cy="3766296"/>
        </p:xfrm>
        <a:graphic>
          <a:graphicData uri="http://schemas.openxmlformats.org/presentationml/2006/ole">
            <mc:AlternateContent xmlns:mc="http://schemas.openxmlformats.org/markup-compatibility/2006">
              <mc:Choice xmlns:v="urn:schemas-microsoft-com:vml" Requires="v">
                <p:oleObj name="Bitmap Image" r:id="rId2" imgW="7020000" imgH="4057560" progId="PBrush">
                  <p:embed/>
                </p:oleObj>
              </mc:Choice>
              <mc:Fallback>
                <p:oleObj name="Bitmap Image" r:id="rId2" imgW="7020000" imgH="4057560" progId="PBrush">
                  <p:embed/>
                  <p:pic>
                    <p:nvPicPr>
                      <p:cNvPr id="0" name=""/>
                      <p:cNvPicPr/>
                      <p:nvPr/>
                    </p:nvPicPr>
                    <p:blipFill>
                      <a:blip r:embed="rId3"/>
                      <a:stretch>
                        <a:fillRect/>
                      </a:stretch>
                    </p:blipFill>
                    <p:spPr>
                      <a:xfrm>
                        <a:off x="1619672" y="2784250"/>
                        <a:ext cx="6515869" cy="3766296"/>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rPr>
              <a:t>08:38 Moving into one more type of compiler optimization is known as blocking; </a:t>
            </a:r>
          </a:p>
          <a:p>
            <a:pPr marL="342900" indent="-342900" algn="l">
              <a:buClr>
                <a:srgbClr val="0070C0"/>
              </a:buClr>
              <a:buSzPct val="80000"/>
              <a:buFont typeface="Wingdings" pitchFamily="2" charset="2"/>
              <a:buChar char="u"/>
            </a:pPr>
            <a:r>
              <a:rPr lang="en-US" sz="1200" b="0" i="0" dirty="0">
                <a:solidFill>
                  <a:srgbClr val="000000"/>
                </a:solidFill>
                <a:effectLst/>
              </a:rPr>
              <a:t>instead of accessing entire rows or columns, what do you do is subdivide it into smaller matrix of smaller</a:t>
            </a:r>
          </a:p>
          <a:p>
            <a:pPr marL="342900" indent="-342900" algn="l">
              <a:buClr>
                <a:srgbClr val="0070C0"/>
              </a:buClr>
              <a:buSzPct val="80000"/>
              <a:buFont typeface="Wingdings" pitchFamily="2" charset="2"/>
              <a:buChar char="u"/>
            </a:pPr>
            <a:r>
              <a:rPr lang="en-US" sz="1200" b="0" i="0" dirty="0">
                <a:solidFill>
                  <a:srgbClr val="000000"/>
                </a:solidFill>
                <a:effectLst/>
              </a:rPr>
              <a:t>08:53 size this require more access, but it improves the locality of access.</a:t>
            </a:r>
          </a:p>
          <a:p>
            <a:pPr marL="342900" indent="-342900" algn="l">
              <a:buClr>
                <a:srgbClr val="0070C0"/>
              </a:buClr>
              <a:buSzPct val="80000"/>
              <a:buFont typeface="Wingdings" pitchFamily="2" charset="2"/>
              <a:buChar char="u"/>
            </a:pPr>
            <a:r>
              <a:rPr lang="en-US" sz="1200" b="0" i="0" dirty="0">
                <a:solidFill>
                  <a:srgbClr val="000000"/>
                </a:solidFill>
                <a:effectLst/>
              </a:rPr>
              <a:t>08:58 So, consider the case that you are going to perform a matrix multiplication our standard </a:t>
            </a:r>
            <a:r>
              <a:rPr lang="en-US" sz="1200" b="0" i="0" dirty="0">
                <a:solidFill>
                  <a:srgbClr val="000000"/>
                </a:solidFill>
                <a:effectLst/>
                <a:latin typeface="Inter"/>
              </a:rPr>
              <a:t>matrix multiplication loop with i j and k loops. </a:t>
            </a:r>
            <a:endParaRPr lang="en-US" sz="12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7">
            <a:extLst>
              <a:ext uri="{FF2B5EF4-FFF2-40B4-BE49-F238E27FC236}">
                <a16:creationId xmlns:a16="http://schemas.microsoft.com/office/drawing/2014/main" id="{5E08C2D8-796A-E99B-A166-50651A5022DD}"/>
              </a:ext>
            </a:extLst>
          </p:cNvPr>
          <p:cNvSpPr/>
          <p:nvPr/>
        </p:nvSpPr>
        <p:spPr>
          <a:xfrm>
            <a:off x="1691680" y="3284984"/>
            <a:ext cx="6264696" cy="32403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6537002-A4A7-C572-6CA7-B09493EA75BF}"/>
              </a:ext>
            </a:extLst>
          </p:cNvPr>
          <p:cNvCxnSpPr>
            <a:cxnSpLocks/>
            <a:stCxn id="12" idx="2"/>
            <a:endCxn id="8" idx="0"/>
          </p:cNvCxnSpPr>
          <p:nvPr/>
        </p:nvCxnSpPr>
        <p:spPr>
          <a:xfrm>
            <a:off x="2447764" y="1988840"/>
            <a:ext cx="2376264" cy="1296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1FE6C5BA-FB5A-15B5-31F8-BA6353A9B4C6}"/>
              </a:ext>
            </a:extLst>
          </p:cNvPr>
          <p:cNvSpPr/>
          <p:nvPr/>
        </p:nvSpPr>
        <p:spPr>
          <a:xfrm>
            <a:off x="1403648" y="1772816"/>
            <a:ext cx="20882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E1B102-FEAB-99EE-F40A-802DB1050A31}"/>
              </a:ext>
            </a:extLst>
          </p:cNvPr>
          <p:cNvSpPr/>
          <p:nvPr/>
        </p:nvSpPr>
        <p:spPr>
          <a:xfrm>
            <a:off x="1835696" y="4365104"/>
            <a:ext cx="2808312"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30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09:04 </a:t>
            </a:r>
            <a:r>
              <a:rPr lang="en-US" sz="1200" dirty="0">
                <a:solidFill>
                  <a:srgbClr val="000000"/>
                </a:solidFill>
                <a:latin typeface="Inter"/>
              </a:rPr>
              <a:t>Let </a:t>
            </a:r>
            <a:r>
              <a:rPr lang="en-US" sz="1200" b="0" i="0" dirty="0">
                <a:solidFill>
                  <a:srgbClr val="000000"/>
                </a:solidFill>
                <a:effectLst/>
                <a:latin typeface="Inter"/>
              </a:rPr>
              <a:t>say, this is the value that you</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09:12 are going to get in x by multiplying the value of y and the z. We can see that those array</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09:21 elements which are light they are not touched; they are not yet worked out.</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09:27 Light color means especially these sections. They are older access and dark color means</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09:34 these are all newer access or recent access. Our conventional matrix multiplication code</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09:43 when you work, then you could see that whatever elements you have brought in they are not</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09:49 completely utilized.</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09:52 This can be this code can be rearranged in such a way that this is a modified version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Object 6">
            <a:extLst>
              <a:ext uri="{FF2B5EF4-FFF2-40B4-BE49-F238E27FC236}">
                <a16:creationId xmlns:a16="http://schemas.microsoft.com/office/drawing/2014/main" id="{724C5F31-6316-111F-984B-02D1D50A8C05}"/>
              </a:ext>
            </a:extLst>
          </p:cNvPr>
          <p:cNvGraphicFramePr>
            <a:graphicFrameLocks noChangeAspect="1"/>
          </p:cNvGraphicFramePr>
          <p:nvPr>
            <p:extLst>
              <p:ext uri="{D42A27DB-BD31-4B8C-83A1-F6EECF244321}">
                <p14:modId xmlns:p14="http://schemas.microsoft.com/office/powerpoint/2010/main" val="2941767643"/>
              </p:ext>
            </p:extLst>
          </p:nvPr>
        </p:nvGraphicFramePr>
        <p:xfrm>
          <a:off x="1619672" y="3501008"/>
          <a:ext cx="6184404" cy="3568568"/>
        </p:xfrm>
        <a:graphic>
          <a:graphicData uri="http://schemas.openxmlformats.org/presentationml/2006/ole">
            <mc:AlternateContent xmlns:mc="http://schemas.openxmlformats.org/markup-compatibility/2006">
              <mc:Choice xmlns:v="urn:schemas-microsoft-com:vml" Requires="v">
                <p:oleObj name="Bitmap Image" r:id="rId2" imgW="7048440" imgH="4067280" progId="PBrush">
                  <p:embed/>
                </p:oleObj>
              </mc:Choice>
              <mc:Fallback>
                <p:oleObj name="Bitmap Image" r:id="rId2" imgW="7048440" imgH="4067280" progId="PBrush">
                  <p:embed/>
                  <p:pic>
                    <p:nvPicPr>
                      <p:cNvPr id="0" name=""/>
                      <p:cNvPicPr/>
                      <p:nvPr/>
                    </p:nvPicPr>
                    <p:blipFill>
                      <a:blip r:embed="rId3"/>
                      <a:stretch>
                        <a:fillRect/>
                      </a:stretch>
                    </p:blipFill>
                    <p:spPr>
                      <a:xfrm>
                        <a:off x="1619672" y="3501008"/>
                        <a:ext cx="6184404" cy="3568568"/>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D6B6A220-A319-A78C-ECF6-2C02BEB49433}"/>
              </a:ext>
            </a:extLst>
          </p:cNvPr>
          <p:cNvSpPr/>
          <p:nvPr/>
        </p:nvSpPr>
        <p:spPr>
          <a:xfrm>
            <a:off x="827584" y="2420888"/>
            <a:ext cx="6336704"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7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8640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09:58 of this code done with the help of blocking technique; where whatever elements of y and the z already brought; they are been completely utilizes such that in future we do not want.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13" name="Object 12">
            <a:extLst>
              <a:ext uri="{FF2B5EF4-FFF2-40B4-BE49-F238E27FC236}">
                <a16:creationId xmlns:a16="http://schemas.microsoft.com/office/drawing/2014/main" id="{EA209332-97C4-79FE-7FF8-45D26F44988D}"/>
              </a:ext>
            </a:extLst>
          </p:cNvPr>
          <p:cNvGraphicFramePr>
            <a:graphicFrameLocks noChangeAspect="1"/>
          </p:cNvGraphicFramePr>
          <p:nvPr>
            <p:extLst>
              <p:ext uri="{D42A27DB-BD31-4B8C-83A1-F6EECF244321}">
                <p14:modId xmlns:p14="http://schemas.microsoft.com/office/powerpoint/2010/main" val="2205355849"/>
              </p:ext>
            </p:extLst>
          </p:nvPr>
        </p:nvGraphicFramePr>
        <p:xfrm>
          <a:off x="1187624" y="2564904"/>
          <a:ext cx="6903477" cy="3744416"/>
        </p:xfrm>
        <a:graphic>
          <a:graphicData uri="http://schemas.openxmlformats.org/presentationml/2006/ole">
            <mc:AlternateContent xmlns:mc="http://schemas.openxmlformats.org/markup-compatibility/2006">
              <mc:Choice xmlns:v="urn:schemas-microsoft-com:vml" Requires="v">
                <p:oleObj name="Bitmap Image" r:id="rId2" imgW="7077240" imgH="3838680" progId="PBrush">
                  <p:embed/>
                </p:oleObj>
              </mc:Choice>
              <mc:Fallback>
                <p:oleObj name="Bitmap Image" r:id="rId2" imgW="7077240" imgH="3838680" progId="PBrush">
                  <p:embed/>
                  <p:pic>
                    <p:nvPicPr>
                      <p:cNvPr id="7" name="Object 6">
                        <a:extLst>
                          <a:ext uri="{FF2B5EF4-FFF2-40B4-BE49-F238E27FC236}">
                            <a16:creationId xmlns:a16="http://schemas.microsoft.com/office/drawing/2014/main" id="{58E73AE4-B2B9-B516-8DC6-F1CEDB1D8E39}"/>
                          </a:ext>
                        </a:extLst>
                      </p:cNvPr>
                      <p:cNvPicPr/>
                      <p:nvPr/>
                    </p:nvPicPr>
                    <p:blipFill>
                      <a:blip r:embed="rId3"/>
                      <a:stretch>
                        <a:fillRect/>
                      </a:stretch>
                    </p:blipFill>
                    <p:spPr>
                      <a:xfrm>
                        <a:off x="1187624" y="2564904"/>
                        <a:ext cx="6903477" cy="3744416"/>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76291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00:29 we will continue our discussion on Advanced Cache Optimization Techniques. Last lecture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00:35 we have seen some of the optimization techniques that are used to reduce average memory access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00:43 time.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00:45 Continue our discussion our basic assumption was like average memory access time is dependent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00:52 on hit time, miss rate and the miss penalty. Now any of these three parameters let say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008F4183-2A08-A272-6E37-42B61DCFFC61}"/>
              </a:ext>
            </a:extLst>
          </p:cNvPr>
          <p:cNvGraphicFramePr>
            <a:graphicFrameLocks noChangeAspect="1"/>
          </p:cNvGraphicFramePr>
          <p:nvPr>
            <p:extLst>
              <p:ext uri="{D42A27DB-BD31-4B8C-83A1-F6EECF244321}">
                <p14:modId xmlns:p14="http://schemas.microsoft.com/office/powerpoint/2010/main" val="3107194359"/>
              </p:ext>
            </p:extLst>
          </p:nvPr>
        </p:nvGraphicFramePr>
        <p:xfrm>
          <a:off x="1331640" y="2924944"/>
          <a:ext cx="6165354" cy="3350009"/>
        </p:xfrm>
        <a:graphic>
          <a:graphicData uri="http://schemas.openxmlformats.org/presentationml/2006/ole">
            <mc:AlternateContent xmlns:mc="http://schemas.openxmlformats.org/markup-compatibility/2006">
              <mc:Choice xmlns:v="urn:schemas-microsoft-com:vml" Requires="v">
                <p:oleObj name="Bitmap Image" r:id="rId2" imgW="7029360" imgH="3819600" progId="PBrush">
                  <p:embed/>
                </p:oleObj>
              </mc:Choice>
              <mc:Fallback>
                <p:oleObj name="Bitmap Image" r:id="rId2" imgW="7029360" imgH="3819600" progId="PBrush">
                  <p:embed/>
                  <p:pic>
                    <p:nvPicPr>
                      <p:cNvPr id="0" name=""/>
                      <p:cNvPicPr/>
                      <p:nvPr/>
                    </p:nvPicPr>
                    <p:blipFill>
                      <a:blip r:embed="rId3"/>
                      <a:stretch>
                        <a:fillRect/>
                      </a:stretch>
                    </p:blipFill>
                    <p:spPr>
                      <a:xfrm>
                        <a:off x="1331640" y="2924944"/>
                        <a:ext cx="6165354" cy="3350009"/>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26849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01:00 its hit time, miss rate or miss penalty; a variation in any of these three parameter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01:06 is going to affect your average memory access time.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01:08 The next technique we are going to work on is merging write buffer; we have seen that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01:15 there are two category of caches depending on how write is updated to next level of memory.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01:21 We have write back caches and write through caches; write back caches are those in which</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01:27 main memory will be updated only if a cache memory block is been evicted out. All writing</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01:35 happens strictly in the cache memory such that all further reads will be serviced from</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01:40 cache memory itself. So, there is no need for cache memory and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01:43 main memory to be coherent, but when you flush out a block you see whether the block is modified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01:48 or not; if the block is modified then the writing back happens. Another category of</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01:56 cache is called write through cache, any writing that happens on cache memory is being updated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Object 6">
            <a:extLst>
              <a:ext uri="{FF2B5EF4-FFF2-40B4-BE49-F238E27FC236}">
                <a16:creationId xmlns:a16="http://schemas.microsoft.com/office/drawing/2014/main" id="{0901C466-8716-41B3-B99C-4A4C8E23CB8E}"/>
              </a:ext>
            </a:extLst>
          </p:cNvPr>
          <p:cNvGraphicFramePr>
            <a:graphicFrameLocks noChangeAspect="1"/>
          </p:cNvGraphicFramePr>
          <p:nvPr>
            <p:extLst>
              <p:ext uri="{D42A27DB-BD31-4B8C-83A1-F6EECF244321}">
                <p14:modId xmlns:p14="http://schemas.microsoft.com/office/powerpoint/2010/main" val="3486649546"/>
              </p:ext>
            </p:extLst>
          </p:nvPr>
        </p:nvGraphicFramePr>
        <p:xfrm>
          <a:off x="1547664" y="4581128"/>
          <a:ext cx="5381625" cy="923925"/>
        </p:xfrm>
        <a:graphic>
          <a:graphicData uri="http://schemas.openxmlformats.org/presentationml/2006/ole">
            <mc:AlternateContent xmlns:mc="http://schemas.openxmlformats.org/markup-compatibility/2006">
              <mc:Choice xmlns:v="urn:schemas-microsoft-com:vml" Requires="v">
                <p:oleObj name="Bitmap Image" r:id="rId2" imgW="5381640" imgH="923760" progId="PBrush">
                  <p:embed/>
                </p:oleObj>
              </mc:Choice>
              <mc:Fallback>
                <p:oleObj name="Bitmap Image" r:id="rId2" imgW="5381640" imgH="923760" progId="PBrush">
                  <p:embed/>
                  <p:pic>
                    <p:nvPicPr>
                      <p:cNvPr id="0" name=""/>
                      <p:cNvPicPr/>
                      <p:nvPr/>
                    </p:nvPicPr>
                    <p:blipFill>
                      <a:blip r:embed="rId3"/>
                      <a:stretch>
                        <a:fillRect/>
                      </a:stretch>
                    </p:blipFill>
                    <p:spPr>
                      <a:xfrm>
                        <a:off x="1547664" y="4581128"/>
                        <a:ext cx="5381625" cy="9239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BAB4F1F2-F442-8BD2-0E70-57D3C0AFF249}"/>
              </a:ext>
            </a:extLst>
          </p:cNvPr>
          <p:cNvSpPr/>
          <p:nvPr/>
        </p:nvSpPr>
        <p:spPr>
          <a:xfrm>
            <a:off x="755576" y="2060848"/>
            <a:ext cx="547260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11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323528" y="1268758"/>
            <a:ext cx="8496944" cy="29523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i="0" dirty="0">
                <a:solidFill>
                  <a:srgbClr val="000000"/>
                </a:solidFill>
                <a:effectLst/>
              </a:rPr>
              <a:t>Write through and write back cache</a:t>
            </a:r>
            <a:endParaRPr lang="en-US" sz="1600" b="1" dirty="0">
              <a:solidFill>
                <a:schemeClr val="tx1"/>
              </a:solidFill>
            </a:endParaRPr>
          </a:p>
          <a:p>
            <a:pPr marL="342900" indent="-342900" algn="l">
              <a:buClr>
                <a:srgbClr val="0070C0"/>
              </a:buClr>
              <a:buSzPct val="80000"/>
              <a:buFont typeface="Wingdings" pitchFamily="2" charset="2"/>
              <a:buChar char="u"/>
            </a:pPr>
            <a:r>
              <a:rPr lang="en-US" sz="1600" b="0" i="0" u="sng" dirty="0">
                <a:solidFill>
                  <a:srgbClr val="273239"/>
                </a:solidFill>
                <a:effectLst/>
                <a:hlinkClick r:id="rId2"/>
              </a:rPr>
              <a:t>Cache</a:t>
            </a:r>
            <a:r>
              <a:rPr lang="en-US" sz="1600" b="0" i="0" dirty="0">
                <a:solidFill>
                  <a:srgbClr val="273239"/>
                </a:solidFill>
                <a:effectLst/>
              </a:rPr>
              <a:t> is a technique of storing a copy of data temporarily in rapidly accessible storage memory.  Cache stores most recently used words in small memory to increase the speed at which data is accessed.  It acts as a buffer between RAM and CPU and thus increases the speed at which data is available to the processor. Whenever a Processor wants to </a:t>
            </a:r>
            <a:r>
              <a:rPr lang="en-US" sz="1600" b="1" i="0" u="sng" dirty="0">
                <a:solidFill>
                  <a:srgbClr val="273239"/>
                </a:solidFill>
                <a:effectLst/>
              </a:rPr>
              <a:t>write</a:t>
            </a:r>
            <a:r>
              <a:rPr lang="en-US" sz="1600" b="0" i="0" dirty="0">
                <a:solidFill>
                  <a:srgbClr val="273239"/>
                </a:solidFill>
                <a:effectLst/>
              </a:rPr>
              <a:t> a word, it checks to see if the address it wants to write the data to, is present in the cache or not.  If the address is present in the cache, i.e., </a:t>
            </a:r>
            <a:r>
              <a:rPr lang="en-US" sz="1600" b="1" i="0" dirty="0">
                <a:solidFill>
                  <a:srgbClr val="273239"/>
                </a:solidFill>
                <a:effectLst/>
              </a:rPr>
              <a:t>Write Hit</a:t>
            </a:r>
            <a:r>
              <a:rPr lang="en-US" sz="1600" b="0" i="0" dirty="0">
                <a:solidFill>
                  <a:srgbClr val="273239"/>
                </a:solidFill>
                <a:effectLst/>
              </a:rPr>
              <a:t>. We can update the value in the cache and avoid expensive main memory access.  But this results in </a:t>
            </a:r>
            <a:r>
              <a:rPr lang="en-US" sz="1600" b="1" i="0" dirty="0">
                <a:solidFill>
                  <a:srgbClr val="273239"/>
                </a:solidFill>
                <a:effectLst/>
              </a:rPr>
              <a:t>Inconsistent Data </a:t>
            </a:r>
            <a:r>
              <a:rPr lang="en-US" sz="1600" b="0" i="0" dirty="0">
                <a:solidFill>
                  <a:srgbClr val="273239"/>
                </a:solidFill>
                <a:effectLst/>
              </a:rPr>
              <a:t>Problem. As both cache and main memory have different data, it will cause problems in two or more devices sharing the main memory (as in a multiprocessor system). This is where </a:t>
            </a:r>
            <a:r>
              <a:rPr lang="en-US" sz="1600" b="1" i="0" dirty="0">
                <a:solidFill>
                  <a:srgbClr val="273239"/>
                </a:solidFill>
                <a:effectLst/>
              </a:rPr>
              <a:t>Write Through</a:t>
            </a:r>
            <a:r>
              <a:rPr lang="en-US" sz="1600" b="0" i="0" dirty="0">
                <a:solidFill>
                  <a:srgbClr val="273239"/>
                </a:solidFill>
                <a:effectLst/>
              </a:rPr>
              <a:t> and </a:t>
            </a:r>
            <a:r>
              <a:rPr lang="en-US" sz="1600" b="1" i="0" dirty="0">
                <a:solidFill>
                  <a:srgbClr val="273239"/>
                </a:solidFill>
                <a:effectLst/>
              </a:rPr>
              <a:t>Write Back</a:t>
            </a:r>
            <a:r>
              <a:rPr lang="en-US" sz="1600" b="0" i="0" dirty="0">
                <a:solidFill>
                  <a:srgbClr val="273239"/>
                </a:solidFill>
                <a:effectLst/>
              </a:rPr>
              <a:t> comes into the picture.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https://www.geeksforgeeks.org/write-through-and-write-back-in-cache/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Write-through vs write-back cache">
            <a:extLst>
              <a:ext uri="{FF2B5EF4-FFF2-40B4-BE49-F238E27FC236}">
                <a16:creationId xmlns:a16="http://schemas.microsoft.com/office/drawing/2014/main" id="{2D410916-4359-3B6D-0695-C5645541A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293096"/>
            <a:ext cx="3384376" cy="219559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3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323528" y="1268758"/>
            <a:ext cx="8496944"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i="0" dirty="0">
                <a:solidFill>
                  <a:srgbClr val="000000"/>
                </a:solidFill>
                <a:effectLst/>
              </a:rPr>
              <a:t>Write through and write back cache</a:t>
            </a:r>
            <a:endParaRPr lang="en-US" sz="1400" b="1" dirty="0">
              <a:solidFill>
                <a:schemeClr val="tx1"/>
              </a:solidFill>
            </a:endParaRPr>
          </a:p>
          <a:p>
            <a:pPr marL="342900" indent="-342900" algn="l">
              <a:buClr>
                <a:srgbClr val="0070C0"/>
              </a:buClr>
              <a:buSzPct val="80000"/>
              <a:buFont typeface="Wingdings" pitchFamily="2" charset="2"/>
              <a:buChar char="u"/>
            </a:pPr>
            <a:r>
              <a:rPr lang="en-US" sz="1400" b="0" i="0" dirty="0">
                <a:solidFill>
                  <a:srgbClr val="273239"/>
                </a:solidFill>
                <a:effectLst/>
              </a:rPr>
              <a:t>1. </a:t>
            </a:r>
            <a:r>
              <a:rPr lang="en-US" sz="1400" b="1" i="0" dirty="0">
                <a:solidFill>
                  <a:srgbClr val="C00000"/>
                </a:solidFill>
                <a:effectLst/>
              </a:rPr>
              <a:t>write-through:</a:t>
            </a:r>
            <a:r>
              <a:rPr lang="en-US" sz="1400" b="0" i="0" dirty="0">
                <a:solidFill>
                  <a:srgbClr val="273239"/>
                </a:solidFill>
                <a:effectLst/>
              </a:rPr>
              <a:t> data is </a:t>
            </a:r>
            <a:r>
              <a:rPr lang="en-US" sz="1400" b="1" i="0" dirty="0">
                <a:solidFill>
                  <a:srgbClr val="C00000"/>
                </a:solidFill>
                <a:effectLst/>
              </a:rPr>
              <a:t>simultaneously updated to cache and memory</a:t>
            </a:r>
            <a:r>
              <a:rPr lang="en-US" sz="1400" b="0" i="0" dirty="0">
                <a:solidFill>
                  <a:srgbClr val="273239"/>
                </a:solidFill>
                <a:effectLst/>
              </a:rPr>
              <a:t>. </a:t>
            </a:r>
          </a:p>
          <a:p>
            <a:pPr marL="342900" indent="-342900" algn="l">
              <a:buClr>
                <a:srgbClr val="0070C0"/>
              </a:buClr>
              <a:buSzPct val="80000"/>
              <a:buFont typeface="Wingdings" pitchFamily="2" charset="2"/>
              <a:buChar char="u"/>
            </a:pPr>
            <a:r>
              <a:rPr lang="en-US" sz="1400" b="0" i="0" dirty="0">
                <a:solidFill>
                  <a:srgbClr val="273239"/>
                </a:solidFill>
                <a:effectLst/>
              </a:rPr>
              <a:t>This process is simpler and more reliable. This is used when there are no frequent writes to the cache(The number of write operations is less).  It helps in data recovery (In case of a power outage or system failure). A data write will experience latency (delay) as we have to write to two locations (both Memory and Cache). It Solves the inconsistency problem.  But it questions the advantage of having a cache in write operation (As the whole point of using a cache was to avoid multiple access to the main memory). </a:t>
            </a:r>
          </a:p>
          <a:p>
            <a:pPr marL="342900" indent="-342900" algn="l">
              <a:buClr>
                <a:srgbClr val="0070C0"/>
              </a:buClr>
              <a:buSzPct val="80000"/>
              <a:buFont typeface="Wingdings" pitchFamily="2" charset="2"/>
              <a:buChar char="u"/>
            </a:pPr>
            <a:r>
              <a:rPr lang="en-US" sz="1400" dirty="0">
                <a:solidFill>
                  <a:srgbClr val="273239"/>
                </a:solidFill>
              </a:rPr>
              <a:t>2. </a:t>
            </a:r>
            <a:r>
              <a:rPr lang="en-US" sz="1400" b="1" dirty="0">
                <a:solidFill>
                  <a:srgbClr val="C00000"/>
                </a:solidFill>
              </a:rPr>
              <a:t>Write-Back</a:t>
            </a:r>
            <a:r>
              <a:rPr lang="en-US" sz="1400" dirty="0">
                <a:solidFill>
                  <a:srgbClr val="273239"/>
                </a:solidFill>
              </a:rPr>
              <a:t>: </a:t>
            </a:r>
            <a:r>
              <a:rPr lang="en-US" sz="1400" b="1" i="0" dirty="0">
                <a:solidFill>
                  <a:srgbClr val="C00000"/>
                </a:solidFill>
                <a:effectLst/>
              </a:rPr>
              <a:t>The data is updated only in the cache and updated into the memory at a later time</a:t>
            </a:r>
            <a:r>
              <a:rPr lang="en-US" sz="1400" b="0" i="0" dirty="0">
                <a:solidFill>
                  <a:srgbClr val="273239"/>
                </a:solidFill>
                <a:effectLst/>
              </a:rPr>
              <a:t>. Data is updated in the memory only when the cache line is ready to be replaced (cache line replacement is done using Belady’s Anomaly, Least Recently Used Algorithm, FIFO, LIFO, and others depending on the application).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https://www.geeksforgeeks.org/write-through-and-write-back-in-cache/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30" name="Picture 6">
            <a:extLst>
              <a:ext uri="{FF2B5EF4-FFF2-40B4-BE49-F238E27FC236}">
                <a16:creationId xmlns:a16="http://schemas.microsoft.com/office/drawing/2014/main" id="{65A56A0F-301C-AC56-070B-56DBB5A852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789040"/>
            <a:ext cx="3931256" cy="244827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F7F2A90-2871-053D-A10C-8456C08DB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24230"/>
            <a:ext cx="3059832" cy="313377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E99160-04EC-6E35-B049-5E06F43030C4}"/>
              </a:ext>
            </a:extLst>
          </p:cNvPr>
          <p:cNvSpPr txBox="1"/>
          <p:nvPr/>
        </p:nvSpPr>
        <p:spPr>
          <a:xfrm>
            <a:off x="6300192" y="3789040"/>
            <a:ext cx="792088" cy="246221"/>
          </a:xfrm>
          <a:prstGeom prst="rect">
            <a:avLst/>
          </a:prstGeom>
          <a:solidFill>
            <a:srgbClr val="FFFF00"/>
          </a:solidFill>
          <a:ln>
            <a:solidFill>
              <a:srgbClr val="C00000"/>
            </a:solidFill>
          </a:ln>
        </p:spPr>
        <p:txBody>
          <a:bodyPr wrap="square" rtlCol="0">
            <a:spAutoFit/>
          </a:bodyPr>
          <a:lstStyle/>
          <a:p>
            <a:r>
              <a:rPr lang="en-US" sz="1000" dirty="0"/>
              <a:t>Write back</a:t>
            </a:r>
          </a:p>
        </p:txBody>
      </p:sp>
      <p:sp>
        <p:nvSpPr>
          <p:cNvPr id="13" name="TextBox 12">
            <a:extLst>
              <a:ext uri="{FF2B5EF4-FFF2-40B4-BE49-F238E27FC236}">
                <a16:creationId xmlns:a16="http://schemas.microsoft.com/office/drawing/2014/main" id="{BC43BFDC-74EC-1F29-5500-269DD7AE9275}"/>
              </a:ext>
            </a:extLst>
          </p:cNvPr>
          <p:cNvSpPr txBox="1"/>
          <p:nvPr/>
        </p:nvSpPr>
        <p:spPr>
          <a:xfrm>
            <a:off x="2339752" y="3933056"/>
            <a:ext cx="1008112" cy="246221"/>
          </a:xfrm>
          <a:prstGeom prst="rect">
            <a:avLst/>
          </a:prstGeom>
          <a:solidFill>
            <a:srgbClr val="FFFF00"/>
          </a:solidFill>
          <a:ln>
            <a:solidFill>
              <a:srgbClr val="C00000"/>
            </a:solidFill>
          </a:ln>
        </p:spPr>
        <p:txBody>
          <a:bodyPr wrap="square" rtlCol="0">
            <a:spAutoFit/>
          </a:bodyPr>
          <a:lstStyle/>
          <a:p>
            <a:r>
              <a:rPr lang="en-US" sz="1000" dirty="0"/>
              <a:t>Write through</a:t>
            </a:r>
          </a:p>
        </p:txBody>
      </p:sp>
    </p:spTree>
    <p:extLst>
      <p:ext uri="{BB962C8B-B14F-4D97-AF65-F5344CB8AC3E}">
        <p14:creationId xmlns:p14="http://schemas.microsoft.com/office/powerpoint/2010/main" val="306774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6642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02:05 in the main memory also. But processor need not wait for the entire write to get over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02:12 a special storage structure called a write buffer is used in this context.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02:17 The idea of write buffer is when processor want some update to happen in the next level</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02:22 of memory; writes in cache the same time its writes in the write buffer also. Write buffer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02:29 will write it into the main memory of the next level of memory at the same time processor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02:36 is continuing. So, by this processor is not stalled, the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02:41 writing happens in background and in the foreground processor is working. The optimization that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02:46 we are going to discuss now is about write buffer merging; write buffer merging to reduce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02:54 miss penalty. So, write buffer is a structure where processor will continue without waiting</a:t>
            </a:r>
          </a:p>
          <a:p>
            <a:pPr algn="l">
              <a:buClr>
                <a:srgbClr val="0070C0"/>
              </a:buClr>
              <a:buSzPct val="80000"/>
            </a:pPr>
            <a:endParaRPr lang="en-US" sz="14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Object 6">
            <a:extLst>
              <a:ext uri="{FF2B5EF4-FFF2-40B4-BE49-F238E27FC236}">
                <a16:creationId xmlns:a16="http://schemas.microsoft.com/office/drawing/2014/main" id="{C1378574-D949-A438-0D70-D63C0211D8CA}"/>
              </a:ext>
            </a:extLst>
          </p:cNvPr>
          <p:cNvGraphicFramePr>
            <a:graphicFrameLocks noChangeAspect="1"/>
          </p:cNvGraphicFramePr>
          <p:nvPr>
            <p:extLst>
              <p:ext uri="{D42A27DB-BD31-4B8C-83A1-F6EECF244321}">
                <p14:modId xmlns:p14="http://schemas.microsoft.com/office/powerpoint/2010/main" val="906703744"/>
              </p:ext>
            </p:extLst>
          </p:nvPr>
        </p:nvGraphicFramePr>
        <p:xfrm>
          <a:off x="1115616" y="4149080"/>
          <a:ext cx="6686550" cy="1304925"/>
        </p:xfrm>
        <a:graphic>
          <a:graphicData uri="http://schemas.openxmlformats.org/presentationml/2006/ole">
            <mc:AlternateContent xmlns:mc="http://schemas.openxmlformats.org/markup-compatibility/2006">
              <mc:Choice xmlns:v="urn:schemas-microsoft-com:vml" Requires="v">
                <p:oleObj name="Bitmap Image" r:id="rId2" imgW="6686640" imgH="1305000" progId="PBrush">
                  <p:embed/>
                </p:oleObj>
              </mc:Choice>
              <mc:Fallback>
                <p:oleObj name="Bitmap Image" r:id="rId2" imgW="6686640" imgH="1305000" progId="PBrush">
                  <p:embed/>
                  <p:pic>
                    <p:nvPicPr>
                      <p:cNvPr id="0" name=""/>
                      <p:cNvPicPr/>
                      <p:nvPr/>
                    </p:nvPicPr>
                    <p:blipFill>
                      <a:blip r:embed="rId3"/>
                      <a:stretch>
                        <a:fillRect/>
                      </a:stretch>
                    </p:blipFill>
                    <p:spPr>
                      <a:xfrm>
                        <a:off x="1115616" y="4149080"/>
                        <a:ext cx="6686550" cy="13049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4DBF4582-9F46-DF51-ECE6-8F16B4201114}"/>
              </a:ext>
            </a:extLst>
          </p:cNvPr>
          <p:cNvSpPr/>
          <p:nvPr/>
        </p:nvSpPr>
        <p:spPr>
          <a:xfrm>
            <a:off x="4067944" y="3356992"/>
            <a:ext cx="158417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4F8139-8065-0375-1B3E-84836E5EC4F9}"/>
              </a:ext>
            </a:extLst>
          </p:cNvPr>
          <p:cNvSpPr/>
          <p:nvPr/>
        </p:nvSpPr>
        <p:spPr>
          <a:xfrm>
            <a:off x="2555776" y="3645024"/>
            <a:ext cx="93610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18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ECB9C306-87B8-4CB0-B065-6655C6EF5885}"/>
              </a:ext>
            </a:extLst>
          </p:cNvPr>
          <p:cNvGraphicFramePr>
            <a:graphicFrameLocks noChangeAspect="1"/>
          </p:cNvGraphicFramePr>
          <p:nvPr>
            <p:extLst>
              <p:ext uri="{D42A27DB-BD31-4B8C-83A1-F6EECF244321}">
                <p14:modId xmlns:p14="http://schemas.microsoft.com/office/powerpoint/2010/main" val="685634051"/>
              </p:ext>
            </p:extLst>
          </p:nvPr>
        </p:nvGraphicFramePr>
        <p:xfrm>
          <a:off x="1115616" y="4221088"/>
          <a:ext cx="6924675" cy="2200275"/>
        </p:xfrm>
        <a:graphic>
          <a:graphicData uri="http://schemas.openxmlformats.org/presentationml/2006/ole">
            <mc:AlternateContent xmlns:mc="http://schemas.openxmlformats.org/markup-compatibility/2006">
              <mc:Choice xmlns:v="urn:schemas-microsoft-com:vml" Requires="v">
                <p:oleObj name="Bitmap Image" r:id="rId2" imgW="6924600" imgH="2200320" progId="PBrush">
                  <p:embed/>
                </p:oleObj>
              </mc:Choice>
              <mc:Fallback>
                <p:oleObj name="Bitmap Image" r:id="rId2" imgW="6924600" imgH="2200320" progId="PBrush">
                  <p:embed/>
                  <p:pic>
                    <p:nvPicPr>
                      <p:cNvPr id="0" name=""/>
                      <p:cNvPicPr/>
                      <p:nvPr/>
                    </p:nvPicPr>
                    <p:blipFill>
                      <a:blip r:embed="rId3"/>
                      <a:stretch>
                        <a:fillRect/>
                      </a:stretch>
                    </p:blipFill>
                    <p:spPr>
                      <a:xfrm>
                        <a:off x="1115616" y="4221088"/>
                        <a:ext cx="6924675" cy="220027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80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03:01 for the writes to get over. So, when you perform a store or a write on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03:06 a block that is already pending in the write buffer update the write buffer that is an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03:11 idea. So, any write that you do an entry is made into the write buffer for that particular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03:18 block; there is a change that happened in one of the word one of the word is modified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03:22 and the entire block is kept in the write buffer. So, in the near future let say one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03:30 more write happens into the same block that also will find a new entry in the write buffer.</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03:36 But the optimization of write buffer merging means when you put a new field or a new entry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03:43 into the write buffer; you search inside the write buffer to see whether a same block has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03:50 already an entry or not; if so, you merge the write buffer entry, this will reduce the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03:55 stalls due to the write due to full write buffer. The policy is any write that happens</a:t>
            </a:r>
          </a:p>
          <a:p>
            <a:pPr algn="l">
              <a:buClr>
                <a:srgbClr val="0070C0"/>
              </a:buClr>
              <a:buSzPct val="80000"/>
            </a:pPr>
            <a:endParaRPr lang="en-US" sz="14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AFB11EA8-AB53-53F0-39A0-58BAFA1314CC}"/>
              </a:ext>
            </a:extLst>
          </p:cNvPr>
          <p:cNvSpPr/>
          <p:nvPr/>
        </p:nvSpPr>
        <p:spPr>
          <a:xfrm>
            <a:off x="755576" y="2060848"/>
            <a:ext cx="6984776"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7EBB33-1018-0D47-326D-D4BBAA2EF275}"/>
              </a:ext>
            </a:extLst>
          </p:cNvPr>
          <p:cNvSpPr/>
          <p:nvPr/>
        </p:nvSpPr>
        <p:spPr>
          <a:xfrm>
            <a:off x="1403648" y="5589240"/>
            <a:ext cx="6264696"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3DB212-A0DA-48B2-1C1D-FC4C98DEE1DC}"/>
              </a:ext>
            </a:extLst>
          </p:cNvPr>
          <p:cNvSpPr/>
          <p:nvPr/>
        </p:nvSpPr>
        <p:spPr>
          <a:xfrm>
            <a:off x="1403648" y="6165304"/>
            <a:ext cx="62646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B65BDD-1F9F-8668-E1B5-267B13D21D8B}"/>
              </a:ext>
            </a:extLst>
          </p:cNvPr>
          <p:cNvSpPr/>
          <p:nvPr/>
        </p:nvSpPr>
        <p:spPr>
          <a:xfrm>
            <a:off x="899592" y="3573016"/>
            <a:ext cx="640871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4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5202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rPr>
              <a:t>04:01 an entry is done in the write buffer also. Let us say there are a write buffer can accommodate</a:t>
            </a:r>
          </a:p>
          <a:p>
            <a:pPr marL="342900" indent="-342900" algn="l">
              <a:buClr>
                <a:srgbClr val="0070C0"/>
              </a:buClr>
              <a:buSzPct val="80000"/>
              <a:buFont typeface="Wingdings" pitchFamily="2" charset="2"/>
              <a:buChar char="u"/>
            </a:pPr>
            <a:r>
              <a:rPr lang="en-US" sz="1200" b="0" i="0" dirty="0">
                <a:solidFill>
                  <a:srgbClr val="000000"/>
                </a:solidFill>
                <a:effectLst/>
              </a:rPr>
              <a:t>04:08 only four, such a writes; once four writes are there and write buffer has four valid</a:t>
            </a:r>
          </a:p>
          <a:p>
            <a:pPr marL="342900" indent="-342900" algn="l">
              <a:buClr>
                <a:srgbClr val="0070C0"/>
              </a:buClr>
              <a:buSzPct val="80000"/>
              <a:buFont typeface="Wingdings" pitchFamily="2" charset="2"/>
              <a:buChar char="u"/>
            </a:pPr>
            <a:r>
              <a:rPr lang="en-US" sz="1200" b="0" i="0" dirty="0">
                <a:solidFill>
                  <a:srgbClr val="000000"/>
                </a:solidFill>
                <a:effectLst/>
              </a:rPr>
              <a:t>04:13 entries then processor is stalled because of the fact that anymore write there is no</a:t>
            </a:r>
          </a:p>
          <a:p>
            <a:pPr marL="342900" indent="-342900" algn="l">
              <a:buClr>
                <a:srgbClr val="0070C0"/>
              </a:buClr>
              <a:buSzPct val="80000"/>
              <a:buFont typeface="Wingdings" pitchFamily="2" charset="2"/>
              <a:buChar char="u"/>
            </a:pPr>
            <a:r>
              <a:rPr lang="en-US" sz="1200" b="0" i="0" dirty="0">
                <a:solidFill>
                  <a:srgbClr val="000000"/>
                </a:solidFill>
                <a:effectLst/>
              </a:rPr>
              <a:t>04:18 more space in the write buffer. So, when write buffer completes one write</a:t>
            </a:r>
          </a:p>
          <a:p>
            <a:pPr marL="342900" indent="-342900" algn="l">
              <a:buClr>
                <a:srgbClr val="0070C0"/>
              </a:buClr>
              <a:buSzPct val="80000"/>
              <a:buFont typeface="Wingdings" pitchFamily="2" charset="2"/>
              <a:buChar char="u"/>
            </a:pPr>
            <a:r>
              <a:rPr lang="en-US" sz="1200" b="0" i="0" dirty="0">
                <a:solidFill>
                  <a:srgbClr val="000000"/>
                </a:solidFill>
                <a:effectLst/>
              </a:rPr>
              <a:t>04:22 in the main memory then one of the entries freed. So, when you have multiple writes to</a:t>
            </a:r>
          </a:p>
          <a:p>
            <a:pPr marL="342900" indent="-342900" algn="l">
              <a:buClr>
                <a:srgbClr val="0070C0"/>
              </a:buClr>
              <a:buSzPct val="80000"/>
              <a:buFont typeface="Wingdings" pitchFamily="2" charset="2"/>
              <a:buChar char="u"/>
            </a:pPr>
            <a:r>
              <a:rPr lang="en-US" sz="1200" b="0" i="0" dirty="0">
                <a:solidFill>
                  <a:srgbClr val="000000"/>
                </a:solidFill>
                <a:effectLst/>
              </a:rPr>
              <a:t>04:30 the same block in an un optimized write buffer; all these writes will occupy one block or</a:t>
            </a:r>
          </a:p>
          <a:p>
            <a:pPr marL="342900" indent="-342900" algn="l">
              <a:buClr>
                <a:srgbClr val="0070C0"/>
              </a:buClr>
              <a:buSzPct val="80000"/>
              <a:buFont typeface="Wingdings" pitchFamily="2" charset="2"/>
              <a:buChar char="u"/>
            </a:pPr>
            <a:r>
              <a:rPr lang="en-US" sz="1200" b="0" i="0" dirty="0">
                <a:solidFill>
                  <a:srgbClr val="000000"/>
                </a:solidFill>
                <a:effectLst/>
              </a:rPr>
              <a:t>04:38 one entry each in the write buffer. The idea of write buffer optimization is to make sure</a:t>
            </a:r>
          </a:p>
          <a:p>
            <a:pPr marL="342900" indent="-342900" algn="l">
              <a:buClr>
                <a:srgbClr val="0070C0"/>
              </a:buClr>
              <a:buSzPct val="80000"/>
              <a:buFont typeface="Wingdings" pitchFamily="2" charset="2"/>
              <a:buChar char="u"/>
            </a:pPr>
            <a:r>
              <a:rPr lang="en-US" sz="1200" b="0" i="0" dirty="0">
                <a:solidFill>
                  <a:srgbClr val="000000"/>
                </a:solidFill>
                <a:effectLst/>
              </a:rPr>
              <a:t>04:46 that pending write buffer concepts are already been improved; so, if the write buffer is</a:t>
            </a:r>
          </a:p>
          <a:p>
            <a:pPr marL="342900" indent="-342900" algn="l">
              <a:buClr>
                <a:srgbClr val="0070C0"/>
              </a:buClr>
              <a:buSzPct val="80000"/>
              <a:buFont typeface="Wingdings" pitchFamily="2" charset="2"/>
              <a:buChar char="u"/>
            </a:pPr>
            <a:r>
              <a:rPr lang="en-US" sz="1200" b="0" i="0" dirty="0">
                <a:solidFill>
                  <a:srgbClr val="000000"/>
                </a:solidFill>
                <a:effectLst/>
              </a:rPr>
              <a:t>04:50 full writes incur a processor stalls. So, consider this case you can see that there</a:t>
            </a:r>
          </a:p>
          <a:p>
            <a:pPr marL="342900" indent="-342900" algn="l">
              <a:buClr>
                <a:srgbClr val="0070C0"/>
              </a:buClr>
              <a:buSzPct val="80000"/>
              <a:buFont typeface="Wingdings" pitchFamily="2" charset="2"/>
              <a:buChar char="u"/>
            </a:pPr>
            <a:r>
              <a:rPr lang="en-US" sz="1200" b="0" i="0" dirty="0">
                <a:solidFill>
                  <a:srgbClr val="000000"/>
                </a:solidFill>
                <a:effectLst/>
              </a:rPr>
              <a:t>04:57 were four write that happened into addresses 100, 108, 116 and 124. So, to memory location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7" name="Object 6">
            <a:extLst>
              <a:ext uri="{FF2B5EF4-FFF2-40B4-BE49-F238E27FC236}">
                <a16:creationId xmlns:a16="http://schemas.microsoft.com/office/drawing/2014/main" id="{CADE655D-6646-5018-4E73-3B2D68660FEC}"/>
              </a:ext>
            </a:extLst>
          </p:cNvPr>
          <p:cNvGraphicFramePr>
            <a:graphicFrameLocks noChangeAspect="1"/>
          </p:cNvGraphicFramePr>
          <p:nvPr>
            <p:extLst>
              <p:ext uri="{D42A27DB-BD31-4B8C-83A1-F6EECF244321}">
                <p14:modId xmlns:p14="http://schemas.microsoft.com/office/powerpoint/2010/main" val="2170311859"/>
              </p:ext>
            </p:extLst>
          </p:nvPr>
        </p:nvGraphicFramePr>
        <p:xfrm>
          <a:off x="2267744" y="3945090"/>
          <a:ext cx="5014367" cy="2912910"/>
        </p:xfrm>
        <a:graphic>
          <a:graphicData uri="http://schemas.openxmlformats.org/presentationml/2006/ole">
            <mc:AlternateContent xmlns:mc="http://schemas.openxmlformats.org/markup-compatibility/2006">
              <mc:Choice xmlns:v="urn:schemas-microsoft-com:vml" Requires="v">
                <p:oleObj name="Bitmap Image" r:id="rId2" imgW="6886440" imgH="4000680" progId="PBrush">
                  <p:embed/>
                </p:oleObj>
              </mc:Choice>
              <mc:Fallback>
                <p:oleObj name="Bitmap Image" r:id="rId2" imgW="6886440" imgH="4000680" progId="PBrush">
                  <p:embed/>
                  <p:pic>
                    <p:nvPicPr>
                      <p:cNvPr id="0" name=""/>
                      <p:cNvPicPr/>
                      <p:nvPr/>
                    </p:nvPicPr>
                    <p:blipFill>
                      <a:blip r:embed="rId3"/>
                      <a:stretch>
                        <a:fillRect/>
                      </a:stretch>
                    </p:blipFill>
                    <p:spPr>
                      <a:xfrm>
                        <a:off x="2267744" y="3945090"/>
                        <a:ext cx="5014367" cy="291291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98331499-CFE8-301E-089A-8D0039C4B3BB}"/>
              </a:ext>
            </a:extLst>
          </p:cNvPr>
          <p:cNvSpPr/>
          <p:nvPr/>
        </p:nvSpPr>
        <p:spPr>
          <a:xfrm>
            <a:off x="827584" y="3212976"/>
            <a:ext cx="734481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D12653-B9EF-0985-A91A-14B431FC5679}"/>
              </a:ext>
            </a:extLst>
          </p:cNvPr>
          <p:cNvSpPr/>
          <p:nvPr/>
        </p:nvSpPr>
        <p:spPr>
          <a:xfrm>
            <a:off x="2339752" y="5589240"/>
            <a:ext cx="3168352" cy="11521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BF4D51-4856-9F19-07CB-29A9F231A3D7}"/>
              </a:ext>
            </a:extLst>
          </p:cNvPr>
          <p:cNvSpPr/>
          <p:nvPr/>
        </p:nvSpPr>
        <p:spPr>
          <a:xfrm>
            <a:off x="2339752" y="5877272"/>
            <a:ext cx="432048"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B4378-EA37-E39C-8C66-F38540531F66}"/>
              </a:ext>
            </a:extLst>
          </p:cNvPr>
          <p:cNvSpPr/>
          <p:nvPr/>
        </p:nvSpPr>
        <p:spPr>
          <a:xfrm>
            <a:off x="2771800" y="5877272"/>
            <a:ext cx="576064"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60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6336705"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b="1" dirty="0">
                <a:solidFill>
                  <a:schemeClr val="tx1"/>
                </a:solidFill>
              </a:rPr>
              <a:t>Advanced Cache Optimization Technique II (Part 1) (00:32/17:43)</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05:06100, 108, 116 and 124 were returned; let say, in subsequent clock cycles. Since all these</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05:14are writes, write buffer is actually taking one entry each. So, 4 entries in the write</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05:20buffer are already done. Now by this then the write buffer is full, the optimization</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05:25means write buffer controller should have an intelligence such that it has to understand</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05:31that 100, 108, 116 and 124; they are part of the same block; this is what is known as</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05:41write buffer merging. So, when you have write buffer merging it</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05:48is go in to help us; that means, a sequential addresses can be place in one entry. So, we</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05:53will get more amount of space.</a:t>
            </a:r>
          </a:p>
          <a:p>
            <a:pPr marL="342900" indent="-342900" algn="l">
              <a:buClr>
                <a:srgbClr val="0070C0"/>
              </a:buClr>
              <a:buSzPct val="80000"/>
              <a:buFont typeface="Wingdings" pitchFamily="2" charset="2"/>
              <a:buChar char="u"/>
            </a:pPr>
            <a:r>
              <a:rPr lang="en-US" sz="1200" b="0" i="0" dirty="0">
                <a:solidFill>
                  <a:srgbClr val="000000"/>
                </a:solidFill>
                <a:effectLst/>
                <a:latin typeface="Inter"/>
              </a:rPr>
              <a:t>05:56Moving onto the next optimization is called compiler optimization this is a place where</a:t>
            </a:r>
          </a:p>
          <a:p>
            <a:pPr algn="l">
              <a:buClr>
                <a:srgbClr val="0070C0"/>
              </a:buClr>
              <a:buSzPct val="80000"/>
            </a:pPr>
            <a:endParaRPr lang="en-US" sz="12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Object 6">
            <a:extLst>
              <a:ext uri="{FF2B5EF4-FFF2-40B4-BE49-F238E27FC236}">
                <a16:creationId xmlns:a16="http://schemas.microsoft.com/office/drawing/2014/main" id="{01D397B6-3A0B-2938-A839-9D1105C15A20}"/>
              </a:ext>
            </a:extLst>
          </p:cNvPr>
          <p:cNvGraphicFramePr>
            <a:graphicFrameLocks noChangeAspect="1"/>
          </p:cNvGraphicFramePr>
          <p:nvPr>
            <p:extLst>
              <p:ext uri="{D42A27DB-BD31-4B8C-83A1-F6EECF244321}">
                <p14:modId xmlns:p14="http://schemas.microsoft.com/office/powerpoint/2010/main" val="4157533759"/>
              </p:ext>
            </p:extLst>
          </p:nvPr>
        </p:nvGraphicFramePr>
        <p:xfrm>
          <a:off x="1835696" y="3645024"/>
          <a:ext cx="5675015" cy="3099607"/>
        </p:xfrm>
        <a:graphic>
          <a:graphicData uri="http://schemas.openxmlformats.org/presentationml/2006/ole">
            <mc:AlternateContent xmlns:mc="http://schemas.openxmlformats.org/markup-compatibility/2006">
              <mc:Choice xmlns:v="urn:schemas-microsoft-com:vml" Requires="v">
                <p:oleObj name="Bitmap Image" r:id="rId2" imgW="7115040" imgH="3886200" progId="PBrush">
                  <p:embed/>
                </p:oleObj>
              </mc:Choice>
              <mc:Fallback>
                <p:oleObj name="Bitmap Image" r:id="rId2" imgW="7115040" imgH="3886200" progId="PBrush">
                  <p:embed/>
                  <p:pic>
                    <p:nvPicPr>
                      <p:cNvPr id="0" name=""/>
                      <p:cNvPicPr/>
                      <p:nvPr/>
                    </p:nvPicPr>
                    <p:blipFill>
                      <a:blip r:embed="rId3"/>
                      <a:stretch>
                        <a:fillRect/>
                      </a:stretch>
                    </p:blipFill>
                    <p:spPr>
                      <a:xfrm>
                        <a:off x="1835696" y="3645024"/>
                        <a:ext cx="5675015" cy="3099607"/>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4C0EFA94-5C8B-A62D-AAF5-24AE6F80772D}"/>
              </a:ext>
            </a:extLst>
          </p:cNvPr>
          <p:cNvSpPr/>
          <p:nvPr/>
        </p:nvSpPr>
        <p:spPr>
          <a:xfrm>
            <a:off x="827584" y="2348880"/>
            <a:ext cx="583264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97B890-4BC8-945E-2C57-3FCFD36D0B46}"/>
              </a:ext>
            </a:extLst>
          </p:cNvPr>
          <p:cNvSpPr/>
          <p:nvPr/>
        </p:nvSpPr>
        <p:spPr>
          <a:xfrm>
            <a:off x="4644008" y="5517232"/>
            <a:ext cx="2952328" cy="1224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8815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5582</TotalTime>
  <Words>2521</Words>
  <Application>Microsoft Office PowerPoint</Application>
  <PresentationFormat>On-screen Show (4:3)</PresentationFormat>
  <Paragraphs>177</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Inter</vt:lpstr>
      <vt:lpstr>Wingdings</vt:lpstr>
      <vt:lpstr>Office 佈景主題</vt:lpstr>
      <vt:lpstr>Bitmap Image</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4 Adv Cache Optimization Technique II (Part 1)</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1460</cp:revision>
  <dcterms:created xsi:type="dcterms:W3CDTF">2018-09-28T16:40:41Z</dcterms:created>
  <dcterms:modified xsi:type="dcterms:W3CDTF">2022-09-10T05:40:18Z</dcterms:modified>
</cp:coreProperties>
</file>