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34" r:id="rId3"/>
    <p:sldId id="315" r:id="rId4"/>
    <p:sldId id="317" r:id="rId5"/>
    <p:sldId id="318" r:id="rId6"/>
    <p:sldId id="319" r:id="rId7"/>
    <p:sldId id="320" r:id="rId8"/>
    <p:sldId id="335" r:id="rId9"/>
    <p:sldId id="321" r:id="rId10"/>
    <p:sldId id="323" r:id="rId11"/>
    <p:sldId id="324" r:id="rId12"/>
    <p:sldId id="325" r:id="rId13"/>
    <p:sldId id="327" r:id="rId14"/>
    <p:sldId id="328" r:id="rId15"/>
    <p:sldId id="329" r:id="rId16"/>
    <p:sldId id="330" r:id="rId17"/>
    <p:sldId id="331" r:id="rId18"/>
    <p:sldId id="332" r:id="rId19"/>
    <p:sldId id="333" r:id="rId20"/>
    <p:sldId id="259"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93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0.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1.bin"/><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2.bin"/><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gem5: The gem5 simulator system">
            <a:extLst>
              <a:ext uri="{FF2B5EF4-FFF2-40B4-BE49-F238E27FC236}">
                <a16:creationId xmlns:a16="http://schemas.microsoft.com/office/drawing/2014/main" id="{AA8C4247-6715-84D7-AAB4-A105DFBEFA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3717032"/>
            <a:ext cx="884684" cy="958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232250"/>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(04:43s/40:09)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04:43 So, lower associativity reduces power also because we are going to access only very few cache lines.</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04:49 Consider the case of a cache memory let us say where we have 8 blocks available; it is a direct mapped cache with 8 blocks.</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04:57 So, at any point of time when you are going to give an address to index into one of this 8,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graphicFrame>
        <p:nvGraphicFramePr>
          <p:cNvPr id="7" name="Object 6">
            <a:extLst>
              <a:ext uri="{FF2B5EF4-FFF2-40B4-BE49-F238E27FC236}">
                <a16:creationId xmlns:a16="http://schemas.microsoft.com/office/drawing/2014/main" id="{60426C17-FDFB-EFBE-B63E-024863EFBCD8}"/>
              </a:ext>
            </a:extLst>
          </p:cNvPr>
          <p:cNvGraphicFramePr>
            <a:graphicFrameLocks noChangeAspect="1"/>
          </p:cNvGraphicFramePr>
          <p:nvPr>
            <p:extLst>
              <p:ext uri="{D42A27DB-BD31-4B8C-83A1-F6EECF244321}">
                <p14:modId xmlns:p14="http://schemas.microsoft.com/office/powerpoint/2010/main" val="4052232142"/>
              </p:ext>
            </p:extLst>
          </p:nvPr>
        </p:nvGraphicFramePr>
        <p:xfrm>
          <a:off x="2411760" y="3861048"/>
          <a:ext cx="5302399" cy="2860215"/>
        </p:xfrm>
        <a:graphic>
          <a:graphicData uri="http://schemas.openxmlformats.org/presentationml/2006/ole">
            <mc:AlternateContent xmlns:mc="http://schemas.openxmlformats.org/markup-compatibility/2006">
              <mc:Choice xmlns:v="urn:schemas-microsoft-com:vml" Requires="v">
                <p:oleObj name="Bitmap Image" r:id="rId2" imgW="6886440" imgH="3714840" progId="PBrush">
                  <p:embed/>
                </p:oleObj>
              </mc:Choice>
              <mc:Fallback>
                <p:oleObj name="Bitmap Image" r:id="rId2" imgW="6886440" imgH="3714840" progId="PBrush">
                  <p:embed/>
                  <p:pic>
                    <p:nvPicPr>
                      <p:cNvPr id="0" name=""/>
                      <p:cNvPicPr/>
                      <p:nvPr/>
                    </p:nvPicPr>
                    <p:blipFill>
                      <a:blip r:embed="rId3"/>
                      <a:stretch>
                        <a:fillRect/>
                      </a:stretch>
                    </p:blipFill>
                    <p:spPr>
                      <a:xfrm>
                        <a:off x="2411760" y="3861048"/>
                        <a:ext cx="5302399" cy="286021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9A9B6F96-214A-30F6-D9EC-3E01767B3BFE}"/>
              </a:ext>
            </a:extLst>
          </p:cNvPr>
          <p:cNvSpPr/>
          <p:nvPr/>
        </p:nvSpPr>
        <p:spPr>
          <a:xfrm>
            <a:off x="2699792" y="6309320"/>
            <a:ext cx="4968552"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00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4032450"/>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(05:04/40:09)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05:04 and then you search the corresponding tag there and perform the comparison if it is going to be a 2 way associative cache.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05:13 So, then you have will 4 sets of 2 way associativity.</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05:16 So, once you index into one of this 4 you have to perform tag comparison on both the ways; there by you require 2 parallel tag comparisons circuitry.</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05:27 When you move to 8 way associative or 16 way associative; you require 8 parallel tag comparison circuit and that is what is going to consume little bit of more time.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05:38 So, the take away is when you work with small caches then the number of index bit is less;</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05:45 the number of sets to which you are going to work on will be less; that means, your indexing time will be less.</a:t>
            </a:r>
          </a:p>
          <a:p>
            <a:pPr marL="342900" indent="-342900" algn="l">
              <a:buClr>
                <a:srgbClr val="0070C0"/>
              </a:buClr>
              <a:buSzPct val="80000"/>
              <a:buFont typeface="Wingdings" pitchFamily="2" charset="2"/>
              <a:buChar char="u"/>
            </a:pPr>
            <a:endParaRPr lang="en-US" sz="1800" b="0" i="0" dirty="0">
              <a:solidFill>
                <a:srgbClr val="000000"/>
              </a:solidFill>
              <a:effectLst/>
              <a:latin typeface="Inter"/>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350234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3096346"/>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(05:52/40:09)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05:52 When you are going to work with simple caches; that means, lower associative caches then</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05:59 the tag comparison time followed by data transfer time you can save, but we have to understand that when you go for lower associativity, you can increase conflict.</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06:09 So, one side we are getting a gain of reduction of hit time on the side we are compromising on of our miss rate.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06:17 So, you have to find out a close balance whatever it is in short it is always advisable to use small and simple first level cache.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2605328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80831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(06:26/40:09)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06:26 This is actually a graph which is going to give us some fair idea regarding how the performance is going to get impacted.</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06:34 So, consider this case over the x axis we have different size of cache ranging from 16 KB to 256 KB and 4 different ways are been compared.</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06:46 One way that is a direct mapped cache, 2 way, 4 way and 8 way; the y axis it is access time in picoseconds is mentioned.</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06:55 So, you can see that once you are using a direct mapped cache, roughly in 300 picoseconds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graphicFrame>
        <p:nvGraphicFramePr>
          <p:cNvPr id="7" name="Object 6">
            <a:extLst>
              <a:ext uri="{FF2B5EF4-FFF2-40B4-BE49-F238E27FC236}">
                <a16:creationId xmlns:a16="http://schemas.microsoft.com/office/drawing/2014/main" id="{5A3316E3-56FD-B16C-59BC-64F179755472}"/>
              </a:ext>
            </a:extLst>
          </p:cNvPr>
          <p:cNvGraphicFramePr>
            <a:graphicFrameLocks noChangeAspect="1"/>
          </p:cNvGraphicFramePr>
          <p:nvPr>
            <p:extLst>
              <p:ext uri="{D42A27DB-BD31-4B8C-83A1-F6EECF244321}">
                <p14:modId xmlns:p14="http://schemas.microsoft.com/office/powerpoint/2010/main" val="1724682480"/>
              </p:ext>
            </p:extLst>
          </p:nvPr>
        </p:nvGraphicFramePr>
        <p:xfrm>
          <a:off x="2771800" y="4149080"/>
          <a:ext cx="4477916" cy="2614435"/>
        </p:xfrm>
        <a:graphic>
          <a:graphicData uri="http://schemas.openxmlformats.org/presentationml/2006/ole">
            <mc:AlternateContent xmlns:mc="http://schemas.openxmlformats.org/markup-compatibility/2006">
              <mc:Choice xmlns:v="urn:schemas-microsoft-com:vml" Requires="v">
                <p:oleObj name="Bitmap Image" r:id="rId2" imgW="6134040" imgH="3581280" progId="PBrush">
                  <p:embed/>
                </p:oleObj>
              </mc:Choice>
              <mc:Fallback>
                <p:oleObj name="Bitmap Image" r:id="rId2" imgW="6134040" imgH="3581280" progId="PBrush">
                  <p:embed/>
                  <p:pic>
                    <p:nvPicPr>
                      <p:cNvPr id="0" name=""/>
                      <p:cNvPicPr/>
                      <p:nvPr/>
                    </p:nvPicPr>
                    <p:blipFill>
                      <a:blip r:embed="rId3"/>
                      <a:stretch>
                        <a:fillRect/>
                      </a:stretch>
                    </p:blipFill>
                    <p:spPr>
                      <a:xfrm>
                        <a:off x="2771800" y="4149080"/>
                        <a:ext cx="4477916" cy="261443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F26D846B-BD25-E4A5-4D20-B26F73F799D2}"/>
              </a:ext>
            </a:extLst>
          </p:cNvPr>
          <p:cNvSpPr/>
          <p:nvPr/>
        </p:nvSpPr>
        <p:spPr>
          <a:xfrm>
            <a:off x="755576" y="2204864"/>
            <a:ext cx="7776864" cy="1800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35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232250"/>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 </a:t>
            </a:r>
            <a:r>
              <a:rPr lang="en-US" sz="1400" b="1" dirty="0">
                <a:solidFill>
                  <a:schemeClr val="tx1"/>
                </a:solidFill>
              </a:rPr>
              <a:t>(07:02/40:09)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07:02you are able to return the data.</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07:05When you moved to 2 way associative with close to 400; what is this difference?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07:10When you moved to a 16 KB cache the cache size is still fixed.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07:15So, when you move from direct mapped cache into 2 way associative cache; the number of</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07:20sets are coming down and each set has 2 cache blocks.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07:24So, the indexing time is less in the case of 2 way associative overall access time is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07:29taking more because you can extract the data only after knowing whether it is a hit 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graphicFrame>
        <p:nvGraphicFramePr>
          <p:cNvPr id="7" name="Object 6">
            <a:extLst>
              <a:ext uri="{FF2B5EF4-FFF2-40B4-BE49-F238E27FC236}">
                <a16:creationId xmlns:a16="http://schemas.microsoft.com/office/drawing/2014/main" id="{542DF6C3-DD0C-A157-668F-F1EFFA4F077C}"/>
              </a:ext>
            </a:extLst>
          </p:cNvPr>
          <p:cNvGraphicFramePr>
            <a:graphicFrameLocks noChangeAspect="1"/>
          </p:cNvGraphicFramePr>
          <p:nvPr>
            <p:extLst>
              <p:ext uri="{D42A27DB-BD31-4B8C-83A1-F6EECF244321}">
                <p14:modId xmlns:p14="http://schemas.microsoft.com/office/powerpoint/2010/main" val="1061414655"/>
              </p:ext>
            </p:extLst>
          </p:nvPr>
        </p:nvGraphicFramePr>
        <p:xfrm>
          <a:off x="1331640" y="3429000"/>
          <a:ext cx="5751351" cy="3310130"/>
        </p:xfrm>
        <a:graphic>
          <a:graphicData uri="http://schemas.openxmlformats.org/presentationml/2006/ole">
            <mc:AlternateContent xmlns:mc="http://schemas.openxmlformats.org/markup-compatibility/2006">
              <mc:Choice xmlns:v="urn:schemas-microsoft-com:vml" Requires="v">
                <p:oleObj name="Bitmap Image" r:id="rId2" imgW="5295960" imgH="3048120" progId="PBrush">
                  <p:embed/>
                </p:oleObj>
              </mc:Choice>
              <mc:Fallback>
                <p:oleObj name="Bitmap Image" r:id="rId2" imgW="5295960" imgH="3048120" progId="PBrush">
                  <p:embed/>
                  <p:pic>
                    <p:nvPicPr>
                      <p:cNvPr id="0" name=""/>
                      <p:cNvPicPr/>
                      <p:nvPr/>
                    </p:nvPicPr>
                    <p:blipFill>
                      <a:blip r:embed="rId3"/>
                      <a:stretch>
                        <a:fillRect/>
                      </a:stretch>
                    </p:blipFill>
                    <p:spPr>
                      <a:xfrm>
                        <a:off x="1331640" y="3429000"/>
                        <a:ext cx="5751351" cy="3310130"/>
                      </a:xfrm>
                      <a:prstGeom prst="rect">
                        <a:avLst/>
                      </a:prstGeom>
                      <a:ln>
                        <a:solidFill>
                          <a:srgbClr val="C00000"/>
                        </a:solidFill>
                      </a:ln>
                    </p:spPr>
                  </p:pic>
                </p:oleObj>
              </mc:Fallback>
            </mc:AlternateContent>
          </a:graphicData>
        </a:graphic>
      </p:graphicFrame>
      <p:cxnSp>
        <p:nvCxnSpPr>
          <p:cNvPr id="9" name="Straight Arrow Connector 8">
            <a:extLst>
              <a:ext uri="{FF2B5EF4-FFF2-40B4-BE49-F238E27FC236}">
                <a16:creationId xmlns:a16="http://schemas.microsoft.com/office/drawing/2014/main" id="{10DF5391-37A5-AC9F-EC87-24EB73D5D44C}"/>
              </a:ext>
            </a:extLst>
          </p:cNvPr>
          <p:cNvCxnSpPr/>
          <p:nvPr/>
        </p:nvCxnSpPr>
        <p:spPr>
          <a:xfrm flipH="1">
            <a:off x="2987824" y="3861048"/>
            <a:ext cx="720080" cy="5040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8249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a:t>
            </a:r>
            <a:r>
              <a:rPr lang="en-US" sz="1400" b="1" dirty="0">
                <a:solidFill>
                  <a:schemeClr val="tx1"/>
                </a:solidFill>
              </a:rPr>
              <a:t>(00:32/40:09)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07:35not and hit can happen in one among the 2 ways.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07:37You can see that when you further increase the 4 way associative and when move to 8 way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07:43associative, you can see that the access time is going to have significantly increasing.</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07:49So, this is a clear indication that is we are keeping cache size as constant and then</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07:53we are reorganizing the number of sets and the number of lines in a given set; we can</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07:58see that the same trend is continuing in larger caches as well.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graphicFrame>
        <p:nvGraphicFramePr>
          <p:cNvPr id="8" name="Object 7">
            <a:extLst>
              <a:ext uri="{FF2B5EF4-FFF2-40B4-BE49-F238E27FC236}">
                <a16:creationId xmlns:a16="http://schemas.microsoft.com/office/drawing/2014/main" id="{90417889-88D3-D29E-04F4-7AD9938452A5}"/>
              </a:ext>
            </a:extLst>
          </p:cNvPr>
          <p:cNvGraphicFramePr>
            <a:graphicFrameLocks noChangeAspect="1"/>
          </p:cNvGraphicFramePr>
          <p:nvPr>
            <p:extLst>
              <p:ext uri="{D42A27DB-BD31-4B8C-83A1-F6EECF244321}">
                <p14:modId xmlns:p14="http://schemas.microsoft.com/office/powerpoint/2010/main" val="574469100"/>
              </p:ext>
            </p:extLst>
          </p:nvPr>
        </p:nvGraphicFramePr>
        <p:xfrm>
          <a:off x="1259632" y="3212976"/>
          <a:ext cx="5751351" cy="3310130"/>
        </p:xfrm>
        <a:graphic>
          <a:graphicData uri="http://schemas.openxmlformats.org/presentationml/2006/ole">
            <mc:AlternateContent xmlns:mc="http://schemas.openxmlformats.org/markup-compatibility/2006">
              <mc:Choice xmlns:v="urn:schemas-microsoft-com:vml" Requires="v">
                <p:oleObj name="Bitmap Image" r:id="rId2" imgW="5295960" imgH="3048120" progId="PBrush">
                  <p:embed/>
                </p:oleObj>
              </mc:Choice>
              <mc:Fallback>
                <p:oleObj name="Bitmap Image" r:id="rId2" imgW="5295960" imgH="3048120" progId="PBrush">
                  <p:embed/>
                  <p:pic>
                    <p:nvPicPr>
                      <p:cNvPr id="7" name="Object 6">
                        <a:extLst>
                          <a:ext uri="{FF2B5EF4-FFF2-40B4-BE49-F238E27FC236}">
                            <a16:creationId xmlns:a16="http://schemas.microsoft.com/office/drawing/2014/main" id="{542DF6C3-DD0C-A157-668F-F1EFFA4F077C}"/>
                          </a:ext>
                        </a:extLst>
                      </p:cNvPr>
                      <p:cNvPicPr/>
                      <p:nvPr/>
                    </p:nvPicPr>
                    <p:blipFill>
                      <a:blip r:embed="rId3"/>
                      <a:stretch>
                        <a:fillRect/>
                      </a:stretch>
                    </p:blipFill>
                    <p:spPr>
                      <a:xfrm>
                        <a:off x="1259632" y="3212976"/>
                        <a:ext cx="5751351" cy="3310130"/>
                      </a:xfrm>
                      <a:prstGeom prst="rect">
                        <a:avLst/>
                      </a:prstGeom>
                      <a:ln>
                        <a:solidFill>
                          <a:srgbClr val="C00000"/>
                        </a:solidFill>
                      </a:ln>
                    </p:spPr>
                  </p:pic>
                </p:oleObj>
              </mc:Fallback>
            </mc:AlternateContent>
          </a:graphicData>
        </a:graphic>
      </p:graphicFrame>
      <p:cxnSp>
        <p:nvCxnSpPr>
          <p:cNvPr id="10" name="Straight Arrow Connector 9">
            <a:extLst>
              <a:ext uri="{FF2B5EF4-FFF2-40B4-BE49-F238E27FC236}">
                <a16:creationId xmlns:a16="http://schemas.microsoft.com/office/drawing/2014/main" id="{8A54CF02-AE46-61D9-0BB4-DF15EED661E7}"/>
              </a:ext>
            </a:extLst>
          </p:cNvPr>
          <p:cNvCxnSpPr/>
          <p:nvPr/>
        </p:nvCxnSpPr>
        <p:spPr>
          <a:xfrm flipV="1">
            <a:off x="2195736" y="4005064"/>
            <a:ext cx="648072" cy="9361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7411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72819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 </a:t>
            </a:r>
            <a:r>
              <a:rPr lang="en-US" sz="1400" b="1" dirty="0">
                <a:solidFill>
                  <a:schemeClr val="tx1"/>
                </a:solidFill>
              </a:rPr>
              <a:t>(08:03/40:09)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08:03Now, we have already discussed that having small and simple first level cache is always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08:09helpful in terms of access time and in terms of energy comparison.</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08:15This graph shows energy for a read what is the energy that you are going to dissipate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08:20per read operation of various L1 cache sizes at associativity; so, you can see there is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08:27a 16 KB cache and you are comparing with various associativity, direct mapped, 2 way, 4 way</a:t>
            </a:r>
          </a:p>
          <a:p>
            <a:pPr algn="l"/>
            <a:endParaRPr lang="en-US" sz="1400" b="0" i="0" dirty="0">
              <a:solidFill>
                <a:srgbClr val="000000"/>
              </a:solidFill>
              <a:effectLst/>
              <a:latin typeface="Inter"/>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graphicFrame>
        <p:nvGraphicFramePr>
          <p:cNvPr id="7" name="Object 6">
            <a:extLst>
              <a:ext uri="{FF2B5EF4-FFF2-40B4-BE49-F238E27FC236}">
                <a16:creationId xmlns:a16="http://schemas.microsoft.com/office/drawing/2014/main" id="{652EE217-3BC1-3975-BB5B-13B7F96A4543}"/>
              </a:ext>
            </a:extLst>
          </p:cNvPr>
          <p:cNvGraphicFramePr>
            <a:graphicFrameLocks noChangeAspect="1"/>
          </p:cNvGraphicFramePr>
          <p:nvPr>
            <p:extLst>
              <p:ext uri="{D42A27DB-BD31-4B8C-83A1-F6EECF244321}">
                <p14:modId xmlns:p14="http://schemas.microsoft.com/office/powerpoint/2010/main" val="4109466185"/>
              </p:ext>
            </p:extLst>
          </p:nvPr>
        </p:nvGraphicFramePr>
        <p:xfrm>
          <a:off x="1259632" y="2996952"/>
          <a:ext cx="7017891" cy="3600400"/>
        </p:xfrm>
        <a:graphic>
          <a:graphicData uri="http://schemas.openxmlformats.org/presentationml/2006/ole">
            <mc:AlternateContent xmlns:mc="http://schemas.openxmlformats.org/markup-compatibility/2006">
              <mc:Choice xmlns:v="urn:schemas-microsoft-com:vml" Requires="v">
                <p:oleObj name="Bitmap Image" r:id="rId2" imgW="6943680" imgH="3562200" progId="PBrush">
                  <p:embed/>
                </p:oleObj>
              </mc:Choice>
              <mc:Fallback>
                <p:oleObj name="Bitmap Image" r:id="rId2" imgW="6943680" imgH="3562200" progId="PBrush">
                  <p:embed/>
                  <p:pic>
                    <p:nvPicPr>
                      <p:cNvPr id="0" name=""/>
                      <p:cNvPicPr/>
                      <p:nvPr/>
                    </p:nvPicPr>
                    <p:blipFill>
                      <a:blip r:embed="rId3"/>
                      <a:stretch>
                        <a:fillRect/>
                      </a:stretch>
                    </p:blipFill>
                    <p:spPr>
                      <a:xfrm>
                        <a:off x="1259632" y="2996952"/>
                        <a:ext cx="7017891" cy="36004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70019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872210"/>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a:t>
            </a:r>
            <a:r>
              <a:rPr lang="en-US" sz="1400" b="1" dirty="0">
                <a:solidFill>
                  <a:schemeClr val="tx1"/>
                </a:solidFill>
              </a:rPr>
              <a:t>(00:32/40:09)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rPr>
              <a:t>08:32and 8 way.</a:t>
            </a:r>
          </a:p>
          <a:p>
            <a:pPr marL="342900" indent="-342900" algn="l">
              <a:buClr>
                <a:srgbClr val="0070C0"/>
              </a:buClr>
              <a:buSzPct val="80000"/>
              <a:buFont typeface="Wingdings" pitchFamily="2" charset="2"/>
              <a:buChar char="u"/>
            </a:pPr>
            <a:r>
              <a:rPr lang="en-US" sz="1400" b="0" i="0" dirty="0">
                <a:solidFill>
                  <a:srgbClr val="000000"/>
                </a:solidFill>
                <a:effectLst/>
              </a:rPr>
              <a:t>08:33You can see the amount of energy per read in nano joules; roughly you are going to consume</a:t>
            </a:r>
          </a:p>
          <a:p>
            <a:pPr marL="342900" indent="-342900" algn="l">
              <a:buClr>
                <a:srgbClr val="0070C0"/>
              </a:buClr>
              <a:buSzPct val="80000"/>
              <a:buFont typeface="Wingdings" pitchFamily="2" charset="2"/>
              <a:buChar char="u"/>
            </a:pPr>
            <a:r>
              <a:rPr lang="en-US" sz="1400" b="0" i="0" dirty="0">
                <a:solidFill>
                  <a:srgbClr val="000000"/>
                </a:solidFill>
                <a:effectLst/>
              </a:rPr>
              <a:t>08:380.05 nano joules if it is direct mapped cache.</a:t>
            </a:r>
          </a:p>
          <a:p>
            <a:pPr marL="342900" indent="-342900" algn="l">
              <a:buClr>
                <a:srgbClr val="0070C0"/>
              </a:buClr>
              <a:buSzPct val="80000"/>
              <a:buFont typeface="Wingdings" pitchFamily="2" charset="2"/>
              <a:buChar char="u"/>
            </a:pPr>
            <a:r>
              <a:rPr lang="en-US" sz="1400" b="0" i="0" dirty="0">
                <a:solidFill>
                  <a:srgbClr val="000000"/>
                </a:solidFill>
                <a:effectLst/>
              </a:rPr>
              <a:t>08:42Because tag comparison happens only in one of the line; when you have 2 ways then tag</a:t>
            </a:r>
          </a:p>
          <a:p>
            <a:pPr marL="342900" indent="-342900" algn="l">
              <a:buClr>
                <a:srgbClr val="0070C0"/>
              </a:buClr>
              <a:buSzPct val="80000"/>
              <a:buFont typeface="Wingdings" pitchFamily="2" charset="2"/>
              <a:buChar char="u"/>
            </a:pPr>
            <a:r>
              <a:rPr lang="en-US" sz="1400" b="0" i="0" dirty="0">
                <a:solidFill>
                  <a:srgbClr val="000000"/>
                </a:solidFill>
                <a:effectLst/>
              </a:rPr>
              <a:t>08:49comparison has to happen in two parallel tag comparator circuitry which is going to consume</a:t>
            </a:r>
          </a:p>
          <a:p>
            <a:pPr marL="342900" indent="-342900" algn="l">
              <a:buClr>
                <a:srgbClr val="0070C0"/>
              </a:buClr>
              <a:buSzPct val="80000"/>
              <a:buFont typeface="Wingdings" pitchFamily="2" charset="2"/>
              <a:buChar char="u"/>
            </a:pPr>
            <a:r>
              <a:rPr lang="en-US" sz="1400" b="0" i="0" dirty="0">
                <a:solidFill>
                  <a:srgbClr val="000000"/>
                </a:solidFill>
                <a:effectLst/>
              </a:rPr>
              <a:t>08:54little bit more power; that is why you can see that the power consumption is really going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3129808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304258"/>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 </a:t>
            </a:r>
            <a:r>
              <a:rPr lang="en-US" sz="1400" b="1" dirty="0">
                <a:solidFill>
                  <a:schemeClr val="tx1"/>
                </a:solidFill>
              </a:rPr>
              <a:t>(09:00/40:09)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09:00on an upward trend really move from 2 way to 4 way and higher associative cache.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09:05So, the take away at the end is keep cache small.</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09:08So, that your indexing time is less keep the cache simple our lower associativity such</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09:13that your access time will be less at and the same time the energy that is been consumed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09:19is also going to be on the lower end.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09:21Let us try to understand the next technique; this technique is known as way prediction</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09:26predict the way in a set to reduce the hit time.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09:29So, it is not always possible to design a cache which is directly mapped.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graphicFrame>
        <p:nvGraphicFramePr>
          <p:cNvPr id="7" name="Object 6">
            <a:extLst>
              <a:ext uri="{FF2B5EF4-FFF2-40B4-BE49-F238E27FC236}">
                <a16:creationId xmlns:a16="http://schemas.microsoft.com/office/drawing/2014/main" id="{4DCA313A-97F7-46C0-72A0-8B2934FC9A97}"/>
              </a:ext>
            </a:extLst>
          </p:cNvPr>
          <p:cNvGraphicFramePr>
            <a:graphicFrameLocks noChangeAspect="1"/>
          </p:cNvGraphicFramePr>
          <p:nvPr>
            <p:extLst>
              <p:ext uri="{D42A27DB-BD31-4B8C-83A1-F6EECF244321}">
                <p14:modId xmlns:p14="http://schemas.microsoft.com/office/powerpoint/2010/main" val="2814939535"/>
              </p:ext>
            </p:extLst>
          </p:nvPr>
        </p:nvGraphicFramePr>
        <p:xfrm>
          <a:off x="1115616" y="3861048"/>
          <a:ext cx="6057900" cy="1028700"/>
        </p:xfrm>
        <a:graphic>
          <a:graphicData uri="http://schemas.openxmlformats.org/presentationml/2006/ole">
            <mc:AlternateContent xmlns:mc="http://schemas.openxmlformats.org/markup-compatibility/2006">
              <mc:Choice xmlns:v="urn:schemas-microsoft-com:vml" Requires="v">
                <p:oleObj name="Bitmap Image" r:id="rId2" imgW="6058080" imgH="1028880" progId="PBrush">
                  <p:embed/>
                </p:oleObj>
              </mc:Choice>
              <mc:Fallback>
                <p:oleObj name="Bitmap Image" r:id="rId2" imgW="6058080" imgH="1028880" progId="PBrush">
                  <p:embed/>
                  <p:pic>
                    <p:nvPicPr>
                      <p:cNvPr id="0" name=""/>
                      <p:cNvPicPr/>
                      <p:nvPr/>
                    </p:nvPicPr>
                    <p:blipFill>
                      <a:blip r:embed="rId3"/>
                      <a:stretch>
                        <a:fillRect/>
                      </a:stretch>
                    </p:blipFill>
                    <p:spPr>
                      <a:xfrm>
                        <a:off x="1115616" y="3861048"/>
                        <a:ext cx="6057900" cy="10287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239123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a:t>
            </a:r>
            <a:r>
              <a:rPr lang="en-US" sz="1400" b="1" dirty="0">
                <a:solidFill>
                  <a:schemeClr val="tx1"/>
                </a:solidFill>
              </a:rPr>
              <a:t>(00:32/40:09)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rPr>
              <a:t>09:35So, practical sense we have set associative caches that is been used 2 way or 4 way or</a:t>
            </a:r>
          </a:p>
          <a:p>
            <a:pPr marL="342900" indent="-342900" algn="l">
              <a:buClr>
                <a:srgbClr val="0070C0"/>
              </a:buClr>
              <a:buSzPct val="80000"/>
              <a:buFont typeface="Wingdings" pitchFamily="2" charset="2"/>
              <a:buChar char="u"/>
            </a:pPr>
            <a:r>
              <a:rPr lang="en-US" sz="1400" b="0" i="0" dirty="0">
                <a:solidFill>
                  <a:srgbClr val="000000"/>
                </a:solidFill>
                <a:effectLst/>
              </a:rPr>
              <a:t>09:41even slightly larger one.</a:t>
            </a:r>
          </a:p>
          <a:p>
            <a:pPr marL="342900" indent="-342900" algn="l">
              <a:buClr>
                <a:srgbClr val="0070C0"/>
              </a:buClr>
              <a:buSzPct val="80000"/>
              <a:buFont typeface="Wingdings" pitchFamily="2" charset="2"/>
              <a:buChar char="u"/>
            </a:pPr>
            <a:r>
              <a:rPr lang="en-US" sz="1400" b="0" i="0" dirty="0">
                <a:solidFill>
                  <a:srgbClr val="000000"/>
                </a:solidFill>
                <a:effectLst/>
              </a:rPr>
              <a:t>09:43Now can I get the benefits direct mapped cache has small indexing time or the hit time will</a:t>
            </a:r>
          </a:p>
          <a:p>
            <a:pPr marL="342900" indent="-342900" algn="l">
              <a:buClr>
                <a:srgbClr val="0070C0"/>
              </a:buClr>
              <a:buSzPct val="80000"/>
              <a:buFont typeface="Wingdings" pitchFamily="2" charset="2"/>
              <a:buChar char="u"/>
            </a:pPr>
            <a:r>
              <a:rPr lang="en-US" sz="1400" b="0" i="0" dirty="0">
                <a:solidFill>
                  <a:srgbClr val="000000"/>
                </a:solidFill>
                <a:effectLst/>
              </a:rPr>
              <a:t>09:50be very less in direct mapped cache, but miss rate will be less in the case of higher associative</a:t>
            </a:r>
          </a:p>
          <a:p>
            <a:pPr marL="342900" indent="-342900" algn="l">
              <a:buClr>
                <a:srgbClr val="0070C0"/>
              </a:buClr>
              <a:buSzPct val="80000"/>
              <a:buFont typeface="Wingdings" pitchFamily="2" charset="2"/>
              <a:buChar char="u"/>
            </a:pPr>
            <a:r>
              <a:rPr lang="en-US" sz="1400" b="0" i="0" dirty="0">
                <a:solidFill>
                  <a:srgbClr val="000000"/>
                </a:solidFill>
                <a:effectLst/>
              </a:rPr>
              <a:t>09:55cache.</a:t>
            </a:r>
          </a:p>
          <a:p>
            <a:pPr marL="342900" indent="-342900" algn="l">
              <a:buClr>
                <a:srgbClr val="0070C0"/>
              </a:buClr>
              <a:buSzPct val="80000"/>
              <a:buFont typeface="Wingdings" pitchFamily="2" charset="2"/>
              <a:buChar char="u"/>
            </a:pPr>
            <a:r>
              <a:rPr lang="en-US" sz="1400" b="0" i="0" dirty="0">
                <a:solidFill>
                  <a:srgbClr val="000000"/>
                </a:solidFill>
                <a:effectLst/>
              </a:rPr>
              <a:t>09:57Can I fuse this?</a:t>
            </a:r>
          </a:p>
          <a:p>
            <a:pPr marL="342900" indent="-342900" algn="l">
              <a:buClr>
                <a:srgbClr val="0070C0"/>
              </a:buClr>
              <a:buSzPct val="80000"/>
              <a:buFont typeface="Wingdings" pitchFamily="2" charset="2"/>
              <a:buChar char="u"/>
            </a:pPr>
            <a:r>
              <a:rPr lang="en-US" sz="1400" b="0" i="0" dirty="0">
                <a:solidFill>
                  <a:srgbClr val="000000"/>
                </a:solidFill>
                <a:effectLst/>
              </a:rPr>
              <a:t>09:58Can I get the merit of a direct mapped cache as well as can I get the benefit of a 4 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193249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656186"/>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 </a:t>
            </a:r>
            <a:r>
              <a:rPr lang="en-US" sz="1400" b="1" dirty="0">
                <a:solidFill>
                  <a:schemeClr val="tx1"/>
                </a:solidFill>
              </a:rPr>
              <a:t>(00:32/40:09)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01:07 We have seen that average memory access time is defined by hit time plus miss rate into (x) the miss penalty.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01:14 And any of these 3 components whether let us say it is a hit time, miss rate or miss penalty.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01:20 if you try to reduce the value average memory access time also will get reduced.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01:24 We have already seen the point that out of these three parameters no factor can accessed by itself.</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915426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36815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 </a:t>
            </a:r>
            <a:r>
              <a:rPr lang="en-US" sz="1400" b="1" dirty="0">
                <a:solidFill>
                  <a:schemeClr val="tx1"/>
                </a:solidFill>
              </a:rPr>
              <a:t>(1:07/40:09)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01:07 We have seen that AMAT (Average </a:t>
            </a:r>
            <a:r>
              <a:rPr lang="en-US" sz="1400" dirty="0">
                <a:solidFill>
                  <a:srgbClr val="000000"/>
                </a:solidFill>
                <a:latin typeface="Inter"/>
              </a:rPr>
              <a:t>M</a:t>
            </a:r>
            <a:r>
              <a:rPr lang="en-US" sz="1400" b="0" i="0" dirty="0">
                <a:solidFill>
                  <a:srgbClr val="000000"/>
                </a:solidFill>
                <a:effectLst/>
                <a:latin typeface="Inter"/>
              </a:rPr>
              <a:t>emory </a:t>
            </a:r>
            <a:r>
              <a:rPr lang="en-US" sz="1400" dirty="0">
                <a:solidFill>
                  <a:srgbClr val="000000"/>
                </a:solidFill>
                <a:latin typeface="Inter"/>
              </a:rPr>
              <a:t>A</a:t>
            </a:r>
            <a:r>
              <a:rPr lang="en-US" sz="1400" b="0" i="0" dirty="0">
                <a:solidFill>
                  <a:srgbClr val="000000"/>
                </a:solidFill>
                <a:effectLst/>
                <a:latin typeface="Inter"/>
              </a:rPr>
              <a:t>ccess </a:t>
            </a:r>
            <a:r>
              <a:rPr lang="en-US" sz="1400" dirty="0">
                <a:solidFill>
                  <a:srgbClr val="000000"/>
                </a:solidFill>
                <a:latin typeface="Inter"/>
              </a:rPr>
              <a:t>T</a:t>
            </a:r>
            <a:r>
              <a:rPr lang="en-US" sz="1400" b="0" i="0" dirty="0">
                <a:solidFill>
                  <a:srgbClr val="000000"/>
                </a:solidFill>
                <a:effectLst/>
                <a:latin typeface="Inter"/>
              </a:rPr>
              <a:t>ime) = hit time </a:t>
            </a:r>
            <a:r>
              <a:rPr lang="en-US" sz="1400" dirty="0">
                <a:solidFill>
                  <a:srgbClr val="000000"/>
                </a:solidFill>
                <a:latin typeface="Inter"/>
              </a:rPr>
              <a:t>+</a:t>
            </a:r>
            <a:r>
              <a:rPr lang="en-US" sz="1400" b="0" i="0" dirty="0">
                <a:solidFill>
                  <a:srgbClr val="000000"/>
                </a:solidFill>
                <a:effectLst/>
                <a:latin typeface="Inter"/>
              </a:rPr>
              <a:t> (miss rate x miss penalty).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01:14 If you try to reduce any of value these 3 components: hit time, miss rate, or miss penalty.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01:20 </a:t>
            </a:r>
            <a:r>
              <a:rPr lang="en-US" sz="1400" dirty="0">
                <a:solidFill>
                  <a:srgbClr val="000000"/>
                </a:solidFill>
                <a:latin typeface="Inter"/>
              </a:rPr>
              <a:t>AMAT (A</a:t>
            </a:r>
            <a:r>
              <a:rPr lang="en-US" sz="1400" b="0" i="0" dirty="0">
                <a:solidFill>
                  <a:srgbClr val="000000"/>
                </a:solidFill>
                <a:effectLst/>
                <a:latin typeface="Inter"/>
              </a:rPr>
              <a:t>verage </a:t>
            </a:r>
            <a:r>
              <a:rPr lang="en-US" sz="1400" dirty="0">
                <a:solidFill>
                  <a:srgbClr val="000000"/>
                </a:solidFill>
                <a:latin typeface="Inter"/>
              </a:rPr>
              <a:t>M</a:t>
            </a:r>
            <a:r>
              <a:rPr lang="en-US" sz="1400" b="0" i="0" dirty="0">
                <a:solidFill>
                  <a:srgbClr val="000000"/>
                </a:solidFill>
                <a:effectLst/>
                <a:latin typeface="Inter"/>
              </a:rPr>
              <a:t>emory </a:t>
            </a:r>
            <a:r>
              <a:rPr lang="en-US" sz="1400" dirty="0">
                <a:solidFill>
                  <a:srgbClr val="000000"/>
                </a:solidFill>
                <a:latin typeface="Inter"/>
              </a:rPr>
              <a:t>A</a:t>
            </a:r>
            <a:r>
              <a:rPr lang="en-US" sz="1400" b="0" i="0" dirty="0">
                <a:solidFill>
                  <a:srgbClr val="000000"/>
                </a:solidFill>
                <a:effectLst/>
                <a:latin typeface="Inter"/>
              </a:rPr>
              <a:t>ccess </a:t>
            </a:r>
            <a:r>
              <a:rPr lang="en-US" sz="1400" dirty="0">
                <a:solidFill>
                  <a:srgbClr val="000000"/>
                </a:solidFill>
                <a:latin typeface="Inter"/>
              </a:rPr>
              <a:t>T</a:t>
            </a:r>
            <a:r>
              <a:rPr lang="en-US" sz="1400" b="0" i="0" dirty="0">
                <a:solidFill>
                  <a:srgbClr val="000000"/>
                </a:solidFill>
                <a:effectLst/>
                <a:latin typeface="Inter"/>
              </a:rPr>
              <a:t>ime) also will get reduced.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01:24 We have already seen the point that out of these three parameters which affect each others.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7" name="Object 6">
            <a:extLst>
              <a:ext uri="{FF2B5EF4-FFF2-40B4-BE49-F238E27FC236}">
                <a16:creationId xmlns:a16="http://schemas.microsoft.com/office/drawing/2014/main" id="{2E12C699-E102-099E-D4F5-F9D6D2AA9DC0}"/>
              </a:ext>
            </a:extLst>
          </p:cNvPr>
          <p:cNvGraphicFramePr>
            <a:graphicFrameLocks noChangeAspect="1"/>
          </p:cNvGraphicFramePr>
          <p:nvPr>
            <p:extLst>
              <p:ext uri="{D42A27DB-BD31-4B8C-83A1-F6EECF244321}">
                <p14:modId xmlns:p14="http://schemas.microsoft.com/office/powerpoint/2010/main" val="1644477190"/>
              </p:ext>
            </p:extLst>
          </p:nvPr>
        </p:nvGraphicFramePr>
        <p:xfrm>
          <a:off x="1907704" y="3140968"/>
          <a:ext cx="5184576" cy="2730213"/>
        </p:xfrm>
        <a:graphic>
          <a:graphicData uri="http://schemas.openxmlformats.org/presentationml/2006/ole">
            <mc:AlternateContent xmlns:mc="http://schemas.openxmlformats.org/markup-compatibility/2006">
              <mc:Choice xmlns:v="urn:schemas-microsoft-com:vml" Requires="v">
                <p:oleObj name="Bitmap Image" r:id="rId2" imgW="6981840" imgH="3676680" progId="PBrush">
                  <p:embed/>
                </p:oleObj>
              </mc:Choice>
              <mc:Fallback>
                <p:oleObj name="Bitmap Image" r:id="rId2" imgW="6981840" imgH="3676680" progId="PBrush">
                  <p:embed/>
                  <p:pic>
                    <p:nvPicPr>
                      <p:cNvPr id="0" name=""/>
                      <p:cNvPicPr/>
                      <p:nvPr/>
                    </p:nvPicPr>
                    <p:blipFill>
                      <a:blip r:embed="rId3"/>
                      <a:stretch>
                        <a:fillRect/>
                      </a:stretch>
                    </p:blipFill>
                    <p:spPr>
                      <a:xfrm>
                        <a:off x="1907704" y="3140968"/>
                        <a:ext cx="5184576" cy="2730213"/>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57352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a:t>
            </a:r>
            <a:r>
              <a:rPr lang="en-US" sz="1400" b="1" dirty="0">
                <a:solidFill>
                  <a:schemeClr val="tx1"/>
                </a:solidFill>
              </a:rPr>
              <a:t>(01:32/40:09)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01:31 Varying the value of one of this parameter will impact other either in positive way or in negative way.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01:38 That is way we broadly call it under optimization techniques.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01:42 So, </a:t>
            </a:r>
            <a:r>
              <a:rPr lang="en-US" sz="1400" b="1" i="0" dirty="0">
                <a:solidFill>
                  <a:srgbClr val="C00000"/>
                </a:solidFill>
                <a:effectLst/>
                <a:latin typeface="Inter"/>
              </a:rPr>
              <a:t>any optimization technique that we adopt will be targeting on one of these three parameters</a:t>
            </a:r>
            <a:r>
              <a:rPr lang="en-US" sz="1400" b="0" i="0" dirty="0">
                <a:solidFill>
                  <a:srgbClr val="000000"/>
                </a:solidFill>
                <a:effectLst/>
                <a:latin typeface="Inter"/>
              </a:rPr>
              <a:t>; either it will be </a:t>
            </a:r>
            <a:r>
              <a:rPr lang="en-US" sz="1400" b="1" i="0" dirty="0">
                <a:solidFill>
                  <a:srgbClr val="000000"/>
                </a:solidFill>
                <a:effectLst/>
                <a:latin typeface="Inter"/>
              </a:rPr>
              <a:t>reducing of hit time </a:t>
            </a:r>
            <a:r>
              <a:rPr lang="en-US" sz="1400" b="0" i="0" dirty="0">
                <a:solidFill>
                  <a:srgbClr val="000000"/>
                </a:solidFill>
                <a:effectLst/>
                <a:latin typeface="Inter"/>
              </a:rPr>
              <a:t>or it will be </a:t>
            </a:r>
            <a:r>
              <a:rPr lang="en-US" sz="1400" b="1" i="0" dirty="0">
                <a:solidFill>
                  <a:srgbClr val="000000"/>
                </a:solidFill>
                <a:effectLst/>
                <a:latin typeface="Inter"/>
              </a:rPr>
              <a:t>reducing the miss rate </a:t>
            </a:r>
            <a:r>
              <a:rPr lang="en-US" sz="1400" b="0" i="0" dirty="0">
                <a:solidFill>
                  <a:srgbClr val="000000"/>
                </a:solidFill>
                <a:effectLst/>
                <a:latin typeface="Inter"/>
              </a:rPr>
              <a:t>or as a third case it will be </a:t>
            </a:r>
            <a:r>
              <a:rPr lang="en-US" sz="1400" b="1" i="0" dirty="0">
                <a:solidFill>
                  <a:srgbClr val="000000"/>
                </a:solidFill>
                <a:effectLst/>
                <a:latin typeface="Inter"/>
              </a:rPr>
              <a:t>reducing the miss penalty</a:t>
            </a:r>
            <a:r>
              <a:rPr lang="en-US" sz="1400" b="0" i="0" dirty="0">
                <a:solidFill>
                  <a:srgbClr val="000000"/>
                </a:solidFill>
                <a:effectLst/>
                <a:latin typeface="Inter"/>
              </a:rPr>
              <a:t>.</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01:58 Now let us try to see the remaining portions.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8" name="Object 7">
            <a:extLst>
              <a:ext uri="{FF2B5EF4-FFF2-40B4-BE49-F238E27FC236}">
                <a16:creationId xmlns:a16="http://schemas.microsoft.com/office/drawing/2014/main" id="{70BEE289-F029-B599-EE56-8D0D9C07F112}"/>
              </a:ext>
            </a:extLst>
          </p:cNvPr>
          <p:cNvGraphicFramePr>
            <a:graphicFrameLocks noChangeAspect="1"/>
          </p:cNvGraphicFramePr>
          <p:nvPr>
            <p:extLst>
              <p:ext uri="{D42A27DB-BD31-4B8C-83A1-F6EECF244321}">
                <p14:modId xmlns:p14="http://schemas.microsoft.com/office/powerpoint/2010/main" val="566559616"/>
              </p:ext>
            </p:extLst>
          </p:nvPr>
        </p:nvGraphicFramePr>
        <p:xfrm>
          <a:off x="2051720" y="3717032"/>
          <a:ext cx="4836136" cy="2546723"/>
        </p:xfrm>
        <a:graphic>
          <a:graphicData uri="http://schemas.openxmlformats.org/presentationml/2006/ole">
            <mc:AlternateContent xmlns:mc="http://schemas.openxmlformats.org/markup-compatibility/2006">
              <mc:Choice xmlns:v="urn:schemas-microsoft-com:vml" Requires="v">
                <p:oleObj name="Bitmap Image" r:id="rId2" imgW="6981840" imgH="3676680" progId="PBrush">
                  <p:embed/>
                </p:oleObj>
              </mc:Choice>
              <mc:Fallback>
                <p:oleObj name="Bitmap Image" r:id="rId2" imgW="6981840" imgH="3676680" progId="PBrush">
                  <p:embed/>
                  <p:pic>
                    <p:nvPicPr>
                      <p:cNvPr id="7" name="Object 6">
                        <a:extLst>
                          <a:ext uri="{FF2B5EF4-FFF2-40B4-BE49-F238E27FC236}">
                            <a16:creationId xmlns:a16="http://schemas.microsoft.com/office/drawing/2014/main" id="{2E12C699-E102-099E-D4F5-F9D6D2AA9DC0}"/>
                          </a:ext>
                        </a:extLst>
                      </p:cNvPr>
                      <p:cNvPicPr/>
                      <p:nvPr/>
                    </p:nvPicPr>
                    <p:blipFill>
                      <a:blip r:embed="rId3"/>
                      <a:stretch>
                        <a:fillRect/>
                      </a:stretch>
                    </p:blipFill>
                    <p:spPr>
                      <a:xfrm>
                        <a:off x="2051720" y="3717032"/>
                        <a:ext cx="4836136" cy="2546723"/>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96383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80831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(02:01/40:09)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02:01 Our first optimization for today is small and simple first level cache; what is the idea of this?</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02:06 By making use of small and simple first level cache, we are trying to reduce the hit time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02:13 what are we trying achieve with this is a critical timing path.</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02:19 So, when you have a cache memory; then when CPU gives the address we dividing the address into tag, index, and offset, we have already worked out certain example also how can you divide into tag, index, and offset.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8" name="Rectangle 7">
            <a:extLst>
              <a:ext uri="{FF2B5EF4-FFF2-40B4-BE49-F238E27FC236}">
                <a16:creationId xmlns:a16="http://schemas.microsoft.com/office/drawing/2014/main" id="{2F370B78-3893-4D51-52F5-280F1B0FF3CC}"/>
              </a:ext>
            </a:extLst>
          </p:cNvPr>
          <p:cNvSpPr/>
          <p:nvPr/>
        </p:nvSpPr>
        <p:spPr>
          <a:xfrm>
            <a:off x="827584" y="2852936"/>
            <a:ext cx="633670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a:extLst>
              <a:ext uri="{FF2B5EF4-FFF2-40B4-BE49-F238E27FC236}">
                <a16:creationId xmlns:a16="http://schemas.microsoft.com/office/drawing/2014/main" id="{A99988D8-C70C-48BF-DF4E-7890A7BD92D9}"/>
              </a:ext>
            </a:extLst>
          </p:cNvPr>
          <p:cNvGraphicFramePr>
            <a:graphicFrameLocks noChangeAspect="1"/>
          </p:cNvGraphicFramePr>
          <p:nvPr>
            <p:extLst>
              <p:ext uri="{D42A27DB-BD31-4B8C-83A1-F6EECF244321}">
                <p14:modId xmlns:p14="http://schemas.microsoft.com/office/powerpoint/2010/main" val="1053550821"/>
              </p:ext>
            </p:extLst>
          </p:nvPr>
        </p:nvGraphicFramePr>
        <p:xfrm>
          <a:off x="1259632" y="4293096"/>
          <a:ext cx="6543675" cy="1857375"/>
        </p:xfrm>
        <a:graphic>
          <a:graphicData uri="http://schemas.openxmlformats.org/presentationml/2006/ole">
            <mc:AlternateContent xmlns:mc="http://schemas.openxmlformats.org/markup-compatibility/2006">
              <mc:Choice xmlns:v="urn:schemas-microsoft-com:vml" Requires="v">
                <p:oleObj name="Bitmap Image" r:id="rId2" imgW="6543720" imgH="1857240" progId="PBrush">
                  <p:embed/>
                </p:oleObj>
              </mc:Choice>
              <mc:Fallback>
                <p:oleObj name="Bitmap Image" r:id="rId2" imgW="6543720" imgH="1857240" progId="PBrush">
                  <p:embed/>
                  <p:pic>
                    <p:nvPicPr>
                      <p:cNvPr id="0" name=""/>
                      <p:cNvPicPr/>
                      <p:nvPr/>
                    </p:nvPicPr>
                    <p:blipFill>
                      <a:blip r:embed="rId3"/>
                      <a:stretch>
                        <a:fillRect/>
                      </a:stretch>
                    </p:blipFill>
                    <p:spPr>
                      <a:xfrm>
                        <a:off x="1259632" y="4293096"/>
                        <a:ext cx="6543675" cy="185737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81263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44827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(02:33/40:09)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02:33 And from the index bits you are trying to access into the corresponding set.</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02:38 The time required to identify the corresponding set is known as indexing time and once you have extracted a block once you have identified a block or index into a block the next operation is tag comparison.</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02:54 So, the tag that is already stored in the indexed block is extracted and it is compared with the tag bits of the incoming address and that is called tag compression and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7" name="Object 6">
            <a:extLst>
              <a:ext uri="{FF2B5EF4-FFF2-40B4-BE49-F238E27FC236}">
                <a16:creationId xmlns:a16="http://schemas.microsoft.com/office/drawing/2014/main" id="{24A37608-F124-D834-E162-4329ACBD2DD2}"/>
              </a:ext>
            </a:extLst>
          </p:cNvPr>
          <p:cNvGraphicFramePr>
            <a:graphicFrameLocks noChangeAspect="1"/>
          </p:cNvGraphicFramePr>
          <p:nvPr>
            <p:extLst>
              <p:ext uri="{D42A27DB-BD31-4B8C-83A1-F6EECF244321}">
                <p14:modId xmlns:p14="http://schemas.microsoft.com/office/powerpoint/2010/main" val="3978005966"/>
              </p:ext>
            </p:extLst>
          </p:nvPr>
        </p:nvGraphicFramePr>
        <p:xfrm>
          <a:off x="1331640" y="4005064"/>
          <a:ext cx="6572250" cy="2190750"/>
        </p:xfrm>
        <a:graphic>
          <a:graphicData uri="http://schemas.openxmlformats.org/presentationml/2006/ole">
            <mc:AlternateContent xmlns:mc="http://schemas.openxmlformats.org/markup-compatibility/2006">
              <mc:Choice xmlns:v="urn:schemas-microsoft-com:vml" Requires="v">
                <p:oleObj name="Bitmap Image" r:id="rId2" imgW="6572160" imgH="2190600" progId="PBrush">
                  <p:embed/>
                </p:oleObj>
              </mc:Choice>
              <mc:Fallback>
                <p:oleObj name="Bitmap Image" r:id="rId2" imgW="6572160" imgH="2190600" progId="PBrush">
                  <p:embed/>
                  <p:pic>
                    <p:nvPicPr>
                      <p:cNvPr id="0" name=""/>
                      <p:cNvPicPr/>
                      <p:nvPr/>
                    </p:nvPicPr>
                    <p:blipFill>
                      <a:blip r:embed="rId3"/>
                      <a:stretch>
                        <a:fillRect/>
                      </a:stretch>
                    </p:blipFill>
                    <p:spPr>
                      <a:xfrm>
                        <a:off x="1331640" y="4005064"/>
                        <a:ext cx="6572250" cy="2190750"/>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15FA3F34-41DF-B531-09F6-D6DA1EB8A91C}"/>
              </a:ext>
            </a:extLst>
          </p:cNvPr>
          <p:cNvSpPr/>
          <p:nvPr/>
        </p:nvSpPr>
        <p:spPr>
          <a:xfrm>
            <a:off x="827584" y="1988840"/>
            <a:ext cx="7848872"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71CB68B-BB47-C485-F00B-E7A5B4896113}"/>
              </a:ext>
            </a:extLst>
          </p:cNvPr>
          <p:cNvSpPr/>
          <p:nvPr/>
        </p:nvSpPr>
        <p:spPr>
          <a:xfrm>
            <a:off x="827584" y="2852936"/>
            <a:ext cx="7560840"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58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944218"/>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(03:00/40:09)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(03:00) third one is selecting the correct way. </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03:07 So, when you have multiple ways available you maybe getting a hit in of the way and </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03:13 the data of the corresponding way is been removed and that is what is known as the mux control selection.</a:t>
            </a:r>
          </a:p>
          <a:p>
            <a:pPr marL="342900" indent="-342900" algn="l">
              <a:buClr>
                <a:srgbClr val="0070C0"/>
              </a:buClr>
              <a:buSzPct val="80000"/>
              <a:buFont typeface="Wingdings" pitchFamily="2" charset="2"/>
              <a:buChar char="u"/>
            </a:pPr>
            <a:endParaRPr lang="en-US" sz="1800" b="0" i="0" dirty="0">
              <a:solidFill>
                <a:srgbClr val="000000"/>
              </a:solidFill>
              <a:effectLst/>
              <a:latin typeface="Inter"/>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7" name="Object 6">
            <a:extLst>
              <a:ext uri="{FF2B5EF4-FFF2-40B4-BE49-F238E27FC236}">
                <a16:creationId xmlns:a16="http://schemas.microsoft.com/office/drawing/2014/main" id="{0A559445-B9BF-F6C9-01BB-49E1AC022732}"/>
              </a:ext>
            </a:extLst>
          </p:cNvPr>
          <p:cNvGraphicFramePr>
            <a:graphicFrameLocks noChangeAspect="1"/>
          </p:cNvGraphicFramePr>
          <p:nvPr>
            <p:extLst>
              <p:ext uri="{D42A27DB-BD31-4B8C-83A1-F6EECF244321}">
                <p14:modId xmlns:p14="http://schemas.microsoft.com/office/powerpoint/2010/main" val="2508569270"/>
              </p:ext>
            </p:extLst>
          </p:nvPr>
        </p:nvGraphicFramePr>
        <p:xfrm>
          <a:off x="1475656" y="4077072"/>
          <a:ext cx="6600825" cy="2524125"/>
        </p:xfrm>
        <a:graphic>
          <a:graphicData uri="http://schemas.openxmlformats.org/presentationml/2006/ole">
            <mc:AlternateContent xmlns:mc="http://schemas.openxmlformats.org/markup-compatibility/2006">
              <mc:Choice xmlns:v="urn:schemas-microsoft-com:vml" Requires="v">
                <p:oleObj name="Bitmap Image" r:id="rId2" imgW="6600960" imgH="2523960" progId="PBrush">
                  <p:embed/>
                </p:oleObj>
              </mc:Choice>
              <mc:Fallback>
                <p:oleObj name="Bitmap Image" r:id="rId2" imgW="6600960" imgH="2523960" progId="PBrush">
                  <p:embed/>
                  <p:pic>
                    <p:nvPicPr>
                      <p:cNvPr id="0" name=""/>
                      <p:cNvPicPr/>
                      <p:nvPr/>
                    </p:nvPicPr>
                    <p:blipFill>
                      <a:blip r:embed="rId3"/>
                      <a:stretch>
                        <a:fillRect/>
                      </a:stretch>
                    </p:blipFill>
                    <p:spPr>
                      <a:xfrm>
                        <a:off x="1475656" y="4077072"/>
                        <a:ext cx="6600825" cy="252412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2F110BB6-35B0-4D5F-D4C2-F5950B7CD568}"/>
              </a:ext>
            </a:extLst>
          </p:cNvPr>
          <p:cNvSpPr/>
          <p:nvPr/>
        </p:nvSpPr>
        <p:spPr>
          <a:xfrm>
            <a:off x="1619672" y="1628800"/>
            <a:ext cx="345638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F456150-0FC9-CE2A-1116-A76780961A59}"/>
              </a:ext>
            </a:extLst>
          </p:cNvPr>
          <p:cNvSpPr/>
          <p:nvPr/>
        </p:nvSpPr>
        <p:spPr>
          <a:xfrm>
            <a:off x="2483768" y="6165304"/>
            <a:ext cx="489654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CF3C39-B36A-0349-2A75-6B9590D69667}"/>
              </a:ext>
            </a:extLst>
          </p:cNvPr>
          <p:cNvSpPr/>
          <p:nvPr/>
        </p:nvSpPr>
        <p:spPr>
          <a:xfrm>
            <a:off x="827584" y="2564904"/>
            <a:ext cx="7200800"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32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a:extLst>
              <a:ext uri="{FF2B5EF4-FFF2-40B4-BE49-F238E27FC236}">
                <a16:creationId xmlns:a16="http://schemas.microsoft.com/office/drawing/2014/main" id="{63F1E09B-7A5A-A59E-962A-C33ADCE2D734}"/>
              </a:ext>
            </a:extLst>
          </p:cNvPr>
          <p:cNvGraphicFramePr>
            <a:graphicFrameLocks noChangeAspect="1"/>
          </p:cNvGraphicFramePr>
          <p:nvPr>
            <p:extLst>
              <p:ext uri="{D42A27DB-BD31-4B8C-83A1-F6EECF244321}">
                <p14:modId xmlns:p14="http://schemas.microsoft.com/office/powerpoint/2010/main" val="1698827521"/>
              </p:ext>
            </p:extLst>
          </p:nvPr>
        </p:nvGraphicFramePr>
        <p:xfrm>
          <a:off x="1331640" y="3356992"/>
          <a:ext cx="6591300" cy="3048000"/>
        </p:xfrm>
        <a:graphic>
          <a:graphicData uri="http://schemas.openxmlformats.org/presentationml/2006/ole">
            <mc:AlternateContent xmlns:mc="http://schemas.openxmlformats.org/markup-compatibility/2006">
              <mc:Choice xmlns:v="urn:schemas-microsoft-com:vml" Requires="v">
                <p:oleObj name="Bitmap Image" r:id="rId2" imgW="6591240" imgH="3048120" progId="PBrush">
                  <p:embed/>
                </p:oleObj>
              </mc:Choice>
              <mc:Fallback>
                <p:oleObj name="Bitmap Image" r:id="rId2" imgW="6591240" imgH="3048120" progId="PBrush">
                  <p:embed/>
                  <p:pic>
                    <p:nvPicPr>
                      <p:cNvPr id="0" name=""/>
                      <p:cNvPicPr/>
                      <p:nvPr/>
                    </p:nvPicPr>
                    <p:blipFill>
                      <a:blip r:embed="rId3"/>
                      <a:stretch>
                        <a:fillRect/>
                      </a:stretch>
                    </p:blipFill>
                    <p:spPr>
                      <a:xfrm>
                        <a:off x="1331640" y="3356992"/>
                        <a:ext cx="6591300" cy="3048000"/>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08823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(03:13/40:09)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03:19 So, when we use direct mapped caches then the tag comparison time will not take more, because you have a predefined index that is available and hit or miss comparison is done.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03:33 over there.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03:34 So, direct mapped caches can overlap tag comparison and transmission of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9" name="Rectangle 8">
            <a:extLst>
              <a:ext uri="{FF2B5EF4-FFF2-40B4-BE49-F238E27FC236}">
                <a16:creationId xmlns:a16="http://schemas.microsoft.com/office/drawing/2014/main" id="{EF456150-0FC9-CE2A-1116-A76780961A59}"/>
              </a:ext>
            </a:extLst>
          </p:cNvPr>
          <p:cNvSpPr/>
          <p:nvPr/>
        </p:nvSpPr>
        <p:spPr>
          <a:xfrm>
            <a:off x="1763688" y="5805264"/>
            <a:ext cx="5976664"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2828D7-5338-E6AF-21C3-69B27B6AEBFD}"/>
              </a:ext>
            </a:extLst>
          </p:cNvPr>
          <p:cNvSpPr/>
          <p:nvPr/>
        </p:nvSpPr>
        <p:spPr>
          <a:xfrm>
            <a:off x="827584" y="1700808"/>
            <a:ext cx="7632848"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58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460851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(03:39/40:09)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03:39 So, once you index into defined set number there can be a hit or a miss in the location,</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03:48 but without waiting whether it is a hit or a miss that data according to the offset value is extracted the data is kept ready.</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03:57 The moment you come to know it is a hit data is been transferred, but when you go for the data early because the hit can happen only in one among the many ways that is present in the corresponding index.</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04:17 Then tag comparison and data selection happens sequentially whereas, when you go to direct mapped cache; </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data is already extracted if it the moment you say its a hit the data is transferred.</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04:28 And this problem the amount of time required to transfer the data will be minimal; if it 2 way associative or a 4 way associative or larger associative caches;</a:t>
            </a:r>
          </a:p>
          <a:p>
            <a:pPr marL="342900" indent="-342900" algn="l">
              <a:buClr>
                <a:srgbClr val="0070C0"/>
              </a:buClr>
              <a:buSzPct val="80000"/>
              <a:buFont typeface="Wingdings" pitchFamily="2" charset="2"/>
              <a:buChar char="u"/>
            </a:pPr>
            <a:r>
              <a:rPr lang="en-US" sz="1800" dirty="0">
                <a:solidFill>
                  <a:srgbClr val="000000"/>
                </a:solidFill>
                <a:latin typeface="Inter"/>
              </a:rPr>
              <a:t>W</a:t>
            </a:r>
            <a:r>
              <a:rPr lang="en-US" sz="1800" b="0" i="0" dirty="0">
                <a:solidFill>
                  <a:srgbClr val="000000"/>
                </a:solidFill>
                <a:effectLst/>
                <a:latin typeface="Inter"/>
              </a:rPr>
              <a:t>e cannot extract a 2 way or 4 way associative and it will take more time once you move from 4 way to larger associativity like 8 way or the 16 way.</a:t>
            </a:r>
          </a:p>
          <a:p>
            <a:pPr marL="342900" indent="-342900" algn="l">
              <a:buClr>
                <a:srgbClr val="0070C0"/>
              </a:buClr>
              <a:buSzPct val="80000"/>
              <a:buFont typeface="Wingdings" pitchFamily="2" charset="2"/>
              <a:buChar char="u"/>
            </a:pPr>
            <a:endParaRPr lang="en-US" sz="1800" b="0" i="0" dirty="0">
              <a:solidFill>
                <a:srgbClr val="000000"/>
              </a:solidFill>
              <a:effectLst/>
              <a:latin typeface="Inter"/>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1575241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5760</TotalTime>
  <Words>2434</Words>
  <Application>Microsoft Office PowerPoint</Application>
  <PresentationFormat>On-screen Show (4:3)</PresentationFormat>
  <Paragraphs>185</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Inter</vt:lpstr>
      <vt:lpstr>Wingdings</vt:lpstr>
      <vt:lpstr>Office 佈景主題</vt:lpstr>
      <vt:lpstr>Bitmap Image</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1481</cp:revision>
  <dcterms:created xsi:type="dcterms:W3CDTF">2018-09-28T16:40:41Z</dcterms:created>
  <dcterms:modified xsi:type="dcterms:W3CDTF">2022-09-10T04:03:01Z</dcterms:modified>
</cp:coreProperties>
</file>