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259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0" d="100"/>
          <a:sy n="90" d="100"/>
        </p:scale>
        <p:origin x="93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</a:t>
            </a:r>
            <a:r>
              <a:rPr lang="en-US" altLang="zh-TW" sz="3200" b="1">
                <a:solidFill>
                  <a:srgbClr val="FFFF00"/>
                </a:solidFill>
              </a:rPr>
              <a:t>Part 2)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gem5: The gem5 simulator system">
            <a:extLst>
              <a:ext uri="{FF2B5EF4-FFF2-40B4-BE49-F238E27FC236}">
                <a16:creationId xmlns:a16="http://schemas.microsoft.com/office/drawing/2014/main" id="{AA8C4247-6715-84D7-AAB4-A105DFBEF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717032"/>
            <a:ext cx="884684" cy="95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2)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8722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2) (00:32/40:09)</a:t>
            </a:r>
            <a:endParaRPr lang="en-US" sz="14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13:55So, consider the left hand side the way prediction is going to be correct in this case.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14:00So, when you have a way prediction out of the 4 ways that you have; since I have preselected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14:06this is way 0, way 1, way 2 and way 3; we have preselected way 1.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14:12So, whenever the processor is going to give the address when you index into this particular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14:18set you are performing tag comparison only in way one and if that happens to be a hit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14:25then without searching the tag of the other 3 ways we are able to return the data.</a:t>
            </a:r>
          </a:p>
          <a:p>
            <a:pPr algn="l"/>
            <a:endParaRPr lang="en-US" sz="1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62EB04-2443-CF95-D7EE-26ADA80B9943}"/>
              </a:ext>
            </a:extLst>
          </p:cNvPr>
          <p:cNvSpPr/>
          <p:nvPr/>
        </p:nvSpPr>
        <p:spPr>
          <a:xfrm>
            <a:off x="827584" y="1556792"/>
            <a:ext cx="7416824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AB8F210-B048-7DCA-568F-C02E92B725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340610"/>
              </p:ext>
            </p:extLst>
          </p:nvPr>
        </p:nvGraphicFramePr>
        <p:xfrm>
          <a:off x="1835696" y="3212976"/>
          <a:ext cx="5792738" cy="3310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800760" imgH="3886200" progId="PBrush">
                  <p:embed/>
                </p:oleObj>
              </mc:Choice>
              <mc:Fallback>
                <p:oleObj name="Bitmap Image" r:id="rId2" imgW="6800760" imgH="3886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35696" y="3212976"/>
                        <a:ext cx="5792738" cy="3310136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3325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2)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20882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2) (00:32/40:09)</a:t>
            </a:r>
            <a:endParaRPr lang="en-US" sz="14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14:32So, this is going to be transferring your data at the same rate as that off a direct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14:39mapped cache.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14:40So, in the way prediction is correct then this is going to be working.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14:44Now consider the case that in the same mechanism we preselected this particular way, but unfortunately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14:53we came to know that the tag comparison upon doing tag comparison it is a miss.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14:58So, there can be 2 possibility this will be miss across all the ways or it can be a hit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C657E42-7FEF-A5F3-F9CA-19A814C395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805068"/>
              </p:ext>
            </p:extLst>
          </p:nvPr>
        </p:nvGraphicFramePr>
        <p:xfrm>
          <a:off x="1979712" y="3408426"/>
          <a:ext cx="5576714" cy="3186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800760" imgH="3886200" progId="PBrush">
                  <p:embed/>
                </p:oleObj>
              </mc:Choice>
              <mc:Fallback>
                <p:oleObj name="Bitmap Image" r:id="rId2" imgW="6800760" imgH="3886200" progId="PBrush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AB8F210-B048-7DCA-568F-C02E92B725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79712" y="3408426"/>
                        <a:ext cx="5576714" cy="3186694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EFE73C5-74DD-F78D-8755-EE5F041EE475}"/>
              </a:ext>
            </a:extLst>
          </p:cNvPr>
          <p:cNvSpPr/>
          <p:nvPr/>
        </p:nvSpPr>
        <p:spPr>
          <a:xfrm>
            <a:off x="4932040" y="3933056"/>
            <a:ext cx="2592288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B933AA-1982-FC01-BA49-DB76A171DDDC}"/>
              </a:ext>
            </a:extLst>
          </p:cNvPr>
          <p:cNvSpPr/>
          <p:nvPr/>
        </p:nvSpPr>
        <p:spPr>
          <a:xfrm>
            <a:off x="827584" y="2996952"/>
            <a:ext cx="6480720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28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2)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8002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2) (00:32/40:09)</a:t>
            </a:r>
            <a:endParaRPr lang="en-US" sz="14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15:06in the other ways.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15:08Since I have done preselection I have not done tag comparison in the other 3 ways.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15:13So, now the next step you perform tag comparison in all the other 3; and then you take a decision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15:19whether it is a hit or a miss.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15:20So, once it is a hit then we can see that way prediction is going to give you more performance,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15:27but if it is not a hit then this way prediction is going to give you.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5483DA4-6C1F-2005-6FC4-5F892A7B3A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107157"/>
              </p:ext>
            </p:extLst>
          </p:nvPr>
        </p:nvGraphicFramePr>
        <p:xfrm>
          <a:off x="2051720" y="3356992"/>
          <a:ext cx="5576714" cy="3186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800760" imgH="3886200" progId="PBrush">
                  <p:embed/>
                </p:oleObj>
              </mc:Choice>
              <mc:Fallback>
                <p:oleObj name="Bitmap Image" r:id="rId2" imgW="6800760" imgH="388620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CC657E42-7FEF-A5F3-F9CA-19A814C395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51720" y="3356992"/>
                        <a:ext cx="5576714" cy="3186694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A37F1F1-B695-11DB-FC0C-931C726AA85A}"/>
              </a:ext>
            </a:extLst>
          </p:cNvPr>
          <p:cNvSpPr/>
          <p:nvPr/>
        </p:nvSpPr>
        <p:spPr>
          <a:xfrm>
            <a:off x="5004048" y="4941168"/>
            <a:ext cx="2520280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367862-A173-8858-9785-5C68F441F060}"/>
              </a:ext>
            </a:extLst>
          </p:cNvPr>
          <p:cNvSpPr/>
          <p:nvPr/>
        </p:nvSpPr>
        <p:spPr>
          <a:xfrm>
            <a:off x="827584" y="2060848"/>
            <a:ext cx="7704856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2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2)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21602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2) (00:32/40:09)</a:t>
            </a:r>
            <a:endParaRPr lang="en-US" sz="14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15:32So, this is the case if it is a hit way prediction if it is correct, then you will be going to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15:37get this performance.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15:38And when the way prediction is going to get a miss then first I will come to know in the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15:44preselected way it is not a hit and then the other 3 ways are been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parallely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searched this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15:49is the way how way prediction works.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15:52Now, the next technique is called victim caches.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15:55So, consider a scenario where you have a block that is evicted out; that means, a new request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9586C2-649E-6475-4806-46F79E1A6FDB}"/>
              </a:ext>
            </a:extLst>
          </p:cNvPr>
          <p:cNvSpPr/>
          <p:nvPr/>
        </p:nvSpPr>
        <p:spPr>
          <a:xfrm>
            <a:off x="827584" y="2852936"/>
            <a:ext cx="7344816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D5FBB10-7CD8-2EB0-DCC3-7151F18C80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350575"/>
              </p:ext>
            </p:extLst>
          </p:nvPr>
        </p:nvGraphicFramePr>
        <p:xfrm>
          <a:off x="1979712" y="3501008"/>
          <a:ext cx="4787280" cy="3069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867280" imgH="3762360" progId="PBrush">
                  <p:embed/>
                </p:oleObj>
              </mc:Choice>
              <mc:Fallback>
                <p:oleObj name="Bitmap Image" r:id="rId2" imgW="5867280" imgH="3762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79712" y="3501008"/>
                        <a:ext cx="4787280" cy="3069766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8450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2)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23762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2) (00:32/40:09)</a:t>
            </a:r>
            <a:endParaRPr lang="en-US" sz="14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16:01is coming the given set index is full; so, one of the block has to be evicted out 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16:07giving space to the new one.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16:09Consider the case that the very next access or the access that is going to happen in the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16:13near future is to that block which is recently evicted out.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16:17So, in that case I have to go to L2 cache bring it back.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16:20So, if the access the future accesses are those to the recently evicted blocks then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16:27they are going to incur miss penalty.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16:29So, rather than simply evicting them can I keep a small buffer and whichever is getting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889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2)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8722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2) (00:32/40:09)</a:t>
            </a:r>
            <a:endParaRPr lang="en-US" sz="14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16:35evicted question to this buffer.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16:37So, whenever I encounter miss in the L1 cache do not directly go to L2 cache consult this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16:44buffer; there can be a possibility that the recently evicted block will be present 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16:50this buffer is so you will get from get a hit from this buffer and this is known as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16:57this victim cache.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179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9006C360-3E63-8C03-62EB-FC5D23A4C9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06763"/>
              </p:ext>
            </p:extLst>
          </p:nvPr>
        </p:nvGraphicFramePr>
        <p:xfrm>
          <a:off x="1691680" y="3429000"/>
          <a:ext cx="5018162" cy="3315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810400" imgH="3838680" progId="PBrush">
                  <p:embed/>
                </p:oleObj>
              </mc:Choice>
              <mc:Fallback>
                <p:oleObj name="Bitmap Image" r:id="rId2" imgW="5810400" imgH="3838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91680" y="3429000"/>
                        <a:ext cx="5018162" cy="331527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2)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20882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2) (00:32/40:09)</a:t>
            </a:r>
            <a:endParaRPr lang="en-US" sz="14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16:59So, victim caches are those which are going to reduce your miss penalty, it is an additional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17:04storage near the L1 cache near L1 cache more most recently evicted blocks.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17:13So, it is very good for thrashing problem in L1 cache what is thrashing problem?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17:16Whenever you evict out; that is going to be needed in the near future.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17:20So, you bring them in you are going to evict somebody else and that is going to be needed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17:24in the near future.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17:25So, if you have a victim buffers it is just like another parallel L1 cache, but it is</a:t>
            </a:r>
          </a:p>
          <a:p>
            <a:pPr algn="l"/>
            <a:endParaRPr lang="en-US" sz="1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1C9A3E-035D-E9EE-17AA-85E110704701}"/>
              </a:ext>
            </a:extLst>
          </p:cNvPr>
          <p:cNvSpPr/>
          <p:nvPr/>
        </p:nvSpPr>
        <p:spPr>
          <a:xfrm>
            <a:off x="755576" y="1556792"/>
            <a:ext cx="6912768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54D405-35F3-6EF5-C290-778D4027AC84}"/>
              </a:ext>
            </a:extLst>
          </p:cNvPr>
          <p:cNvSpPr txBox="1"/>
          <p:nvPr/>
        </p:nvSpPr>
        <p:spPr>
          <a:xfrm>
            <a:off x="6588224" y="4221088"/>
            <a:ext cx="1512168" cy="30777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MR (Most Recent)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3A27B8-5D56-C93F-710C-4DD9647F3F61}"/>
              </a:ext>
            </a:extLst>
          </p:cNvPr>
          <p:cNvSpPr/>
          <p:nvPr/>
        </p:nvSpPr>
        <p:spPr>
          <a:xfrm>
            <a:off x="755576" y="2348880"/>
            <a:ext cx="6912768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29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2)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21602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2) (00:32/40:09)</a:t>
            </a:r>
            <a:endParaRPr lang="en-US" sz="14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17:31not stored in terms of indexing principles may be it is a FIFO queue; once it is thrown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17:36out any miss that happens on L1 cache you search in this buffer also and which is known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17:41as victim cache.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17:43So, it is like a look up victim caches before L2.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17:47So, no need to go to L2 directly consult a victim cache.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17:51So, if the requested address is to a block that is recently evicted from L1 then you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17:57get a, you may a get a hit from the L1 cache.</a:t>
            </a:r>
          </a:p>
          <a:p>
            <a:pPr algn="l"/>
            <a:endParaRPr lang="en-US" sz="1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E725F18-2252-CCBB-77DA-FC35EA7B04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895694"/>
              </p:ext>
            </p:extLst>
          </p:nvPr>
        </p:nvGraphicFramePr>
        <p:xfrm>
          <a:off x="1979712" y="3429000"/>
          <a:ext cx="5259338" cy="3181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267600" imgH="3790800" progId="PBrush">
                  <p:embed/>
                </p:oleObj>
              </mc:Choice>
              <mc:Fallback>
                <p:oleObj name="Bitmap Image" r:id="rId2" imgW="6267600" imgH="3790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79712" y="3429000"/>
                        <a:ext cx="5259338" cy="318118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B8C8EB2-6740-3540-6330-6F4B108E02DA}"/>
              </a:ext>
            </a:extLst>
          </p:cNvPr>
          <p:cNvSpPr/>
          <p:nvPr/>
        </p:nvSpPr>
        <p:spPr>
          <a:xfrm>
            <a:off x="755576" y="2348880"/>
            <a:ext cx="4680520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94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2)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8002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2) (00:32/40:09)</a:t>
            </a:r>
            <a:endParaRPr lang="en-US" sz="14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18:00So, L1 caches and victim caches are exclusive cache you have seen in the fifth lecture that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18:07caches can be divided as inclusive cache or exclusive cache inclusive cache means if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18:13cache hierarchy is going to be inclusive means one is going to be a subset of other.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18:19Exclusive cache means whatever be the contents of you cache; then you are going to be exclusive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18:24means the contents of one cache may not be present in the other cache.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18:28In this case is are exclusive, the contents present in L1 will never be present in the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6672467-04C2-DF65-EE64-4974BF7786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936737"/>
              </p:ext>
            </p:extLst>
          </p:nvPr>
        </p:nvGraphicFramePr>
        <p:xfrm>
          <a:off x="2267744" y="3140968"/>
          <a:ext cx="5017021" cy="3226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952960" imgH="3828960" progId="PBrush">
                  <p:embed/>
                </p:oleObj>
              </mc:Choice>
              <mc:Fallback>
                <p:oleObj name="Bitmap Image" r:id="rId2" imgW="5952960" imgH="3828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67744" y="3140968"/>
                        <a:ext cx="5017021" cy="322694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E533EDE-3ED6-CDDF-AC43-3A40843677BC}"/>
              </a:ext>
            </a:extLst>
          </p:cNvPr>
          <p:cNvSpPr/>
          <p:nvPr/>
        </p:nvSpPr>
        <p:spPr>
          <a:xfrm>
            <a:off x="755576" y="1556792"/>
            <a:ext cx="7200800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63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2)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25922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2) (00:32/40:09)</a:t>
            </a:r>
            <a:endParaRPr lang="en-US" sz="14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18:32victim cache.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18:33Similarly the contents is present in the victim cache may not be present in the L1 cache.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18:37So, then what will you do if you get a hit in the victim cache?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18:40There can be 2 choices one is you take the victim cache contents in to L1 and throw away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18:46something from L1 into victim cache.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18:48So, that the next access can be serviced from that or you can keep on servicing from the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18:54victim cache.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18:55it is a choice that the designer, the cache architects make at this point.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274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2)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21602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2) (00:32/40:09)</a:t>
            </a:r>
            <a:endParaRPr lang="en-US" sz="14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10:04associative cache in terms of miss rate?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10:07The concept that is brought in is known as the way prediction.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10:10So, assume you have 4 ways can I assume it as a direct mapped cache; can I turn off few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10:17of the ways?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10:18Let us say from my past statistics I have collected certain vital information and I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10:23know that for a given index for example, set number 4, way 2 is frequently used the most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10:29recently used way in set 4 is way 2.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493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2)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21602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2) (00:32/40:09)</a:t>
            </a:r>
            <a:endParaRPr lang="en-US" sz="14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18:59Moving on to the next optimization we are having pipelined caches; we have learned about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19:05instruction pipeline principle where a given task is been subdivided into smaller task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19:10like instruction fetch, instruction decode, execute and then write back operations.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19:16Consider a cache memory access operation.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19:19So, this cache memory access operation can I split if into smaller independent sub units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19:26and that is what is called idea of pipelined caches.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19:29So, the whole cache memory retrieving data given an address; retrieving of data may not</a:t>
            </a:r>
          </a:p>
          <a:p>
            <a:pPr algn="l"/>
            <a:endParaRPr lang="en-US" sz="1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E62E403-3C87-9ED1-5935-EC00D627D1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52125"/>
              </p:ext>
            </p:extLst>
          </p:nvPr>
        </p:nvGraphicFramePr>
        <p:xfrm>
          <a:off x="899592" y="3645024"/>
          <a:ext cx="55340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533920" imgH="1000080" progId="PBrush">
                  <p:embed/>
                </p:oleObj>
              </mc:Choice>
              <mc:Fallback>
                <p:oleObj name="Bitmap Image" r:id="rId2" imgW="5533920" imgH="1000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9592" y="3645024"/>
                        <a:ext cx="5534025" cy="10001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6E3E405-6DE2-ABAC-8942-146E5A3F024D}"/>
              </a:ext>
            </a:extLst>
          </p:cNvPr>
          <p:cNvSpPr/>
          <p:nvPr/>
        </p:nvSpPr>
        <p:spPr>
          <a:xfrm>
            <a:off x="827584" y="1556792"/>
            <a:ext cx="7344816" cy="15841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89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2)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8722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2) (00:32/40:09)</a:t>
            </a:r>
            <a:endParaRPr lang="en-US" sz="14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19:34happened in a single clock cycle, it may take multiple clock cycles.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19:39So, we have to divide the entire cache memory operation of giving an address and taking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19:45back the corresponding data by subdividing them.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19:48How can I subdivide?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19:50Split cache memory access into several sub stages we have different stages one is called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19:56indexing, reading of the tag, then comparison of the tag, that is hit or miss check up and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1E8F1AD-95A9-C137-9752-BB17B5ACB1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779980"/>
              </p:ext>
            </p:extLst>
          </p:nvPr>
        </p:nvGraphicFramePr>
        <p:xfrm>
          <a:off x="1331640" y="3284984"/>
          <a:ext cx="6515100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515280" imgH="1771560" progId="PBrush">
                  <p:embed/>
                </p:oleObj>
              </mc:Choice>
              <mc:Fallback>
                <p:oleObj name="Bitmap Image" r:id="rId2" imgW="6515280" imgH="1771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1640" y="3284984"/>
                        <a:ext cx="6515100" cy="17716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67AEA8E-03B3-618F-1961-6E27E40F0A76}"/>
              </a:ext>
            </a:extLst>
          </p:cNvPr>
          <p:cNvSpPr/>
          <p:nvPr/>
        </p:nvSpPr>
        <p:spPr>
          <a:xfrm>
            <a:off x="827584" y="1844824"/>
            <a:ext cx="6984776" cy="12241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32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2)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9442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2) (00:32/40:09)</a:t>
            </a:r>
            <a:endParaRPr lang="en-US" sz="14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10:34So, when I get indexing in to set 4, I always go and perform a hit comparison in way 2 only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10:42a predefined way.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10:44If the predefined way I am able to get a hit then it is as good as like I search in a direct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10:51mapped cache.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10:52So, the point is we will consider even though it is a 4 way associative cache; we will consider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10:57it as a direct mapped cache you can emphasis special emphasis given to one of the ways.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96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2)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6561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2) (00:32/40:09)</a:t>
            </a:r>
            <a:endParaRPr lang="en-US" sz="14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11:03So, that one way is only searched for tag comparison; if you get a hit then in direct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11:11mapped cache access time you are able to return the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11:14But there can be chances that the preselected way may not be getting you a tag hit.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11:20In that case you are going to incur a penalty because in the first stage you perform tag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11:26comparison on a pre-defined way, if you miss it or if you are not going to get a hit over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45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2)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22322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2) (00:32/40:09)</a:t>
            </a:r>
            <a:endParaRPr lang="en-US" sz="14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11:32there then if the remaining ways you just parallelly search like a normal operation.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11:37So, by this optimization if the optimization gives you performance; that means, you are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11:42able to get a hit then it gives you hit in the access time of a direct mapped cache.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11:48If it is a miss, it will take slightly more than of a set associative cache.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11:52So, the prediction accuracy is very high then way prediction is a very good technique.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11:57So, what we do in their prediction?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11:59To improve hit time predict the way to pre select the multiplexer.</a:t>
            </a:r>
          </a:p>
          <a:p>
            <a:pPr algn="l"/>
            <a:endParaRPr lang="en-US" sz="1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79EFA8D-404B-9346-CF32-67D70F1A3C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040423"/>
              </p:ext>
            </p:extLst>
          </p:nvPr>
        </p:nvGraphicFramePr>
        <p:xfrm>
          <a:off x="899592" y="3645024"/>
          <a:ext cx="6677025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676920" imgH="1409760" progId="PBrush">
                  <p:embed/>
                </p:oleObj>
              </mc:Choice>
              <mc:Fallback>
                <p:oleObj name="Bitmap Image" r:id="rId2" imgW="6676920" imgH="1409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9592" y="3645024"/>
                        <a:ext cx="6677025" cy="14097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D73435-540F-F6BD-D6FF-08B9EB23E036}"/>
              </a:ext>
            </a:extLst>
          </p:cNvPr>
          <p:cNvSpPr/>
          <p:nvPr/>
        </p:nvSpPr>
        <p:spPr>
          <a:xfrm>
            <a:off x="755576" y="3068960"/>
            <a:ext cx="568863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1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2)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8722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2) (00:32/40:09)</a:t>
            </a:r>
            <a:endParaRPr lang="en-US" sz="14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12:03So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, what we do is for every index from some bits will tell you which is the most frequently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12:11used way and that frequently used to way only is used for tag comparison.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12:16So, extra bits are set to predict the block within a set.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12:20So, we have to remember the most recently used way of a given set; it can be most recently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12:25used or it can be most frequently used.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12:28So, depending on some of the past behavior we try to predict access to the same set in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526D5D6-BD76-CBEE-4911-B218B50A82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826587"/>
              </p:ext>
            </p:extLst>
          </p:nvPr>
        </p:nvGraphicFramePr>
        <p:xfrm>
          <a:off x="1187624" y="3356992"/>
          <a:ext cx="6505575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505560" imgH="2152800" progId="PBrush">
                  <p:embed/>
                </p:oleObj>
              </mc:Choice>
              <mc:Fallback>
                <p:oleObj name="Bitmap Image" r:id="rId2" imgW="6505560" imgH="2152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87624" y="3356992"/>
                        <a:ext cx="6505575" cy="21526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F647EA2-F77A-3E38-38A6-FA8825C3461B}"/>
              </a:ext>
            </a:extLst>
          </p:cNvPr>
          <p:cNvSpPr/>
          <p:nvPr/>
        </p:nvSpPr>
        <p:spPr>
          <a:xfrm>
            <a:off x="827584" y="2204864"/>
            <a:ext cx="7128792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07C35F-0DB7-2C7D-1A82-D541B11C9B36}"/>
              </a:ext>
            </a:extLst>
          </p:cNvPr>
          <p:cNvSpPr txBox="1"/>
          <p:nvPr/>
        </p:nvSpPr>
        <p:spPr>
          <a:xfrm>
            <a:off x="3059832" y="5373216"/>
            <a:ext cx="2016224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MRU (Most Recently Used)</a:t>
            </a:r>
          </a:p>
        </p:txBody>
      </p:sp>
    </p:spTree>
    <p:extLst>
      <p:ext uri="{BB962C8B-B14F-4D97-AF65-F5344CB8AC3E}">
        <p14:creationId xmlns:p14="http://schemas.microsoft.com/office/powerpoint/2010/main" val="1430752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2)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6561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2) (00:32/40:09)</a:t>
            </a:r>
            <a:endParaRPr lang="en-US" sz="14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12:35future will it use the same way what happened in the past.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12:39So, I can preselect the way such that parallel tag comparison across always will not happen,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12:46you are going to restrict your tag comparison to one of the way just like a direct mapped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12:51cache, but if that happens to be success, ok, you got the performance of a direct mapped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12:56cache, but if that is not success like what I mentioned you have to look into the other</a:t>
            </a:r>
          </a:p>
          <a:p>
            <a:pPr algn="l"/>
            <a:endParaRPr lang="en-US" sz="1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11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2)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20882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2) (00:32/40:09)</a:t>
            </a:r>
            <a:endParaRPr lang="en-US" sz="14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13:02ways.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13:03So, using the prediction bits you can even do power gating; the terminology of power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13:08gating means you temporally turn off the other ways even for a shorter span of time.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13:13So, if your program is regularly show a good way of prediction for all the access we are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13:19able to for example, you are going to work in a loop let us say this loop is going to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13:24access 10 different sets of a cache.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13:27And if the loop is going to repetitively run in all this 10 sets wherever it access one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17C415A-BA7E-EB66-BBE0-38F827B6C6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222567"/>
              </p:ext>
            </p:extLst>
          </p:nvPr>
        </p:nvGraphicFramePr>
        <p:xfrm>
          <a:off x="1331640" y="3429000"/>
          <a:ext cx="6629400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629400" imgH="2781360" progId="PBrush">
                  <p:embed/>
                </p:oleObj>
              </mc:Choice>
              <mc:Fallback>
                <p:oleObj name="Bitmap Image" r:id="rId2" imgW="6629400" imgH="278136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85E962D-DE51-1E1F-FA0E-A6962FD0D9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1640" y="3429000"/>
                        <a:ext cx="6629400" cy="27813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67DB502-B670-D88C-F109-ACFB61764E52}"/>
              </a:ext>
            </a:extLst>
          </p:cNvPr>
          <p:cNvSpPr/>
          <p:nvPr/>
        </p:nvSpPr>
        <p:spPr>
          <a:xfrm>
            <a:off x="827584" y="1844824"/>
            <a:ext cx="6768752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73EBCB-A9EB-EBC3-DFC0-9D473C00E566}"/>
              </a:ext>
            </a:extLst>
          </p:cNvPr>
          <p:cNvSpPr/>
          <p:nvPr/>
        </p:nvSpPr>
        <p:spPr>
          <a:xfrm>
            <a:off x="1331640" y="5517232"/>
            <a:ext cx="6336704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1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2)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21602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2) (00:32/40:09)</a:t>
            </a:r>
            <a:endParaRPr lang="en-US" sz="14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13:33predefined way is always access such that I could temporally turn off its called power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13:38gating the other unused ways.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13:40So, way prediction is a technique by which we will get the performance of a direct mapped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13:45cache and in the same time the performance of set associative cache in terms of a lower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13:51miss rate.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13:52This is how this way prediction algorithm is going to work.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595B2C3-D4D2-6C2A-A852-2F035866D0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683337"/>
              </p:ext>
            </p:extLst>
          </p:nvPr>
        </p:nvGraphicFramePr>
        <p:xfrm>
          <a:off x="1331640" y="3429000"/>
          <a:ext cx="6629400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629400" imgH="2781360" progId="PBrush">
                  <p:embed/>
                </p:oleObj>
              </mc:Choice>
              <mc:Fallback>
                <p:oleObj name="Bitmap Image" r:id="rId2" imgW="6629400" imgH="278136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17C415A-BA7E-EB66-BBE0-38F827B6C6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1640" y="3429000"/>
                        <a:ext cx="6629400" cy="27813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2A8F0C6-FD6A-8BB4-5319-50152D8157D0}"/>
              </a:ext>
            </a:extLst>
          </p:cNvPr>
          <p:cNvSpPr/>
          <p:nvPr/>
        </p:nvSpPr>
        <p:spPr>
          <a:xfrm>
            <a:off x="899592" y="1628800"/>
            <a:ext cx="6696744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7DCBA9-91D1-C247-DE9F-AD6FC723BBE4}"/>
              </a:ext>
            </a:extLst>
          </p:cNvPr>
          <p:cNvSpPr/>
          <p:nvPr/>
        </p:nvSpPr>
        <p:spPr>
          <a:xfrm>
            <a:off x="1403648" y="5589240"/>
            <a:ext cx="6408712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41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5488</TotalTime>
  <Words>2642</Words>
  <Application>Microsoft Office PowerPoint</Application>
  <PresentationFormat>On-screen Show (4:3)</PresentationFormat>
  <Paragraphs>237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Inter</vt:lpstr>
      <vt:lpstr>Wingdings</vt:lpstr>
      <vt:lpstr>Office 佈景主題</vt:lpstr>
      <vt:lpstr>Bitmap Image</vt:lpstr>
      <vt:lpstr>4 Adv Cache Optimization Technique I (Part 2)</vt:lpstr>
      <vt:lpstr>4 Adv Cache Optimization Technique I (Part 2)</vt:lpstr>
      <vt:lpstr>4 Adv Cache Optimization Technique I (Part 2)</vt:lpstr>
      <vt:lpstr>4 Adv Cache Optimization Technique I (Part 2)</vt:lpstr>
      <vt:lpstr>4 Adv Cache Optimization Technique I (Part 2)</vt:lpstr>
      <vt:lpstr>4 Adv Cache Optimization Technique I (Part 2)</vt:lpstr>
      <vt:lpstr>4 Adv Cache Optimization Technique I (Part 2)</vt:lpstr>
      <vt:lpstr>4 Adv Cache Optimization Technique I (Part 2)</vt:lpstr>
      <vt:lpstr>4 Adv Cache Optimization Technique I (Part 2)</vt:lpstr>
      <vt:lpstr>4 Adv Cache Optimization Technique I (Part 2)</vt:lpstr>
      <vt:lpstr>4 Adv Cache Optimization Technique I (Part 2)</vt:lpstr>
      <vt:lpstr>4 Adv Cache Optimization Technique I (Part 2)</vt:lpstr>
      <vt:lpstr>4 Adv Cache Optimization Technique I (Part 2)</vt:lpstr>
      <vt:lpstr>4 Adv Cache Optimization Technique I (Part 2)</vt:lpstr>
      <vt:lpstr>4 Adv Cache Optimization Technique I (Part 2)</vt:lpstr>
      <vt:lpstr>4 Adv Cache Optimization Technique I (Part 2)</vt:lpstr>
      <vt:lpstr>4 Adv Cache Optimization Technique I (Part 2)</vt:lpstr>
      <vt:lpstr>4 Adv Cache Optimization Technique I (Part 2)</vt:lpstr>
      <vt:lpstr>4 Adv Cache Optimization Technique I (Part 2)</vt:lpstr>
      <vt:lpstr>4 Adv Cache Optimization Technique I (Part 2)</vt:lpstr>
      <vt:lpstr>4 Adv Cache Optimization Technique I (Part 2)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1446</cp:revision>
  <dcterms:created xsi:type="dcterms:W3CDTF">2018-09-28T16:40:41Z</dcterms:created>
  <dcterms:modified xsi:type="dcterms:W3CDTF">2022-09-10T02:26:08Z</dcterms:modified>
</cp:coreProperties>
</file>