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53" r:id="rId3"/>
    <p:sldId id="354" r:id="rId4"/>
    <p:sldId id="355" r:id="rId5"/>
    <p:sldId id="356" r:id="rId6"/>
    <p:sldId id="357" r:id="rId7"/>
    <p:sldId id="358"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259" r:id="rId2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p:scale>
          <a:sx n="77" d="100"/>
          <a:sy n="77" d="100"/>
        </p:scale>
        <p:origin x="1320" y="3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2022/9/9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2022/9/9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2022/9/9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2022/9/9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2022/9/9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2022/9/9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2022/9/9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8.bin"/><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Paradigm" TargetMode="External"/><Relationship Id="rId2" Type="http://schemas.openxmlformats.org/officeDocument/2006/relationships/hyperlink" Target="https://en.wikipedia.org/wiki/Computer_engineering" TargetMode="External"/><Relationship Id="rId1" Type="http://schemas.openxmlformats.org/officeDocument/2006/relationships/slideLayout" Target="../slideLayouts/slideLayout1.xml"/><Relationship Id="rId6" Type="http://schemas.openxmlformats.org/officeDocument/2006/relationships/hyperlink" Target="https://en.wikipedia.org/wiki/Instruction_(computing)" TargetMode="External"/><Relationship Id="rId5" Type="http://schemas.openxmlformats.org/officeDocument/2006/relationships/hyperlink" Target="https://en.wikipedia.org/wiki/Instruction_cycle" TargetMode="External"/><Relationship Id="rId4" Type="http://schemas.openxmlformats.org/officeDocument/2006/relationships/hyperlink" Target="https://en.wikipedia.org/wiki/Central_processing_uni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9.bin"/><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0.bin"/><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1.bin"/><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2.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3.bin"/><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1.xml"/><Relationship Id="rId6" Type="http://schemas.openxmlformats.org/officeDocument/2006/relationships/hyperlink" Target="https://en.wikipedia.org/wiki/Microarchitecture" TargetMode="External"/><Relationship Id="rId5" Type="http://schemas.openxmlformats.org/officeDocument/2006/relationships/hyperlink" Target="https://en.wikipedia.org/wiki/Instruction_pipeline" TargetMode="External"/><Relationship Id="rId4" Type="http://schemas.openxmlformats.org/officeDocument/2006/relationships/hyperlink" Target="https://en.wikipedia.org/wiki/CPU_desig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gem5: The gem5 simulator system">
            <a:extLst>
              <a:ext uri="{FF2B5EF4-FFF2-40B4-BE49-F238E27FC236}">
                <a16:creationId xmlns:a16="http://schemas.microsoft.com/office/drawing/2014/main" id="{AA8C4247-6715-84D7-AAB4-A105DFBEFA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3968" y="3717032"/>
            <a:ext cx="884684" cy="958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7281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 (Part 3) (00:32/40:09)</a:t>
            </a:r>
            <a:endParaRPr lang="en-US" sz="1400" b="0" i="0" dirty="0">
              <a:solidFill>
                <a:srgbClr val="000000"/>
              </a:solidFill>
              <a:effectLst/>
            </a:endParaRPr>
          </a:p>
          <a:p>
            <a:pPr marL="342900" indent="-342900" algn="l">
              <a:buClr>
                <a:srgbClr val="0070C0"/>
              </a:buClr>
              <a:buSzPct val="80000"/>
              <a:buFont typeface="Wingdings" pitchFamily="2" charset="2"/>
              <a:buChar char="u"/>
            </a:pPr>
            <a:r>
              <a:rPr lang="en-US" sz="1400" b="0" i="0" dirty="0">
                <a:solidFill>
                  <a:srgbClr val="000000"/>
                </a:solidFill>
                <a:effectLst/>
              </a:rPr>
              <a:t>24:16it is in progress; can I service hits?</a:t>
            </a:r>
          </a:p>
          <a:p>
            <a:pPr marL="342900" indent="-342900" algn="l">
              <a:buClr>
                <a:srgbClr val="0070C0"/>
              </a:buClr>
              <a:buSzPct val="80000"/>
              <a:buFont typeface="Wingdings" pitchFamily="2" charset="2"/>
              <a:buChar char="u"/>
            </a:pPr>
            <a:r>
              <a:rPr lang="en-US" sz="1400" b="0" i="0" dirty="0">
                <a:solidFill>
                  <a:srgbClr val="000000"/>
                </a:solidFill>
                <a:effectLst/>
              </a:rPr>
              <a:t>24:20That is called a hit under miss.</a:t>
            </a:r>
          </a:p>
          <a:p>
            <a:pPr marL="342900" indent="-342900" algn="l">
              <a:buClr>
                <a:srgbClr val="0070C0"/>
              </a:buClr>
              <a:buSzPct val="80000"/>
              <a:buFont typeface="Wingdings" pitchFamily="2" charset="2"/>
              <a:buChar char="u"/>
            </a:pPr>
            <a:r>
              <a:rPr lang="en-US" sz="1400" b="0" i="0" dirty="0">
                <a:solidFill>
                  <a:srgbClr val="000000"/>
                </a:solidFill>
                <a:effectLst/>
              </a:rPr>
              <a:t>24:24Another property is known as hit under multiple misses what you mean by hit under multiple</a:t>
            </a:r>
          </a:p>
          <a:p>
            <a:pPr marL="342900" indent="-342900" algn="l">
              <a:buClr>
                <a:srgbClr val="0070C0"/>
              </a:buClr>
              <a:buSzPct val="80000"/>
              <a:buFont typeface="Wingdings" pitchFamily="2" charset="2"/>
              <a:buChar char="u"/>
            </a:pPr>
            <a:r>
              <a:rPr lang="en-US" sz="1400" b="0" i="0" dirty="0">
                <a:solidFill>
                  <a:srgbClr val="000000"/>
                </a:solidFill>
                <a:effectLst/>
              </a:rPr>
              <a:t>24:28miss?</a:t>
            </a:r>
          </a:p>
          <a:p>
            <a:pPr marL="342900" indent="-342900" algn="l">
              <a:buClr>
                <a:srgbClr val="0070C0"/>
              </a:buClr>
              <a:buSzPct val="80000"/>
              <a:buFont typeface="Wingdings" pitchFamily="2" charset="2"/>
              <a:buChar char="u"/>
            </a:pPr>
            <a:r>
              <a:rPr lang="en-US" sz="1400" b="0" i="0" dirty="0">
                <a:solidFill>
                  <a:srgbClr val="000000"/>
                </a:solidFill>
                <a:effectLst/>
              </a:rPr>
              <a:t>24:29Already I encountered a miss.</a:t>
            </a:r>
          </a:p>
          <a:p>
            <a:pPr algn="l"/>
            <a:endParaRPr lang="en-US" sz="14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495309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4482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 (Part 3) (00:32/40:09</a:t>
            </a:r>
          </a:p>
          <a:p>
            <a:pPr marL="342900" indent="-342900" algn="l">
              <a:buClr>
                <a:srgbClr val="0070C0"/>
              </a:buClr>
              <a:buSzPct val="80000"/>
              <a:buFont typeface="Wingdings" pitchFamily="2" charset="2"/>
              <a:buChar char="u"/>
            </a:pPr>
            <a:r>
              <a:rPr lang="en-US" sz="1400" b="0" i="0" dirty="0">
                <a:solidFill>
                  <a:srgbClr val="000000"/>
                </a:solidFill>
                <a:effectLst/>
              </a:rPr>
              <a:t>24:31So, I am in the process of bringing the block since I am a non blocking cache one more address</a:t>
            </a:r>
          </a:p>
          <a:p>
            <a:pPr marL="342900" indent="-342900" algn="l">
              <a:buClr>
                <a:srgbClr val="0070C0"/>
              </a:buClr>
              <a:buSzPct val="80000"/>
              <a:buFont typeface="Wingdings" pitchFamily="2" charset="2"/>
              <a:buChar char="u"/>
            </a:pPr>
            <a:r>
              <a:rPr lang="en-US" sz="1400" b="0" i="0" dirty="0">
                <a:solidFill>
                  <a:srgbClr val="000000"/>
                </a:solidFill>
                <a:effectLst/>
              </a:rPr>
              <a:t>24:36is coming that also happen to be a miss.</a:t>
            </a:r>
          </a:p>
          <a:p>
            <a:pPr marL="342900" indent="-342900" algn="l">
              <a:buClr>
                <a:srgbClr val="0070C0"/>
              </a:buClr>
              <a:buSzPct val="80000"/>
              <a:buFont typeface="Wingdings" pitchFamily="2" charset="2"/>
              <a:buChar char="u"/>
            </a:pPr>
            <a:r>
              <a:rPr lang="en-US" sz="1400" b="0" i="0" dirty="0">
                <a:solidFill>
                  <a:srgbClr val="000000"/>
                </a:solidFill>
                <a:effectLst/>
              </a:rPr>
              <a:t>24:39So, that also is in progress; so hit under now 2 miss.</a:t>
            </a:r>
          </a:p>
          <a:p>
            <a:pPr marL="342900" indent="-342900" algn="l">
              <a:buClr>
                <a:srgbClr val="0070C0"/>
              </a:buClr>
              <a:buSzPct val="80000"/>
              <a:buFont typeface="Wingdings" pitchFamily="2" charset="2"/>
              <a:buChar char="u"/>
            </a:pPr>
            <a:r>
              <a:rPr lang="en-US" sz="1400" b="0" i="0" dirty="0">
                <a:solidFill>
                  <a:srgbClr val="000000"/>
                </a:solidFill>
                <a:effectLst/>
              </a:rPr>
              <a:t>24:43So, can I still service hits?</a:t>
            </a:r>
          </a:p>
          <a:p>
            <a:pPr marL="342900" indent="-342900" algn="l">
              <a:buClr>
                <a:srgbClr val="0070C0"/>
              </a:buClr>
              <a:buSzPct val="80000"/>
              <a:buFont typeface="Wingdings" pitchFamily="2" charset="2"/>
              <a:buChar char="u"/>
            </a:pPr>
            <a:r>
              <a:rPr lang="en-US" sz="1400" b="0" i="0" dirty="0">
                <a:solidFill>
                  <a:srgbClr val="000000"/>
                </a:solidFill>
                <a:effectLst/>
              </a:rPr>
              <a:t>24:45So, hit under 2 miss hit under 4 miss means I can have 4 outstanding misses currently</a:t>
            </a:r>
          </a:p>
          <a:p>
            <a:pPr marL="342900" indent="-342900" algn="l">
              <a:buClr>
                <a:srgbClr val="0070C0"/>
              </a:buClr>
              <a:buSzPct val="80000"/>
              <a:buFont typeface="Wingdings" pitchFamily="2" charset="2"/>
              <a:buChar char="u"/>
            </a:pPr>
            <a:r>
              <a:rPr lang="en-US" sz="1400" b="0" i="0" dirty="0">
                <a:solidFill>
                  <a:srgbClr val="000000"/>
                </a:solidFill>
                <a:effectLst/>
              </a:rPr>
              <a:t>24:51in progress still I can service the hit.</a:t>
            </a:r>
          </a:p>
          <a:p>
            <a:pPr marL="342900" indent="-342900" algn="l">
              <a:buClr>
                <a:srgbClr val="0070C0"/>
              </a:buClr>
              <a:buSzPct val="80000"/>
              <a:buFont typeface="Wingdings" pitchFamily="2" charset="2"/>
              <a:buChar char="u"/>
            </a:pPr>
            <a:r>
              <a:rPr lang="en-US" sz="1400" b="0" i="0" dirty="0">
                <a:solidFill>
                  <a:srgbClr val="000000"/>
                </a:solidFill>
                <a:effectLst/>
              </a:rPr>
              <a:t>24:54under 16 miss, hit under 64 miss.</a:t>
            </a:r>
          </a:p>
          <a:p>
            <a:pPr marL="342900" indent="-342900" algn="l">
              <a:buClr>
                <a:srgbClr val="0070C0"/>
              </a:buClr>
              <a:buSzPct val="80000"/>
              <a:buFont typeface="Wingdings" pitchFamily="2" charset="2"/>
              <a:buChar char="u"/>
            </a:pPr>
            <a:r>
              <a:rPr lang="en-US" sz="1400" b="0" i="0" dirty="0">
                <a:solidFill>
                  <a:srgbClr val="000000"/>
                </a:solidFill>
                <a:effectLst/>
              </a:rPr>
              <a:t>24:58So, once I get the block back how will I know which block is this whether it is part of</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320292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6561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 (Part 3) (00:32/40:09</a:t>
            </a:r>
          </a:p>
          <a:p>
            <a:pPr marL="342900" indent="-342900" algn="l">
              <a:buClr>
                <a:srgbClr val="0070C0"/>
              </a:buClr>
              <a:buSzPct val="80000"/>
              <a:buFont typeface="Wingdings" pitchFamily="2" charset="2"/>
              <a:buChar char="u"/>
            </a:pPr>
            <a:r>
              <a:rPr lang="en-US" sz="1400" b="0" i="0" dirty="0">
                <a:solidFill>
                  <a:srgbClr val="000000"/>
                </a:solidFill>
                <a:effectLst/>
              </a:rPr>
              <a:t>25:02miss number 1, miss number 2, miss number 3 and on.</a:t>
            </a:r>
          </a:p>
          <a:p>
            <a:pPr marL="342900" indent="-342900" algn="l">
              <a:buClr>
                <a:srgbClr val="0070C0"/>
              </a:buClr>
              <a:buSzPct val="80000"/>
              <a:buFont typeface="Wingdings" pitchFamily="2" charset="2"/>
              <a:buChar char="u"/>
            </a:pPr>
            <a:r>
              <a:rPr lang="en-US" sz="1400" b="0" i="0" dirty="0">
                <a:solidFill>
                  <a:srgbClr val="000000"/>
                </a:solidFill>
                <a:effectLst/>
              </a:rPr>
              <a:t>25:06So, this particular diagram is going to give you a bit of idea regarding this.</a:t>
            </a:r>
          </a:p>
          <a:p>
            <a:pPr marL="342900" indent="-342900" algn="l">
              <a:buClr>
                <a:srgbClr val="0070C0"/>
              </a:buClr>
              <a:buSzPct val="80000"/>
              <a:buFont typeface="Wingdings" pitchFamily="2" charset="2"/>
              <a:buChar char="u"/>
            </a:pPr>
            <a:r>
              <a:rPr lang="en-US" sz="1400" b="0" i="0" dirty="0">
                <a:solidFill>
                  <a:srgbClr val="000000"/>
                </a:solidFill>
                <a:effectLst/>
              </a:rPr>
              <a:t>25:11You are having a miss that is happening at this point; the miss penalty already started,</a:t>
            </a:r>
          </a:p>
          <a:p>
            <a:pPr marL="342900" indent="-342900" algn="l">
              <a:buClr>
                <a:srgbClr val="0070C0"/>
              </a:buClr>
              <a:buSzPct val="80000"/>
              <a:buFont typeface="Wingdings" pitchFamily="2" charset="2"/>
              <a:buChar char="u"/>
            </a:pPr>
            <a:r>
              <a:rPr lang="en-US" sz="1400" b="0" i="0" dirty="0">
                <a:solidFill>
                  <a:srgbClr val="000000"/>
                </a:solidFill>
                <a:effectLst/>
              </a:rPr>
              <a:t>25:19but CPU is still giving you addresses; that means, I can still service a hit my miss is</a:t>
            </a:r>
          </a:p>
          <a:p>
            <a:pPr marL="342900" indent="-342900" algn="l">
              <a:buClr>
                <a:srgbClr val="0070C0"/>
              </a:buClr>
              <a:buSzPct val="80000"/>
              <a:buFont typeface="Wingdings" pitchFamily="2" charset="2"/>
              <a:buChar char="u"/>
            </a:pPr>
            <a:r>
              <a:rPr lang="en-US" sz="1400" b="0" i="0" dirty="0">
                <a:solidFill>
                  <a:srgbClr val="000000"/>
                </a:solidFill>
                <a:effectLst/>
              </a:rPr>
              <a:t>25:26under progress and still I could service the hit; later I got one more miss and that is</a:t>
            </a:r>
          </a:p>
          <a:p>
            <a:pPr algn="l"/>
            <a:endParaRPr lang="en-US" sz="14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graphicFrame>
        <p:nvGraphicFramePr>
          <p:cNvPr id="7" name="Object 6">
            <a:extLst>
              <a:ext uri="{FF2B5EF4-FFF2-40B4-BE49-F238E27FC236}">
                <a16:creationId xmlns:a16="http://schemas.microsoft.com/office/drawing/2014/main" id="{01D65382-BAA3-B528-647C-FD2F5B8B6AC9}"/>
              </a:ext>
            </a:extLst>
          </p:cNvPr>
          <p:cNvGraphicFramePr>
            <a:graphicFrameLocks noChangeAspect="1"/>
          </p:cNvGraphicFramePr>
          <p:nvPr>
            <p:extLst>
              <p:ext uri="{D42A27DB-BD31-4B8C-83A1-F6EECF244321}">
                <p14:modId xmlns:p14="http://schemas.microsoft.com/office/powerpoint/2010/main" val="220702570"/>
              </p:ext>
            </p:extLst>
          </p:nvPr>
        </p:nvGraphicFramePr>
        <p:xfrm>
          <a:off x="395536" y="3068960"/>
          <a:ext cx="6562725" cy="2543175"/>
        </p:xfrm>
        <a:graphic>
          <a:graphicData uri="http://schemas.openxmlformats.org/presentationml/2006/ole">
            <mc:AlternateContent xmlns:mc="http://schemas.openxmlformats.org/markup-compatibility/2006">
              <mc:Choice xmlns:v="urn:schemas-microsoft-com:vml" Requires="v">
                <p:oleObj name="Bitmap Image" r:id="rId2" imgW="6562800" imgH="2543040" progId="PBrush">
                  <p:embed/>
                </p:oleObj>
              </mc:Choice>
              <mc:Fallback>
                <p:oleObj name="Bitmap Image" r:id="rId2" imgW="6562800" imgH="2543040" progId="PBrush">
                  <p:embed/>
                  <p:pic>
                    <p:nvPicPr>
                      <p:cNvPr id="0" name=""/>
                      <p:cNvPicPr/>
                      <p:nvPr/>
                    </p:nvPicPr>
                    <p:blipFill>
                      <a:blip r:embed="rId3"/>
                      <a:stretch>
                        <a:fillRect/>
                      </a:stretch>
                    </p:blipFill>
                    <p:spPr>
                      <a:xfrm>
                        <a:off x="395536" y="3068960"/>
                        <a:ext cx="6562725" cy="2543175"/>
                      </a:xfrm>
                      <a:prstGeom prst="rect">
                        <a:avLst/>
                      </a:prstGeom>
                      <a:ln>
                        <a:solidFill>
                          <a:srgbClr val="C00000"/>
                        </a:solidFill>
                      </a:ln>
                    </p:spPr>
                  </p:pic>
                </p:oleObj>
              </mc:Fallback>
            </mc:AlternateContent>
          </a:graphicData>
        </a:graphic>
      </p:graphicFrame>
      <p:pic>
        <p:nvPicPr>
          <p:cNvPr id="1026" name="Picture 2" descr="Addressing isolation challenges of non-blocking caches for multicore  real-time systems | SpringerLink">
            <a:extLst>
              <a:ext uri="{FF2B5EF4-FFF2-40B4-BE49-F238E27FC236}">
                <a16:creationId xmlns:a16="http://schemas.microsoft.com/office/drawing/2014/main" id="{DBD9F31F-EA6F-D69E-F9EA-28D5A75859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5445224"/>
            <a:ext cx="5127224" cy="1296144"/>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68F34DD-92D1-F4DD-057A-EF576361FA1C}"/>
              </a:ext>
            </a:extLst>
          </p:cNvPr>
          <p:cNvSpPr txBox="1"/>
          <p:nvPr/>
        </p:nvSpPr>
        <p:spPr>
          <a:xfrm>
            <a:off x="5364088" y="5013176"/>
            <a:ext cx="2016224" cy="276999"/>
          </a:xfrm>
          <a:prstGeom prst="rect">
            <a:avLst/>
          </a:prstGeom>
          <a:solidFill>
            <a:srgbClr val="FFFF00"/>
          </a:solidFill>
          <a:ln>
            <a:solidFill>
              <a:srgbClr val="C00000"/>
            </a:solidFill>
          </a:ln>
        </p:spPr>
        <p:txBody>
          <a:bodyPr wrap="square" rtlCol="0">
            <a:spAutoFit/>
          </a:bodyPr>
          <a:lstStyle/>
          <a:p>
            <a:r>
              <a:rPr lang="en-US" sz="1200" dirty="0"/>
              <a:t>Multiple outstanding misses</a:t>
            </a:r>
          </a:p>
        </p:txBody>
      </p:sp>
    </p:spTree>
    <p:extLst>
      <p:ext uri="{BB962C8B-B14F-4D97-AF65-F5344CB8AC3E}">
        <p14:creationId xmlns:p14="http://schemas.microsoft.com/office/powerpoint/2010/main" val="4253801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1602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 (Part 3) (00:32/40:09</a:t>
            </a:r>
          </a:p>
          <a:p>
            <a:pPr marL="342900" indent="-342900" algn="l">
              <a:buClr>
                <a:srgbClr val="0070C0"/>
              </a:buClr>
              <a:buSzPct val="80000"/>
              <a:buFont typeface="Wingdings" pitchFamily="2" charset="2"/>
              <a:buChar char="u"/>
            </a:pPr>
            <a:r>
              <a:rPr lang="en-US" sz="1400" b="0" i="0" dirty="0">
                <a:solidFill>
                  <a:srgbClr val="000000"/>
                </a:solidFill>
                <a:effectLst/>
              </a:rPr>
              <a:t>25:31also been process.</a:t>
            </a:r>
          </a:p>
          <a:p>
            <a:pPr marL="342900" indent="-342900" algn="l">
              <a:buClr>
                <a:srgbClr val="0070C0"/>
              </a:buClr>
              <a:buSzPct val="80000"/>
              <a:buFont typeface="Wingdings" pitchFamily="2" charset="2"/>
              <a:buChar char="u"/>
            </a:pPr>
            <a:r>
              <a:rPr lang="en-US" sz="1400" b="0" i="0" dirty="0">
                <a:solidFill>
                  <a:srgbClr val="000000"/>
                </a:solidFill>
                <a:effectLst/>
              </a:rPr>
              <a:t>25:32So, the miss penalty for that miss starts and then I came to a point where I got one</a:t>
            </a:r>
          </a:p>
          <a:p>
            <a:pPr marL="342900" indent="-342900" algn="l">
              <a:buClr>
                <a:srgbClr val="0070C0"/>
              </a:buClr>
              <a:buSzPct val="80000"/>
              <a:buFont typeface="Wingdings" pitchFamily="2" charset="2"/>
              <a:buChar char="u"/>
            </a:pPr>
            <a:r>
              <a:rPr lang="en-US" sz="1400" b="0" i="0" dirty="0">
                <a:solidFill>
                  <a:srgbClr val="000000"/>
                </a:solidFill>
                <a:effectLst/>
              </a:rPr>
              <a:t>25:37more miss that happens and beyond which I cannot do.</a:t>
            </a:r>
          </a:p>
          <a:p>
            <a:pPr marL="342900" indent="-342900" algn="l">
              <a:buClr>
                <a:srgbClr val="0070C0"/>
              </a:buClr>
              <a:buSzPct val="80000"/>
              <a:buFont typeface="Wingdings" pitchFamily="2" charset="2"/>
              <a:buChar char="u"/>
            </a:pPr>
            <a:r>
              <a:rPr lang="en-US" sz="1400" b="0" i="0" dirty="0">
                <a:solidFill>
                  <a:srgbClr val="000000"/>
                </a:solidFill>
                <a:effectLst/>
              </a:rPr>
              <a:t>25:40So, it is basically multiple outstanding misses that are going to help in this scenario.</a:t>
            </a:r>
          </a:p>
          <a:p>
            <a:pPr marL="342900" indent="-342900" algn="l">
              <a:buClr>
                <a:srgbClr val="0070C0"/>
              </a:buClr>
              <a:buSzPct val="80000"/>
              <a:buFont typeface="Wingdings" pitchFamily="2" charset="2"/>
              <a:buChar char="u"/>
            </a:pPr>
            <a:r>
              <a:rPr lang="en-US" sz="1400" b="0" i="0" dirty="0">
                <a:solidFill>
                  <a:srgbClr val="000000"/>
                </a:solidFill>
                <a:effectLst/>
              </a:rPr>
              <a:t>25:47So, this is basically known as hit under multiple misses.</a:t>
            </a:r>
          </a:p>
          <a:p>
            <a:pPr marL="342900" indent="-342900" algn="l">
              <a:buClr>
                <a:srgbClr val="0070C0"/>
              </a:buClr>
              <a:buSzPct val="80000"/>
              <a:buFont typeface="Wingdings" pitchFamily="2" charset="2"/>
              <a:buChar char="u"/>
            </a:pPr>
            <a:r>
              <a:rPr lang="en-US" sz="1400" b="0" i="0" dirty="0">
                <a:solidFill>
                  <a:srgbClr val="000000"/>
                </a:solidFill>
                <a:effectLst/>
              </a:rPr>
              <a:t>25:52So, the typically need an Out Of Order superscalar processor for IPC increase.</a:t>
            </a:r>
          </a:p>
          <a:p>
            <a:pPr marL="342900" indent="-342900" algn="l">
              <a:buClr>
                <a:srgbClr val="0070C0"/>
              </a:buClr>
              <a:buSzPct val="80000"/>
              <a:buFont typeface="Wingdings" pitchFamily="2" charset="2"/>
              <a:buChar char="u"/>
            </a:pPr>
            <a:r>
              <a:rPr lang="en-US" sz="1400" b="0" i="0" dirty="0">
                <a:solidFill>
                  <a:srgbClr val="000000"/>
                </a:solidFill>
                <a:effectLst/>
              </a:rPr>
              <a:t>25:59So, when you have a non blocking cache?</a:t>
            </a:r>
          </a:p>
          <a:p>
            <a:pPr algn="l"/>
            <a:endParaRPr lang="en-US" sz="14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graphicFrame>
        <p:nvGraphicFramePr>
          <p:cNvPr id="7" name="Object 6">
            <a:extLst>
              <a:ext uri="{FF2B5EF4-FFF2-40B4-BE49-F238E27FC236}">
                <a16:creationId xmlns:a16="http://schemas.microsoft.com/office/drawing/2014/main" id="{1DDD33B1-DA31-76C1-F329-59F005C58C6E}"/>
              </a:ext>
            </a:extLst>
          </p:cNvPr>
          <p:cNvGraphicFramePr>
            <a:graphicFrameLocks noChangeAspect="1"/>
          </p:cNvGraphicFramePr>
          <p:nvPr>
            <p:extLst>
              <p:ext uri="{D42A27DB-BD31-4B8C-83A1-F6EECF244321}">
                <p14:modId xmlns:p14="http://schemas.microsoft.com/office/powerpoint/2010/main" val="3781348041"/>
              </p:ext>
            </p:extLst>
          </p:nvPr>
        </p:nvGraphicFramePr>
        <p:xfrm>
          <a:off x="1115616" y="3501008"/>
          <a:ext cx="5967611" cy="2718868"/>
        </p:xfrm>
        <a:graphic>
          <a:graphicData uri="http://schemas.openxmlformats.org/presentationml/2006/ole">
            <mc:AlternateContent xmlns:mc="http://schemas.openxmlformats.org/markup-compatibility/2006">
              <mc:Choice xmlns:v="urn:schemas-microsoft-com:vml" Requires="v">
                <p:oleObj name="Bitmap Image" r:id="rId2" imgW="6543720" imgH="2981160" progId="PBrush">
                  <p:embed/>
                </p:oleObj>
              </mc:Choice>
              <mc:Fallback>
                <p:oleObj name="Bitmap Image" r:id="rId2" imgW="6543720" imgH="2981160" progId="PBrush">
                  <p:embed/>
                  <p:pic>
                    <p:nvPicPr>
                      <p:cNvPr id="0" name=""/>
                      <p:cNvPicPr/>
                      <p:nvPr/>
                    </p:nvPicPr>
                    <p:blipFill>
                      <a:blip r:embed="rId3"/>
                      <a:stretch>
                        <a:fillRect/>
                      </a:stretch>
                    </p:blipFill>
                    <p:spPr>
                      <a:xfrm>
                        <a:off x="1115616" y="3501008"/>
                        <a:ext cx="5967611" cy="2718868"/>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6F8CBC94-E2FC-5E62-99DE-04B0872D657D}"/>
              </a:ext>
            </a:extLst>
          </p:cNvPr>
          <p:cNvSpPr/>
          <p:nvPr/>
        </p:nvSpPr>
        <p:spPr>
          <a:xfrm>
            <a:off x="827584" y="2852936"/>
            <a:ext cx="6120680"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4029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0882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 (Part 3) (00:32/40:09</a:t>
            </a:r>
          </a:p>
          <a:p>
            <a:pPr marL="342900" indent="-342900" algn="l">
              <a:buClr>
                <a:srgbClr val="0070C0"/>
              </a:buClr>
              <a:buSzPct val="80000"/>
              <a:buFont typeface="Wingdings" pitchFamily="2" charset="2"/>
              <a:buChar char="u"/>
            </a:pPr>
            <a:r>
              <a:rPr lang="en-US" sz="1400" b="0" i="0" dirty="0">
                <a:solidFill>
                  <a:srgbClr val="000000"/>
                </a:solidFill>
                <a:effectLst/>
              </a:rPr>
              <a:t>26:01When you have a processor that can run out of order it is a current instruction is encountering</a:t>
            </a:r>
          </a:p>
          <a:p>
            <a:pPr marL="342900" indent="-342900" algn="l">
              <a:buClr>
                <a:srgbClr val="0070C0"/>
              </a:buClr>
              <a:buSzPct val="80000"/>
              <a:buFont typeface="Wingdings" pitchFamily="2" charset="2"/>
              <a:buChar char="u"/>
            </a:pPr>
            <a:r>
              <a:rPr lang="en-US" sz="1400" b="0" i="0" dirty="0">
                <a:solidFill>
                  <a:srgbClr val="000000"/>
                </a:solidFill>
                <a:effectLst/>
              </a:rPr>
              <a:t>26:06a miss let us say the adjacent instruction is not dependent on the current instruction;</a:t>
            </a:r>
          </a:p>
          <a:p>
            <a:pPr marL="342900" indent="-342900" algn="l">
              <a:buClr>
                <a:srgbClr val="0070C0"/>
              </a:buClr>
              <a:buSzPct val="80000"/>
              <a:buFont typeface="Wingdings" pitchFamily="2" charset="2"/>
              <a:buChar char="u"/>
            </a:pPr>
            <a:r>
              <a:rPr lang="en-US" sz="1400" b="0" i="0" dirty="0">
                <a:solidFill>
                  <a:srgbClr val="000000"/>
                </a:solidFill>
                <a:effectLst/>
              </a:rPr>
              <a:t>26:10where can I go and fetch the next instruction provided the next instruction is there in</a:t>
            </a:r>
          </a:p>
          <a:p>
            <a:pPr marL="342900" indent="-342900" algn="l">
              <a:buClr>
                <a:srgbClr val="0070C0"/>
              </a:buClr>
              <a:buSzPct val="80000"/>
              <a:buFont typeface="Wingdings" pitchFamily="2" charset="2"/>
              <a:buChar char="u"/>
            </a:pPr>
            <a:r>
              <a:rPr lang="en-US" sz="1400" b="0" i="0" dirty="0">
                <a:solidFill>
                  <a:srgbClr val="000000"/>
                </a:solidFill>
                <a:effectLst/>
              </a:rPr>
              <a:t>26:16cache memory.</a:t>
            </a:r>
          </a:p>
          <a:p>
            <a:pPr marL="342900" indent="-342900" algn="l">
              <a:buClr>
                <a:srgbClr val="0070C0"/>
              </a:buClr>
              <a:buSzPct val="80000"/>
              <a:buFont typeface="Wingdings" pitchFamily="2" charset="2"/>
              <a:buChar char="u"/>
            </a:pPr>
            <a:r>
              <a:rPr lang="en-US" sz="1400" b="0" i="0" dirty="0">
                <a:solidFill>
                  <a:srgbClr val="000000"/>
                </a:solidFill>
                <a:effectLst/>
              </a:rPr>
              <a:t>26:17So, we require processors there is an extra feature that the processor should support</a:t>
            </a:r>
          </a:p>
          <a:p>
            <a:pPr marL="342900" indent="-342900" algn="l">
              <a:buClr>
                <a:srgbClr val="0070C0"/>
              </a:buClr>
              <a:buSzPct val="80000"/>
              <a:buFont typeface="Wingdings" pitchFamily="2" charset="2"/>
              <a:buChar char="u"/>
            </a:pPr>
            <a:r>
              <a:rPr lang="en-US" sz="1400" b="0" i="0" dirty="0">
                <a:solidFill>
                  <a:srgbClr val="000000"/>
                </a:solidFill>
                <a:effectLst/>
              </a:rPr>
              <a:t>26:21that is known as out of order; superscalar processors which can run adjacent instruction</a:t>
            </a:r>
          </a:p>
          <a:p>
            <a:pPr marL="342900" indent="-342900" algn="l">
              <a:buClr>
                <a:srgbClr val="0070C0"/>
              </a:buClr>
              <a:buSzPct val="80000"/>
              <a:buFont typeface="Wingdings" pitchFamily="2" charset="2"/>
              <a:buChar char="u"/>
            </a:pPr>
            <a:r>
              <a:rPr lang="en-US" sz="1400" b="0" i="0" dirty="0">
                <a:solidFill>
                  <a:srgbClr val="000000"/>
                </a:solidFill>
                <a:effectLst/>
              </a:rPr>
              <a:t>26:27it is the current instruction is encountering with a miss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8" name="TextBox 7">
            <a:extLst>
              <a:ext uri="{FF2B5EF4-FFF2-40B4-BE49-F238E27FC236}">
                <a16:creationId xmlns:a16="http://schemas.microsoft.com/office/drawing/2014/main" id="{5CFC3652-3B7E-48C0-7F87-5305D1859CAE}"/>
              </a:ext>
            </a:extLst>
          </p:cNvPr>
          <p:cNvSpPr txBox="1"/>
          <p:nvPr/>
        </p:nvSpPr>
        <p:spPr>
          <a:xfrm>
            <a:off x="3059832" y="3501008"/>
            <a:ext cx="5875880" cy="2062103"/>
          </a:xfrm>
          <a:prstGeom prst="rect">
            <a:avLst/>
          </a:prstGeom>
          <a:solidFill>
            <a:srgbClr val="FFFF00"/>
          </a:solidFill>
          <a:ln>
            <a:solidFill>
              <a:srgbClr val="C00000"/>
            </a:solidFill>
          </a:ln>
        </p:spPr>
        <p:txBody>
          <a:bodyPr wrap="square">
            <a:spAutoFit/>
          </a:bodyPr>
          <a:lstStyle/>
          <a:p>
            <a:pPr algn="l"/>
            <a:r>
              <a:rPr lang="en-US" sz="1200" b="0" i="0" dirty="0">
                <a:solidFill>
                  <a:srgbClr val="202122"/>
                </a:solidFill>
                <a:effectLst/>
                <a:latin typeface="Arial" panose="020B0604020202020204" pitchFamily="34" charset="0"/>
              </a:rPr>
              <a:t>In </a:t>
            </a:r>
            <a:r>
              <a:rPr lang="en-US" sz="1200" b="0" i="0" u="none" strike="noStrike" dirty="0">
                <a:solidFill>
                  <a:srgbClr val="0645AD"/>
                </a:solidFill>
                <a:effectLst/>
                <a:latin typeface="Arial" panose="020B0604020202020204" pitchFamily="34" charset="0"/>
                <a:hlinkClick r:id="rId2" tooltip="Computer engineering"/>
              </a:rPr>
              <a:t>computer engineering</a:t>
            </a:r>
            <a:r>
              <a:rPr lang="en-US" sz="1200" b="0" i="0" dirty="0">
                <a:solidFill>
                  <a:srgbClr val="202122"/>
                </a:solidFill>
                <a:effectLst/>
                <a:latin typeface="Arial" panose="020B0604020202020204" pitchFamily="34" charset="0"/>
              </a:rPr>
              <a:t>, </a:t>
            </a:r>
            <a:r>
              <a:rPr lang="en-US" sz="1200" b="1" i="0" dirty="0">
                <a:solidFill>
                  <a:srgbClr val="202122"/>
                </a:solidFill>
                <a:effectLst/>
                <a:latin typeface="Arial" panose="020B0604020202020204" pitchFamily="34" charset="0"/>
              </a:rPr>
              <a:t>out-of-order execution</a:t>
            </a:r>
            <a:r>
              <a:rPr lang="en-US" sz="1200" b="0" i="0" dirty="0">
                <a:solidFill>
                  <a:srgbClr val="202122"/>
                </a:solidFill>
                <a:effectLst/>
                <a:latin typeface="Arial" panose="020B0604020202020204" pitchFamily="34" charset="0"/>
              </a:rPr>
              <a:t> (or more formally </a:t>
            </a:r>
            <a:r>
              <a:rPr lang="en-US" sz="1200" b="1" i="0" dirty="0">
                <a:solidFill>
                  <a:srgbClr val="202122"/>
                </a:solidFill>
                <a:effectLst/>
                <a:latin typeface="Arial" panose="020B0604020202020204" pitchFamily="34" charset="0"/>
              </a:rPr>
              <a:t>dynamic execution</a:t>
            </a:r>
            <a:r>
              <a:rPr lang="en-US" sz="1200" b="0" i="0" dirty="0">
                <a:solidFill>
                  <a:srgbClr val="202122"/>
                </a:solidFill>
                <a:effectLst/>
                <a:latin typeface="Arial" panose="020B0604020202020204" pitchFamily="34" charset="0"/>
              </a:rPr>
              <a:t>) is a </a:t>
            </a:r>
            <a:r>
              <a:rPr lang="en-US" sz="1200" b="0" i="0" u="none" strike="noStrike" dirty="0">
                <a:solidFill>
                  <a:srgbClr val="0645AD"/>
                </a:solidFill>
                <a:effectLst/>
                <a:latin typeface="Arial" panose="020B0604020202020204" pitchFamily="34" charset="0"/>
                <a:hlinkClick r:id="rId3" tooltip="Paradigm"/>
              </a:rPr>
              <a:t>paradigm</a:t>
            </a:r>
            <a:r>
              <a:rPr lang="en-US" sz="1200" b="0" i="0" dirty="0">
                <a:solidFill>
                  <a:srgbClr val="202122"/>
                </a:solidFill>
                <a:effectLst/>
                <a:latin typeface="Arial" panose="020B0604020202020204" pitchFamily="34" charset="0"/>
              </a:rPr>
              <a:t> used in most high-performance </a:t>
            </a:r>
            <a:r>
              <a:rPr lang="en-US" sz="1200" b="0" i="0" u="none" strike="noStrike" dirty="0">
                <a:solidFill>
                  <a:srgbClr val="0645AD"/>
                </a:solidFill>
                <a:effectLst/>
                <a:latin typeface="Arial" panose="020B0604020202020204" pitchFamily="34" charset="0"/>
                <a:hlinkClick r:id="rId4" tooltip="Central processing unit"/>
              </a:rPr>
              <a:t>central processing units</a:t>
            </a:r>
            <a:r>
              <a:rPr lang="en-US" sz="1200" b="0" i="0" dirty="0">
                <a:solidFill>
                  <a:srgbClr val="202122"/>
                </a:solidFill>
                <a:effectLst/>
                <a:latin typeface="Arial" panose="020B0604020202020204" pitchFamily="34" charset="0"/>
              </a:rPr>
              <a:t> to make use of </a:t>
            </a:r>
            <a:r>
              <a:rPr lang="en-US" sz="1200" b="0" i="0" u="none" strike="noStrike" dirty="0">
                <a:solidFill>
                  <a:srgbClr val="0645AD"/>
                </a:solidFill>
                <a:effectLst/>
                <a:latin typeface="Arial" panose="020B0604020202020204" pitchFamily="34" charset="0"/>
                <a:hlinkClick r:id="rId5" tooltip="Instruction cycle"/>
              </a:rPr>
              <a:t>instruction cycles</a:t>
            </a:r>
            <a:r>
              <a:rPr lang="en-US" sz="1200" b="0" i="0" dirty="0">
                <a:solidFill>
                  <a:srgbClr val="202122"/>
                </a:solidFill>
                <a:effectLst/>
                <a:latin typeface="Arial" panose="020B0604020202020204" pitchFamily="34" charset="0"/>
              </a:rPr>
              <a:t> that would otherwise be wasted. </a:t>
            </a:r>
          </a:p>
          <a:p>
            <a:pPr algn="l"/>
            <a:endParaRPr lang="en-US" sz="1200" dirty="0">
              <a:solidFill>
                <a:srgbClr val="202122"/>
              </a:solidFill>
              <a:latin typeface="Arial" panose="020B0604020202020204" pitchFamily="34" charset="0"/>
            </a:endParaRPr>
          </a:p>
          <a:p>
            <a:pPr algn="l"/>
            <a:r>
              <a:rPr lang="en-US" sz="1200" b="0" i="0" dirty="0">
                <a:solidFill>
                  <a:srgbClr val="202122"/>
                </a:solidFill>
                <a:effectLst/>
                <a:latin typeface="Arial" panose="020B0604020202020204" pitchFamily="34" charset="0"/>
              </a:rPr>
              <a:t>In this paradigm, a processor executes </a:t>
            </a:r>
            <a:r>
              <a:rPr lang="en-US" sz="1200" b="0" i="0" u="none" strike="noStrike" dirty="0">
                <a:solidFill>
                  <a:srgbClr val="0645AD"/>
                </a:solidFill>
                <a:effectLst/>
                <a:latin typeface="Arial" panose="020B0604020202020204" pitchFamily="34" charset="0"/>
                <a:hlinkClick r:id="rId6" tooltip="Instruction (computing)"/>
              </a:rPr>
              <a:t>instructions</a:t>
            </a:r>
            <a:r>
              <a:rPr lang="en-US" sz="1200" b="0" i="0" dirty="0">
                <a:solidFill>
                  <a:srgbClr val="202122"/>
                </a:solidFill>
                <a:effectLst/>
                <a:latin typeface="Arial" panose="020B0604020202020204" pitchFamily="34" charset="0"/>
              </a:rPr>
              <a:t> in an order governed by the availability of input data and execution units,</a:t>
            </a:r>
            <a:r>
              <a:rPr lang="en-US" sz="1200" b="0" i="0" baseline="30000" dirty="0">
                <a:solidFill>
                  <a:srgbClr val="0645AD"/>
                </a:solidFill>
                <a:effectLst/>
                <a:latin typeface="Arial" panose="020B0604020202020204" pitchFamily="34" charset="0"/>
              </a:rPr>
              <a:t> </a:t>
            </a:r>
            <a:r>
              <a:rPr lang="en-US" sz="1200" b="0" i="0" dirty="0">
                <a:solidFill>
                  <a:srgbClr val="202122"/>
                </a:solidFill>
                <a:effectLst/>
                <a:latin typeface="Arial" panose="020B0604020202020204" pitchFamily="34" charset="0"/>
              </a:rPr>
              <a:t>rather than by their original order in a program.</a:t>
            </a:r>
            <a:endParaRPr lang="en-US" sz="1200" b="0" i="0" baseline="30000" dirty="0">
              <a:solidFill>
                <a:srgbClr val="0645AD"/>
              </a:solidFill>
              <a:effectLst/>
              <a:latin typeface="Arial" panose="020B0604020202020204" pitchFamily="34" charset="0"/>
            </a:endParaRPr>
          </a:p>
          <a:p>
            <a:pPr algn="l"/>
            <a:endParaRPr lang="en-US" sz="1200" baseline="30000" dirty="0">
              <a:solidFill>
                <a:srgbClr val="0645AD"/>
              </a:solidFill>
              <a:latin typeface="Arial" panose="020B0604020202020204" pitchFamily="34" charset="0"/>
            </a:endParaRPr>
          </a:p>
          <a:p>
            <a:pPr algn="l"/>
            <a:r>
              <a:rPr lang="en-US" sz="1200" b="0" i="0" dirty="0">
                <a:solidFill>
                  <a:srgbClr val="202122"/>
                </a:solidFill>
                <a:effectLst/>
                <a:latin typeface="Arial" panose="020B0604020202020204" pitchFamily="34" charset="0"/>
              </a:rPr>
              <a:t>In doing so, the processor can avoid being idle while waiting for the preceding instruction to complete and can, in the meantime, process the next instructions that are able to run immediately and independently.</a:t>
            </a:r>
            <a:endParaRPr lang="en-US" sz="1200" b="0" i="0" dirty="0">
              <a:solidFill>
                <a:srgbClr val="202124"/>
              </a:solidFill>
              <a:effectLst/>
              <a:ea typeface="Microsoft JhengHei UI Light" panose="020B0304030504040204" pitchFamily="34" charset="-120"/>
            </a:endParaRPr>
          </a:p>
        </p:txBody>
      </p:sp>
      <p:sp>
        <p:nvSpPr>
          <p:cNvPr id="9" name="Rectangle 8">
            <a:extLst>
              <a:ext uri="{FF2B5EF4-FFF2-40B4-BE49-F238E27FC236}">
                <a16:creationId xmlns:a16="http://schemas.microsoft.com/office/drawing/2014/main" id="{C6D9DEBE-51E9-9C69-F48C-D1F34CE33F6C}"/>
              </a:ext>
            </a:extLst>
          </p:cNvPr>
          <p:cNvSpPr/>
          <p:nvPr/>
        </p:nvSpPr>
        <p:spPr>
          <a:xfrm>
            <a:off x="827584" y="2060848"/>
            <a:ext cx="6768752"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694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0882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 (Part 3) (00:32/40:09</a:t>
            </a:r>
          </a:p>
          <a:p>
            <a:pPr marL="342900" indent="-342900" algn="l">
              <a:buClr>
                <a:srgbClr val="0070C0"/>
              </a:buClr>
              <a:buSzPct val="80000"/>
              <a:buFont typeface="Wingdings" pitchFamily="2" charset="2"/>
              <a:buChar char="u"/>
            </a:pPr>
            <a:r>
              <a:rPr lang="en-US" sz="1400" b="0" i="0" dirty="0">
                <a:solidFill>
                  <a:srgbClr val="000000"/>
                </a:solidFill>
                <a:effectLst/>
              </a:rPr>
              <a:t>26:30So, the L2 here actually supported with L1 MSHR.</a:t>
            </a:r>
          </a:p>
          <a:p>
            <a:pPr marL="342900" indent="-342900" algn="l">
              <a:buClr>
                <a:srgbClr val="0070C0"/>
              </a:buClr>
              <a:buSzPct val="80000"/>
              <a:buFont typeface="Wingdings" pitchFamily="2" charset="2"/>
              <a:buChar char="u"/>
            </a:pPr>
            <a:r>
              <a:rPr lang="en-US" sz="1400" b="0" i="0" dirty="0">
                <a:solidFill>
                  <a:srgbClr val="000000"/>
                </a:solidFill>
                <a:effectLst/>
              </a:rPr>
              <a:t>26:34So, in order to keep track of which of the misses are currently going to be returned;</a:t>
            </a:r>
          </a:p>
          <a:p>
            <a:pPr marL="342900" indent="-342900" algn="l">
              <a:buClr>
                <a:srgbClr val="0070C0"/>
              </a:buClr>
              <a:buSzPct val="80000"/>
              <a:buFont typeface="Wingdings" pitchFamily="2" charset="2"/>
              <a:buChar char="u"/>
            </a:pPr>
            <a:r>
              <a:rPr lang="en-US" sz="1400" b="0" i="0" dirty="0">
                <a:solidFill>
                  <a:srgbClr val="000000"/>
                </a:solidFill>
                <a:effectLst/>
              </a:rPr>
              <a:t>26:39we need to understand what is the data, that is coming from L2.</a:t>
            </a:r>
          </a:p>
          <a:p>
            <a:pPr marL="342900" indent="-342900" algn="l">
              <a:buClr>
                <a:srgbClr val="0070C0"/>
              </a:buClr>
              <a:buSzPct val="80000"/>
              <a:buFont typeface="Wingdings" pitchFamily="2" charset="2"/>
              <a:buChar char="u"/>
            </a:pPr>
            <a:r>
              <a:rPr lang="en-US" sz="1400" b="0" i="0" dirty="0">
                <a:solidFill>
                  <a:srgbClr val="000000"/>
                </a:solidFill>
                <a:effectLst/>
              </a:rPr>
              <a:t>26:44And once the data reaches L1 there is a book keeping mechanism and is book keeping mechanism;</a:t>
            </a:r>
          </a:p>
          <a:p>
            <a:pPr marL="342900" indent="-342900" algn="l">
              <a:buClr>
                <a:srgbClr val="0070C0"/>
              </a:buClr>
              <a:buSzPct val="80000"/>
              <a:buFont typeface="Wingdings" pitchFamily="2" charset="2"/>
              <a:buChar char="u"/>
            </a:pPr>
            <a:r>
              <a:rPr lang="en-US" sz="1400" b="0" i="0" dirty="0">
                <a:solidFill>
                  <a:srgbClr val="000000"/>
                </a:solidFill>
                <a:effectLst/>
              </a:rPr>
              <a:t>26:49which is known as MSHRs- Miss Service Handling Registers, they actually work it out.</a:t>
            </a:r>
          </a:p>
          <a:p>
            <a:pPr marL="342900" indent="-342900" algn="l">
              <a:buClr>
                <a:srgbClr val="0070C0"/>
              </a:buClr>
              <a:buSzPct val="80000"/>
              <a:buFont typeface="Wingdings" pitchFamily="2" charset="2"/>
              <a:buChar char="u"/>
            </a:pPr>
            <a:r>
              <a:rPr lang="en-US" sz="1400" b="0" i="0" dirty="0">
                <a:solidFill>
                  <a:srgbClr val="000000"/>
                </a:solidFill>
                <a:effectLst/>
              </a:rPr>
              <a:t>26:54So, on an L1 miss you are going to allocate in MSHR entry.</a:t>
            </a:r>
          </a:p>
          <a:p>
            <a:pPr marL="342900" indent="-342900" algn="l">
              <a:buClr>
                <a:srgbClr val="0070C0"/>
              </a:buClr>
              <a:buSzPct val="80000"/>
              <a:buFont typeface="Wingdings" pitchFamily="2" charset="2"/>
              <a:buChar char="u"/>
            </a:pPr>
            <a:r>
              <a:rPr lang="en-US" sz="1400" b="0" i="0" dirty="0">
                <a:solidFill>
                  <a:srgbClr val="000000"/>
                </a:solidFill>
                <a:effectLst/>
              </a:rPr>
              <a:t>26:59So, once they request let us say this is entry number 1, when they reply comes back I come</a:t>
            </a:r>
          </a:p>
          <a:p>
            <a:pPr algn="l"/>
            <a:endParaRPr lang="en-US" sz="14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8" name="Rectangle 7">
            <a:extLst>
              <a:ext uri="{FF2B5EF4-FFF2-40B4-BE49-F238E27FC236}">
                <a16:creationId xmlns:a16="http://schemas.microsoft.com/office/drawing/2014/main" id="{45BEB8A7-C3B2-F1B6-1601-9DACEDD889FB}"/>
              </a:ext>
            </a:extLst>
          </p:cNvPr>
          <p:cNvSpPr/>
          <p:nvPr/>
        </p:nvSpPr>
        <p:spPr>
          <a:xfrm>
            <a:off x="1547664" y="1556792"/>
            <a:ext cx="345638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Object 8">
            <a:extLst>
              <a:ext uri="{FF2B5EF4-FFF2-40B4-BE49-F238E27FC236}">
                <a16:creationId xmlns:a16="http://schemas.microsoft.com/office/drawing/2014/main" id="{9A0BF91A-D02D-FB39-A668-3478EE2A2E21}"/>
              </a:ext>
            </a:extLst>
          </p:cNvPr>
          <p:cNvGraphicFramePr>
            <a:graphicFrameLocks noChangeAspect="1"/>
          </p:cNvGraphicFramePr>
          <p:nvPr>
            <p:extLst>
              <p:ext uri="{D42A27DB-BD31-4B8C-83A1-F6EECF244321}">
                <p14:modId xmlns:p14="http://schemas.microsoft.com/office/powerpoint/2010/main" val="2389560256"/>
              </p:ext>
            </p:extLst>
          </p:nvPr>
        </p:nvGraphicFramePr>
        <p:xfrm>
          <a:off x="1691680" y="3441945"/>
          <a:ext cx="5557664" cy="3278398"/>
        </p:xfrm>
        <a:graphic>
          <a:graphicData uri="http://schemas.openxmlformats.org/presentationml/2006/ole">
            <mc:AlternateContent xmlns:mc="http://schemas.openxmlformats.org/markup-compatibility/2006">
              <mc:Choice xmlns:v="urn:schemas-microsoft-com:vml" Requires="v">
                <p:oleObj name="Bitmap Image" r:id="rId2" imgW="6781680" imgH="4000680" progId="PBrush">
                  <p:embed/>
                </p:oleObj>
              </mc:Choice>
              <mc:Fallback>
                <p:oleObj name="Bitmap Image" r:id="rId2" imgW="6781680" imgH="4000680" progId="PBrush">
                  <p:embed/>
                  <p:pic>
                    <p:nvPicPr>
                      <p:cNvPr id="0" name=""/>
                      <p:cNvPicPr/>
                      <p:nvPr/>
                    </p:nvPicPr>
                    <p:blipFill>
                      <a:blip r:embed="rId3"/>
                      <a:stretch>
                        <a:fillRect/>
                      </a:stretch>
                    </p:blipFill>
                    <p:spPr>
                      <a:xfrm>
                        <a:off x="1691680" y="3441945"/>
                        <a:ext cx="5557664" cy="3278398"/>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2234399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3762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 (Part 3) (00:32/40:09</a:t>
            </a:r>
          </a:p>
          <a:p>
            <a:pPr marL="342900" indent="-342900" algn="l">
              <a:buClr>
                <a:srgbClr val="0070C0"/>
              </a:buClr>
              <a:buSzPct val="80000"/>
              <a:buFont typeface="Wingdings" pitchFamily="2" charset="2"/>
              <a:buChar char="u"/>
            </a:pPr>
            <a:r>
              <a:rPr lang="en-US" sz="1400" b="0" i="0" dirty="0">
                <a:solidFill>
                  <a:srgbClr val="000000"/>
                </a:solidFill>
                <a:effectLst/>
              </a:rPr>
              <a:t>27:05to know this is the reply for 1.</a:t>
            </a:r>
          </a:p>
          <a:p>
            <a:pPr marL="342900" indent="-342900" algn="l">
              <a:buClr>
                <a:srgbClr val="0070C0"/>
              </a:buClr>
              <a:buSzPct val="80000"/>
              <a:buFont typeface="Wingdings" pitchFamily="2" charset="2"/>
              <a:buChar char="u"/>
            </a:pPr>
            <a:r>
              <a:rPr lang="en-US" sz="1400" b="0" i="0" dirty="0">
                <a:solidFill>
                  <a:srgbClr val="000000"/>
                </a:solidFill>
                <a:effectLst/>
              </a:rPr>
              <a:t>27:07So, 1 is being entered and it is being deleted; so, MSHR entry 16 means processor can have</a:t>
            </a:r>
          </a:p>
          <a:p>
            <a:pPr marL="342900" indent="-342900" algn="l">
              <a:buClr>
                <a:srgbClr val="0070C0"/>
              </a:buClr>
              <a:buSzPct val="80000"/>
              <a:buFont typeface="Wingdings" pitchFamily="2" charset="2"/>
              <a:buChar char="u"/>
            </a:pPr>
            <a:r>
              <a:rPr lang="en-US" sz="1400" b="0" i="0" dirty="0">
                <a:solidFill>
                  <a:srgbClr val="000000"/>
                </a:solidFill>
                <a:effectLst/>
              </a:rPr>
              <a:t>27:1416 outstanding misses on this cache controller or the cache control of will permit 16 outstanding</a:t>
            </a:r>
          </a:p>
          <a:p>
            <a:pPr marL="342900" indent="-342900" algn="l">
              <a:buClr>
                <a:srgbClr val="0070C0"/>
              </a:buClr>
              <a:buSzPct val="80000"/>
              <a:buFont typeface="Wingdings" pitchFamily="2" charset="2"/>
              <a:buChar char="u"/>
            </a:pPr>
            <a:r>
              <a:rPr lang="en-US" sz="1400" b="0" i="0" dirty="0">
                <a:solidFill>
                  <a:srgbClr val="000000"/>
                </a:solidFill>
                <a:effectLst/>
              </a:rPr>
              <a:t>27:19misses.</a:t>
            </a:r>
          </a:p>
          <a:p>
            <a:pPr marL="342900" indent="-342900" algn="l">
              <a:buClr>
                <a:srgbClr val="0070C0"/>
              </a:buClr>
              <a:buSzPct val="80000"/>
              <a:buFont typeface="Wingdings" pitchFamily="2" charset="2"/>
              <a:buChar char="u"/>
            </a:pPr>
            <a:r>
              <a:rPr lang="en-US" sz="1400" b="0" i="0" dirty="0">
                <a:solidFill>
                  <a:srgbClr val="000000"/>
                </a:solidFill>
                <a:effectLst/>
              </a:rPr>
              <a:t>27:20When the 17th request is coming if it is a miss it is not allowed.</a:t>
            </a:r>
          </a:p>
          <a:p>
            <a:pPr marL="342900" indent="-342900" algn="l">
              <a:buClr>
                <a:srgbClr val="0070C0"/>
              </a:buClr>
              <a:buSzPct val="80000"/>
              <a:buFont typeface="Wingdings" pitchFamily="2" charset="2"/>
              <a:buChar char="u"/>
            </a:pPr>
            <a:r>
              <a:rPr lang="en-US" sz="1400" b="0" i="0" dirty="0">
                <a:solidFill>
                  <a:srgbClr val="000000"/>
                </a:solidFill>
                <a:effectLst/>
              </a:rPr>
              <a:t>27:23So, once you have 16 outstanding misses already in transit, I cannot further accept anymore</a:t>
            </a:r>
          </a:p>
          <a:p>
            <a:pPr marL="342900" indent="-342900" algn="l">
              <a:buClr>
                <a:srgbClr val="0070C0"/>
              </a:buClr>
              <a:buSzPct val="80000"/>
              <a:buFont typeface="Wingdings" pitchFamily="2" charset="2"/>
              <a:buChar char="u"/>
            </a:pPr>
            <a:r>
              <a:rPr lang="en-US" sz="1400" b="0" i="0" dirty="0">
                <a:solidFill>
                  <a:srgbClr val="000000"/>
                </a:solidFill>
                <a:effectLst/>
              </a:rPr>
              <a:t>27:28request.</a:t>
            </a:r>
          </a:p>
          <a:p>
            <a:pPr marL="342900" indent="-342900" algn="l">
              <a:buClr>
                <a:srgbClr val="0070C0"/>
              </a:buClr>
              <a:buSzPct val="80000"/>
              <a:buFont typeface="Wingdings" pitchFamily="2" charset="2"/>
              <a:buChar char="u"/>
            </a:pPr>
            <a:r>
              <a:rPr lang="en-US" sz="1400" b="0" i="0" dirty="0">
                <a:solidFill>
                  <a:srgbClr val="000000"/>
                </a:solidFill>
                <a:effectLst/>
              </a:rPr>
              <a:t>27:29So, that is called hit under 16 misses.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7" name="Rectangle 6">
            <a:extLst>
              <a:ext uri="{FF2B5EF4-FFF2-40B4-BE49-F238E27FC236}">
                <a16:creationId xmlns:a16="http://schemas.microsoft.com/office/drawing/2014/main" id="{38C99631-DB11-41A9-0F1C-954537DF846A}"/>
              </a:ext>
            </a:extLst>
          </p:cNvPr>
          <p:cNvSpPr/>
          <p:nvPr/>
        </p:nvSpPr>
        <p:spPr>
          <a:xfrm>
            <a:off x="827584" y="1772816"/>
            <a:ext cx="7488832" cy="792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4671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8002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 (Part 3) (00:32/40:09</a:t>
            </a:r>
          </a:p>
          <a:p>
            <a:pPr marL="342900" indent="-342900" algn="l">
              <a:buClr>
                <a:srgbClr val="0070C0"/>
              </a:buClr>
              <a:buSzPct val="80000"/>
              <a:buFont typeface="Wingdings" pitchFamily="2" charset="2"/>
              <a:buChar char="u"/>
            </a:pPr>
            <a:r>
              <a:rPr lang="en-US" sz="1400" b="0" i="0" dirty="0">
                <a:solidFill>
                  <a:srgbClr val="000000"/>
                </a:solidFill>
                <a:effectLst/>
              </a:rPr>
              <a:t>27:32Now, one of the important feature of L1 cache non blocking caches is processor can hide</a:t>
            </a:r>
          </a:p>
          <a:p>
            <a:pPr marL="342900" indent="-342900" algn="l">
              <a:buClr>
                <a:srgbClr val="0070C0"/>
              </a:buClr>
              <a:buSzPct val="80000"/>
              <a:buFont typeface="Wingdings" pitchFamily="2" charset="2"/>
              <a:buChar char="u"/>
            </a:pPr>
            <a:r>
              <a:rPr lang="en-US" sz="1400" b="0" i="0" dirty="0">
                <a:solidFill>
                  <a:srgbClr val="000000"/>
                </a:solidFill>
                <a:effectLst/>
              </a:rPr>
              <a:t>27:38L1 miss penalty.</a:t>
            </a:r>
          </a:p>
          <a:p>
            <a:pPr marL="342900" indent="-342900" algn="l">
              <a:buClr>
                <a:srgbClr val="0070C0"/>
              </a:buClr>
              <a:buSzPct val="80000"/>
              <a:buFont typeface="Wingdings" pitchFamily="2" charset="2"/>
              <a:buChar char="u"/>
            </a:pPr>
            <a:r>
              <a:rPr lang="en-US" sz="1400" b="0" i="0" dirty="0">
                <a:solidFill>
                  <a:srgbClr val="000000"/>
                </a:solidFill>
                <a:effectLst/>
              </a:rPr>
              <a:t>27:40Since I am using L1 caches are non blocking; it reduces the effective miss penalty by overlapping</a:t>
            </a:r>
          </a:p>
          <a:p>
            <a:pPr marL="342900" indent="-342900" algn="l">
              <a:buClr>
                <a:srgbClr val="0070C0"/>
              </a:buClr>
              <a:buSzPct val="80000"/>
              <a:buFont typeface="Wingdings" pitchFamily="2" charset="2"/>
              <a:buChar char="u"/>
            </a:pPr>
            <a:r>
              <a:rPr lang="en-US" sz="1400" b="0" i="0" dirty="0">
                <a:solidFill>
                  <a:srgbClr val="000000"/>
                </a:solidFill>
                <a:effectLst/>
              </a:rPr>
              <a:t>27:46misses I have my miss number 1 in transit, but processor is not waiting it is not stalled</a:t>
            </a:r>
          </a:p>
          <a:p>
            <a:pPr marL="342900" indent="-342900" algn="l">
              <a:buClr>
                <a:srgbClr val="0070C0"/>
              </a:buClr>
              <a:buSzPct val="80000"/>
              <a:buFont typeface="Wingdings" pitchFamily="2" charset="2"/>
              <a:buChar char="u"/>
            </a:pPr>
            <a:r>
              <a:rPr lang="en-US" sz="1400" b="0" i="0" dirty="0">
                <a:solidFill>
                  <a:srgbClr val="000000"/>
                </a:solidFill>
                <a:effectLst/>
              </a:rPr>
              <a:t>27:51it gives a next address let us say that is a hit processor is working 3, 4, 5, 6 many</a:t>
            </a:r>
          </a:p>
          <a:p>
            <a:pPr marL="342900" indent="-342900" algn="l">
              <a:buClr>
                <a:srgbClr val="0070C0"/>
              </a:buClr>
              <a:buSzPct val="80000"/>
              <a:buFont typeface="Wingdings" pitchFamily="2" charset="2"/>
              <a:buChar char="u"/>
            </a:pPr>
            <a:r>
              <a:rPr lang="en-US" sz="1400" b="0" i="0" dirty="0">
                <a:solidFill>
                  <a:srgbClr val="000000"/>
                </a:solidFill>
                <a:effectLst/>
              </a:rPr>
              <a:t>27:57addresses are be returned they are all hits.</a:t>
            </a:r>
          </a:p>
          <a:p>
            <a:pPr algn="l"/>
            <a:endParaRPr lang="en-US" sz="14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graphicFrame>
        <p:nvGraphicFramePr>
          <p:cNvPr id="7" name="Object 6">
            <a:extLst>
              <a:ext uri="{FF2B5EF4-FFF2-40B4-BE49-F238E27FC236}">
                <a16:creationId xmlns:a16="http://schemas.microsoft.com/office/drawing/2014/main" id="{27910FE8-DD28-BC3D-6580-DCDD5A4B80DC}"/>
              </a:ext>
            </a:extLst>
          </p:cNvPr>
          <p:cNvGraphicFramePr>
            <a:graphicFrameLocks noChangeAspect="1"/>
          </p:cNvGraphicFramePr>
          <p:nvPr>
            <p:extLst>
              <p:ext uri="{D42A27DB-BD31-4B8C-83A1-F6EECF244321}">
                <p14:modId xmlns:p14="http://schemas.microsoft.com/office/powerpoint/2010/main" val="547985932"/>
              </p:ext>
            </p:extLst>
          </p:nvPr>
        </p:nvGraphicFramePr>
        <p:xfrm>
          <a:off x="1043608" y="3212976"/>
          <a:ext cx="6991350" cy="3152775"/>
        </p:xfrm>
        <a:graphic>
          <a:graphicData uri="http://schemas.openxmlformats.org/presentationml/2006/ole">
            <mc:AlternateContent xmlns:mc="http://schemas.openxmlformats.org/markup-compatibility/2006">
              <mc:Choice xmlns:v="urn:schemas-microsoft-com:vml" Requires="v">
                <p:oleObj name="Bitmap Image" r:id="rId2" imgW="6991200" imgH="3152880" progId="PBrush">
                  <p:embed/>
                </p:oleObj>
              </mc:Choice>
              <mc:Fallback>
                <p:oleObj name="Bitmap Image" r:id="rId2" imgW="6991200" imgH="3152880" progId="PBrush">
                  <p:embed/>
                  <p:pic>
                    <p:nvPicPr>
                      <p:cNvPr id="0" name=""/>
                      <p:cNvPicPr/>
                      <p:nvPr/>
                    </p:nvPicPr>
                    <p:blipFill>
                      <a:blip r:embed="rId3"/>
                      <a:stretch>
                        <a:fillRect/>
                      </a:stretch>
                    </p:blipFill>
                    <p:spPr>
                      <a:xfrm>
                        <a:off x="1043608" y="3212976"/>
                        <a:ext cx="6991350" cy="3152775"/>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256127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0882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 (Part 3) (00:32/40:09</a:t>
            </a:r>
          </a:p>
          <a:p>
            <a:pPr marL="342900" indent="-342900" algn="l">
              <a:buClr>
                <a:srgbClr val="0070C0"/>
              </a:buClr>
              <a:buSzPct val="80000"/>
              <a:buFont typeface="Wingdings" pitchFamily="2" charset="2"/>
              <a:buChar char="u"/>
            </a:pPr>
            <a:r>
              <a:rPr lang="en-US" sz="1400" b="0" i="0" dirty="0">
                <a:solidFill>
                  <a:srgbClr val="000000"/>
                </a:solidFill>
                <a:effectLst/>
              </a:rPr>
              <a:t>28:00Address number 8 it can be miss, but still processor is not stalling it is in transit</a:t>
            </a:r>
          </a:p>
          <a:p>
            <a:pPr marL="342900" indent="-342900" algn="l">
              <a:buClr>
                <a:srgbClr val="0070C0"/>
              </a:buClr>
              <a:buSzPct val="80000"/>
              <a:buFont typeface="Wingdings" pitchFamily="2" charset="2"/>
              <a:buChar char="u"/>
            </a:pPr>
            <a:r>
              <a:rPr lang="en-US" sz="1400" b="0" i="0" dirty="0">
                <a:solidFill>
                  <a:srgbClr val="000000"/>
                </a:solidFill>
                <a:effectLst/>
              </a:rPr>
              <a:t>28:06because of the MSHR principle non blocking cache.</a:t>
            </a:r>
          </a:p>
          <a:p>
            <a:pPr marL="342900" indent="-342900" algn="l">
              <a:buClr>
                <a:srgbClr val="0070C0"/>
              </a:buClr>
              <a:buSzPct val="80000"/>
              <a:buFont typeface="Wingdings" pitchFamily="2" charset="2"/>
              <a:buChar char="u"/>
            </a:pPr>
            <a:r>
              <a:rPr lang="en-US" sz="1400" b="0" i="0" dirty="0">
                <a:solidFill>
                  <a:srgbClr val="000000"/>
                </a:solidFill>
                <a:effectLst/>
              </a:rPr>
              <a:t>28:09So, effectively even though we have latencies for the cache misses; they are not encounter</a:t>
            </a:r>
          </a:p>
          <a:p>
            <a:pPr marL="342900" indent="-342900" algn="l">
              <a:buClr>
                <a:srgbClr val="0070C0"/>
              </a:buClr>
              <a:buSzPct val="80000"/>
              <a:buFont typeface="Wingdings" pitchFamily="2" charset="2"/>
              <a:buChar char="u"/>
            </a:pPr>
            <a:r>
              <a:rPr lang="en-US" sz="1400" b="0" i="0" dirty="0">
                <a:solidFill>
                  <a:srgbClr val="000000"/>
                </a:solidFill>
                <a:effectLst/>
              </a:rPr>
              <a:t>28:15as a stall as for as the processer is concerned.</a:t>
            </a:r>
          </a:p>
          <a:p>
            <a:pPr marL="342900" indent="-342900" algn="l">
              <a:buClr>
                <a:srgbClr val="0070C0"/>
              </a:buClr>
              <a:buSzPct val="80000"/>
              <a:buFont typeface="Wingdings" pitchFamily="2" charset="2"/>
              <a:buChar char="u"/>
            </a:pPr>
            <a:r>
              <a:rPr lang="en-US" sz="1400" b="0" i="0" dirty="0">
                <a:solidFill>
                  <a:srgbClr val="000000"/>
                </a:solidFill>
                <a:effectLst/>
              </a:rPr>
              <a:t>28:18Next optimization is called multi banked cache; multi banked caches are used to increase the</a:t>
            </a:r>
          </a:p>
          <a:p>
            <a:pPr marL="342900" indent="-342900" algn="l">
              <a:buClr>
                <a:srgbClr val="0070C0"/>
              </a:buClr>
              <a:buSzPct val="80000"/>
              <a:buFont typeface="Wingdings" pitchFamily="2" charset="2"/>
              <a:buChar char="u"/>
            </a:pPr>
            <a:r>
              <a:rPr lang="en-US" sz="1400" b="0" i="0" dirty="0">
                <a:solidFill>
                  <a:srgbClr val="000000"/>
                </a:solidFill>
                <a:effectLst/>
              </a:rPr>
              <a:t>28:26cache a bandwidth.</a:t>
            </a:r>
          </a:p>
          <a:p>
            <a:pPr marL="342900" indent="-342900" algn="l">
              <a:buClr>
                <a:srgbClr val="0070C0"/>
              </a:buClr>
              <a:buSzPct val="80000"/>
              <a:buFont typeface="Wingdings" pitchFamily="2" charset="2"/>
              <a:buChar char="u"/>
            </a:pPr>
            <a:r>
              <a:rPr lang="en-US" sz="1400" b="0" i="0" dirty="0">
                <a:solidFill>
                  <a:srgbClr val="000000"/>
                </a:solidFill>
                <a:effectLst/>
              </a:rPr>
              <a:t>28:27So, rather than considering your cache as single unit which is kept in one place, where</a:t>
            </a:r>
          </a:p>
          <a:p>
            <a:pPr algn="l"/>
            <a:endParaRPr lang="en-US" sz="14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7" name="Rectangle 6">
            <a:extLst>
              <a:ext uri="{FF2B5EF4-FFF2-40B4-BE49-F238E27FC236}">
                <a16:creationId xmlns:a16="http://schemas.microsoft.com/office/drawing/2014/main" id="{42B46563-B5F3-9AB9-9386-DBA980F44D45}"/>
              </a:ext>
            </a:extLst>
          </p:cNvPr>
          <p:cNvSpPr/>
          <p:nvPr/>
        </p:nvSpPr>
        <p:spPr>
          <a:xfrm>
            <a:off x="899592" y="2636912"/>
            <a:ext cx="7344816"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Object 7">
            <a:extLst>
              <a:ext uri="{FF2B5EF4-FFF2-40B4-BE49-F238E27FC236}">
                <a16:creationId xmlns:a16="http://schemas.microsoft.com/office/drawing/2014/main" id="{C02EE208-8855-FF66-952E-9586B0324E19}"/>
              </a:ext>
            </a:extLst>
          </p:cNvPr>
          <p:cNvGraphicFramePr>
            <a:graphicFrameLocks noChangeAspect="1"/>
          </p:cNvGraphicFramePr>
          <p:nvPr>
            <p:extLst>
              <p:ext uri="{D42A27DB-BD31-4B8C-83A1-F6EECF244321}">
                <p14:modId xmlns:p14="http://schemas.microsoft.com/office/powerpoint/2010/main" val="2441667912"/>
              </p:ext>
            </p:extLst>
          </p:nvPr>
        </p:nvGraphicFramePr>
        <p:xfrm>
          <a:off x="971600" y="3717032"/>
          <a:ext cx="5924550" cy="1123950"/>
        </p:xfrm>
        <a:graphic>
          <a:graphicData uri="http://schemas.openxmlformats.org/presentationml/2006/ole">
            <mc:AlternateContent xmlns:mc="http://schemas.openxmlformats.org/markup-compatibility/2006">
              <mc:Choice xmlns:v="urn:schemas-microsoft-com:vml" Requires="v">
                <p:oleObj name="Bitmap Image" r:id="rId2" imgW="5924520" imgH="1123920" progId="PBrush">
                  <p:embed/>
                </p:oleObj>
              </mc:Choice>
              <mc:Fallback>
                <p:oleObj name="Bitmap Image" r:id="rId2" imgW="5924520" imgH="1123920" progId="PBrush">
                  <p:embed/>
                  <p:pic>
                    <p:nvPicPr>
                      <p:cNvPr id="0" name=""/>
                      <p:cNvPicPr/>
                      <p:nvPr/>
                    </p:nvPicPr>
                    <p:blipFill>
                      <a:blip r:embed="rId3"/>
                      <a:stretch>
                        <a:fillRect/>
                      </a:stretch>
                    </p:blipFill>
                    <p:spPr>
                      <a:xfrm>
                        <a:off x="971600" y="3717032"/>
                        <a:ext cx="5924550" cy="1123950"/>
                      </a:xfrm>
                      <a:prstGeom prst="rect">
                        <a:avLst/>
                      </a:prstGeom>
                      <a:ln>
                        <a:solidFill>
                          <a:srgbClr val="C00000"/>
                        </a:solidFill>
                      </a:ln>
                    </p:spPr>
                  </p:pic>
                </p:oleObj>
              </mc:Fallback>
            </mc:AlternateContent>
          </a:graphicData>
        </a:graphic>
      </p:graphicFrame>
      <p:sp>
        <p:nvSpPr>
          <p:cNvPr id="10" name="TextBox 9">
            <a:extLst>
              <a:ext uri="{FF2B5EF4-FFF2-40B4-BE49-F238E27FC236}">
                <a16:creationId xmlns:a16="http://schemas.microsoft.com/office/drawing/2014/main" id="{2D2017A6-62BC-26AE-FCBC-C8522C240F00}"/>
              </a:ext>
            </a:extLst>
          </p:cNvPr>
          <p:cNvSpPr txBox="1"/>
          <p:nvPr/>
        </p:nvSpPr>
        <p:spPr>
          <a:xfrm>
            <a:off x="1547664" y="5085184"/>
            <a:ext cx="4651744" cy="1200329"/>
          </a:xfrm>
          <a:prstGeom prst="rect">
            <a:avLst/>
          </a:prstGeom>
          <a:solidFill>
            <a:srgbClr val="FFFF00"/>
          </a:solidFill>
          <a:ln>
            <a:solidFill>
              <a:srgbClr val="C00000"/>
            </a:solidFill>
          </a:ln>
        </p:spPr>
        <p:txBody>
          <a:bodyPr wrap="square">
            <a:spAutoFit/>
          </a:bodyPr>
          <a:lstStyle/>
          <a:p>
            <a:r>
              <a:rPr lang="en-US" sz="1200" b="1" i="0" dirty="0">
                <a:solidFill>
                  <a:srgbClr val="202124"/>
                </a:solidFill>
                <a:effectLst/>
              </a:rPr>
              <a:t>A single cache bank is replicated several times to form a multi-bank cache</a:t>
            </a:r>
            <a:r>
              <a:rPr lang="en-US" sz="1200" b="0" i="0" dirty="0">
                <a:solidFill>
                  <a:srgbClr val="202124"/>
                </a:solidFill>
                <a:effectLst/>
              </a:rPr>
              <a:t>. </a:t>
            </a:r>
          </a:p>
          <a:p>
            <a:endParaRPr lang="en-US" sz="1200" dirty="0">
              <a:solidFill>
                <a:srgbClr val="202124"/>
              </a:solidFill>
            </a:endParaRPr>
          </a:p>
          <a:p>
            <a:r>
              <a:rPr lang="en-US" sz="1200" b="0" i="0" dirty="0">
                <a:solidFill>
                  <a:srgbClr val="202124"/>
                </a:solidFill>
                <a:effectLst/>
              </a:rPr>
              <a:t>Banks are interleaved in the memory space (at cache line granularity), therefore each address is unequivocally mapped on specific bank, and globally the multi- bank cache covers the entire L3 space.</a:t>
            </a:r>
            <a:endParaRPr lang="en-US" sz="1200" dirty="0"/>
          </a:p>
        </p:txBody>
      </p:sp>
    </p:spTree>
    <p:extLst>
      <p:ext uri="{BB962C8B-B14F-4D97-AF65-F5344CB8AC3E}">
        <p14:creationId xmlns:p14="http://schemas.microsoft.com/office/powerpoint/2010/main" val="1905494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8002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 (Part 3) (00:32/40:09</a:t>
            </a:r>
          </a:p>
          <a:p>
            <a:pPr marL="342900" indent="-342900" algn="l">
              <a:buClr>
                <a:srgbClr val="0070C0"/>
              </a:buClr>
              <a:buSzPct val="80000"/>
              <a:buFont typeface="Wingdings" pitchFamily="2" charset="2"/>
              <a:buChar char="u"/>
            </a:pPr>
            <a:r>
              <a:rPr lang="en-US" sz="1400" b="0" i="0" dirty="0">
                <a:solidFill>
                  <a:srgbClr val="000000"/>
                </a:solidFill>
                <a:effectLst/>
              </a:rPr>
              <a:t>28:32processor will come and access, why cannot I divide my caches into multiple fragments,</a:t>
            </a:r>
          </a:p>
          <a:p>
            <a:pPr marL="342900" indent="-342900" algn="l">
              <a:buClr>
                <a:srgbClr val="0070C0"/>
              </a:buClr>
              <a:buSzPct val="80000"/>
              <a:buFont typeface="Wingdings" pitchFamily="2" charset="2"/>
              <a:buChar char="u"/>
            </a:pPr>
            <a:r>
              <a:rPr lang="en-US" sz="1400" b="0" i="0" dirty="0">
                <a:solidFill>
                  <a:srgbClr val="000000"/>
                </a:solidFill>
                <a:effectLst/>
              </a:rPr>
              <a:t>28:38segments and access can be permitted to be segments in parallel.</a:t>
            </a:r>
          </a:p>
          <a:p>
            <a:pPr marL="342900" indent="-342900" algn="l">
              <a:buClr>
                <a:srgbClr val="0070C0"/>
              </a:buClr>
              <a:buSzPct val="80000"/>
              <a:buFont typeface="Wingdings" pitchFamily="2" charset="2"/>
              <a:buChar char="u"/>
            </a:pPr>
            <a:r>
              <a:rPr lang="en-US" sz="1400" b="0" i="0" dirty="0">
                <a:solidFill>
                  <a:srgbClr val="000000"/>
                </a:solidFill>
                <a:effectLst/>
              </a:rPr>
              <a:t>28:43So, rather than having single monolithic block divide the cache into independent banks which</a:t>
            </a:r>
          </a:p>
          <a:p>
            <a:pPr marL="342900" indent="-342900" algn="l">
              <a:buClr>
                <a:srgbClr val="0070C0"/>
              </a:buClr>
              <a:buSzPct val="80000"/>
              <a:buFont typeface="Wingdings" pitchFamily="2" charset="2"/>
              <a:buChar char="u"/>
            </a:pPr>
            <a:r>
              <a:rPr lang="en-US" sz="1400" b="0" i="0" dirty="0">
                <a:solidFill>
                  <a:srgbClr val="000000"/>
                </a:solidFill>
                <a:effectLst/>
              </a:rPr>
              <a:t>28:49will support simultaneous access.</a:t>
            </a:r>
          </a:p>
          <a:p>
            <a:pPr marL="342900" indent="-342900" algn="l">
              <a:buClr>
                <a:srgbClr val="0070C0"/>
              </a:buClr>
              <a:buSzPct val="80000"/>
              <a:buFont typeface="Wingdings" pitchFamily="2" charset="2"/>
              <a:buChar char="u"/>
            </a:pPr>
            <a:r>
              <a:rPr lang="en-US" sz="1400" b="0" i="0" dirty="0">
                <a:solidFill>
                  <a:srgbClr val="000000"/>
                </a:solidFill>
                <a:effectLst/>
              </a:rPr>
              <a:t>28:51ARM cortex support up to 4 banks.</a:t>
            </a:r>
          </a:p>
          <a:p>
            <a:pPr marL="342900" indent="-342900" algn="l">
              <a:buClr>
                <a:srgbClr val="0070C0"/>
              </a:buClr>
              <a:buSzPct val="80000"/>
              <a:buFont typeface="Wingdings" pitchFamily="2" charset="2"/>
              <a:buChar char="u"/>
            </a:pPr>
            <a:r>
              <a:rPr lang="en-US" sz="1400" b="0" i="0" dirty="0">
                <a:solidFill>
                  <a:srgbClr val="000000"/>
                </a:solidFill>
                <a:effectLst/>
              </a:rPr>
              <a:t>28:56 Intel i7 support 4 banks for L1 and 8 banks for L2.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8" name="Rectangle 7">
            <a:extLst>
              <a:ext uri="{FF2B5EF4-FFF2-40B4-BE49-F238E27FC236}">
                <a16:creationId xmlns:a16="http://schemas.microsoft.com/office/drawing/2014/main" id="{886A4EE0-AC35-0B45-F484-FACB11487727}"/>
              </a:ext>
            </a:extLst>
          </p:cNvPr>
          <p:cNvSpPr/>
          <p:nvPr/>
        </p:nvSpPr>
        <p:spPr>
          <a:xfrm>
            <a:off x="827584" y="1556791"/>
            <a:ext cx="7416824" cy="154791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9">
            <a:extLst>
              <a:ext uri="{FF2B5EF4-FFF2-40B4-BE49-F238E27FC236}">
                <a16:creationId xmlns:a16="http://schemas.microsoft.com/office/drawing/2014/main" id="{7D599366-BA86-F8FE-FDE9-80C541A054FC}"/>
              </a:ext>
            </a:extLst>
          </p:cNvPr>
          <p:cNvGraphicFramePr>
            <a:graphicFrameLocks noChangeAspect="1"/>
          </p:cNvGraphicFramePr>
          <p:nvPr>
            <p:extLst>
              <p:ext uri="{D42A27DB-BD31-4B8C-83A1-F6EECF244321}">
                <p14:modId xmlns:p14="http://schemas.microsoft.com/office/powerpoint/2010/main" val="154937738"/>
              </p:ext>
            </p:extLst>
          </p:nvPr>
        </p:nvGraphicFramePr>
        <p:xfrm>
          <a:off x="2267744" y="3292868"/>
          <a:ext cx="5444505" cy="3306444"/>
        </p:xfrm>
        <a:graphic>
          <a:graphicData uri="http://schemas.openxmlformats.org/presentationml/2006/ole">
            <mc:AlternateContent xmlns:mc="http://schemas.openxmlformats.org/markup-compatibility/2006">
              <mc:Choice xmlns:v="urn:schemas-microsoft-com:vml" Requires="v">
                <p:oleObj name="Bitmap Image" r:id="rId2" imgW="6524640" imgH="3962520" progId="PBrush">
                  <p:embed/>
                </p:oleObj>
              </mc:Choice>
              <mc:Fallback>
                <p:oleObj name="Bitmap Image" r:id="rId2" imgW="6524640" imgH="3962520" progId="PBrush">
                  <p:embed/>
                  <p:pic>
                    <p:nvPicPr>
                      <p:cNvPr id="0" name=""/>
                      <p:cNvPicPr/>
                      <p:nvPr/>
                    </p:nvPicPr>
                    <p:blipFill>
                      <a:blip r:embed="rId3"/>
                      <a:stretch>
                        <a:fillRect/>
                      </a:stretch>
                    </p:blipFill>
                    <p:spPr>
                      <a:xfrm>
                        <a:off x="2267744" y="3292868"/>
                        <a:ext cx="5444505" cy="3306444"/>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69951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1602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 (Part 3) (00:32/40:09)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rPr>
              <a:t>20:01then transfer of data.</a:t>
            </a:r>
          </a:p>
          <a:p>
            <a:pPr marL="342900" indent="-342900" algn="l">
              <a:buClr>
                <a:srgbClr val="0070C0"/>
              </a:buClr>
              <a:buSzPct val="80000"/>
              <a:buFont typeface="Wingdings" pitchFamily="2" charset="2"/>
              <a:buChar char="u"/>
            </a:pPr>
            <a:r>
              <a:rPr lang="en-US" sz="1400" b="0" i="0" dirty="0">
                <a:solidFill>
                  <a:srgbClr val="000000"/>
                </a:solidFill>
                <a:effectLst/>
              </a:rPr>
              <a:t>20:03Let us say you are going to take 250 picoseconds for indexing, 250 picoseconds for reading</a:t>
            </a:r>
          </a:p>
          <a:p>
            <a:pPr marL="342900" indent="-342900" algn="l">
              <a:buClr>
                <a:srgbClr val="0070C0"/>
              </a:buClr>
              <a:buSzPct val="80000"/>
              <a:buFont typeface="Wingdings" pitchFamily="2" charset="2"/>
              <a:buChar char="u"/>
            </a:pPr>
            <a:r>
              <a:rPr lang="en-US" sz="1400" b="0" i="0" dirty="0">
                <a:solidFill>
                  <a:srgbClr val="000000"/>
                </a:solidFill>
                <a:effectLst/>
              </a:rPr>
              <a:t>20:08the tag from the index location, 250 picoseconds for hit or miss comparison essentially your</a:t>
            </a:r>
          </a:p>
          <a:p>
            <a:pPr marL="342900" indent="-342900" algn="l">
              <a:buClr>
                <a:srgbClr val="0070C0"/>
              </a:buClr>
              <a:buSzPct val="80000"/>
              <a:buFont typeface="Wingdings" pitchFamily="2" charset="2"/>
              <a:buChar char="u"/>
            </a:pPr>
            <a:r>
              <a:rPr lang="en-US" sz="1400" b="0" i="0" dirty="0">
                <a:solidFill>
                  <a:srgbClr val="000000"/>
                </a:solidFill>
                <a:effectLst/>
              </a:rPr>
              <a:t>20:14tag comparison and determine the 250 nano seconds for picoseconds for that are transfer.</a:t>
            </a:r>
          </a:p>
          <a:p>
            <a:pPr marL="342900" indent="-342900" algn="l">
              <a:buClr>
                <a:srgbClr val="0070C0"/>
              </a:buClr>
              <a:buSzPct val="80000"/>
              <a:buFont typeface="Wingdings" pitchFamily="2" charset="2"/>
              <a:buChar char="u"/>
            </a:pPr>
            <a:r>
              <a:rPr lang="en-US" sz="1400" b="0" i="0" dirty="0">
                <a:solidFill>
                  <a:srgbClr val="000000"/>
                </a:solidFill>
                <a:effectLst/>
              </a:rPr>
              <a:t>20:19So, this makes that I can work the whole cache in a pipelined structure or pipeline frequency</a:t>
            </a:r>
          </a:p>
          <a:p>
            <a:pPr marL="342900" indent="-342900" algn="l">
              <a:buClr>
                <a:srgbClr val="0070C0"/>
              </a:buClr>
              <a:buSzPct val="80000"/>
              <a:buFont typeface="Wingdings" pitchFamily="2" charset="2"/>
              <a:buChar char="u"/>
            </a:pPr>
            <a:r>
              <a:rPr lang="en-US" sz="1400" b="0" i="0" dirty="0">
                <a:solidFill>
                  <a:srgbClr val="000000"/>
                </a:solidFill>
                <a:effectLst/>
              </a:rPr>
              <a:t>20:25time of 250 picoseconds.</a:t>
            </a:r>
          </a:p>
          <a:p>
            <a:pPr marL="342900" indent="-342900" algn="l">
              <a:buClr>
                <a:srgbClr val="0070C0"/>
              </a:buClr>
              <a:buSzPct val="80000"/>
              <a:buFont typeface="Wingdings" pitchFamily="2" charset="2"/>
              <a:buChar char="u"/>
            </a:pPr>
            <a:r>
              <a:rPr lang="en-US" sz="1400" b="0" i="0" dirty="0">
                <a:solidFill>
                  <a:srgbClr val="000000"/>
                </a:solidFill>
                <a:effectLst/>
              </a:rPr>
              <a:t>20:28So, every 250 picoseconds; I can get a new address now this address will be </a:t>
            </a:r>
            <a:r>
              <a:rPr lang="en-US" sz="1400" b="0" i="0" dirty="0" err="1">
                <a:solidFill>
                  <a:srgbClr val="000000"/>
                </a:solidFill>
                <a:effectLst/>
              </a:rPr>
              <a:t>splited</a:t>
            </a:r>
            <a:r>
              <a:rPr lang="en-US" sz="1400" b="0" i="0" dirty="0">
                <a:solidFill>
                  <a:srgbClr val="000000"/>
                </a:solidFill>
                <a:effectLst/>
              </a:rPr>
              <a:t> up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graphicFrame>
        <p:nvGraphicFramePr>
          <p:cNvPr id="7" name="Object 6">
            <a:extLst>
              <a:ext uri="{FF2B5EF4-FFF2-40B4-BE49-F238E27FC236}">
                <a16:creationId xmlns:a16="http://schemas.microsoft.com/office/drawing/2014/main" id="{8C8BC4B3-6852-12C5-FB35-1EADA462BD82}"/>
              </a:ext>
            </a:extLst>
          </p:cNvPr>
          <p:cNvGraphicFramePr>
            <a:graphicFrameLocks noChangeAspect="1"/>
          </p:cNvGraphicFramePr>
          <p:nvPr>
            <p:extLst>
              <p:ext uri="{D42A27DB-BD31-4B8C-83A1-F6EECF244321}">
                <p14:modId xmlns:p14="http://schemas.microsoft.com/office/powerpoint/2010/main" val="1353948244"/>
              </p:ext>
            </p:extLst>
          </p:nvPr>
        </p:nvGraphicFramePr>
        <p:xfrm>
          <a:off x="1187624" y="3645024"/>
          <a:ext cx="6537325" cy="1792287"/>
        </p:xfrm>
        <a:graphic>
          <a:graphicData uri="http://schemas.openxmlformats.org/presentationml/2006/ole">
            <mc:AlternateContent xmlns:mc="http://schemas.openxmlformats.org/markup-compatibility/2006">
              <mc:Choice xmlns:v="urn:schemas-microsoft-com:vml" Requires="v">
                <p:oleObj name="Bitmap Image" r:id="rId2" imgW="6536732" imgH="1792486" progId="PBrush">
                  <p:embed/>
                </p:oleObj>
              </mc:Choice>
              <mc:Fallback>
                <p:oleObj name="Bitmap Image" r:id="rId2" imgW="6536732" imgH="1792486" progId="PBrush">
                  <p:embed/>
                  <p:pic>
                    <p:nvPicPr>
                      <p:cNvPr id="0" name=""/>
                      <p:cNvPicPr/>
                      <p:nvPr/>
                    </p:nvPicPr>
                    <p:blipFill>
                      <a:blip r:embed="rId3"/>
                      <a:stretch>
                        <a:fillRect/>
                      </a:stretch>
                    </p:blipFill>
                    <p:spPr>
                      <a:xfrm>
                        <a:off x="1187624" y="3645024"/>
                        <a:ext cx="6537325" cy="1792287"/>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D75DF22D-DE89-A535-45C1-D69EA7BDBA05}"/>
              </a:ext>
            </a:extLst>
          </p:cNvPr>
          <p:cNvSpPr/>
          <p:nvPr/>
        </p:nvSpPr>
        <p:spPr>
          <a:xfrm>
            <a:off x="827584" y="1772816"/>
            <a:ext cx="7488832" cy="1584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4289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8722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 (Part 3) (00:32/40:09</a:t>
            </a:r>
          </a:p>
          <a:p>
            <a:pPr marL="342900" indent="-342900" algn="l">
              <a:buClr>
                <a:srgbClr val="0070C0"/>
              </a:buClr>
              <a:buSzPct val="80000"/>
              <a:buFont typeface="Wingdings" pitchFamily="2" charset="2"/>
              <a:buChar char="u"/>
            </a:pPr>
            <a:r>
              <a:rPr lang="en-US" sz="1400" b="0" i="0" dirty="0">
                <a:solidFill>
                  <a:srgbClr val="000000"/>
                </a:solidFill>
                <a:effectLst/>
              </a:rPr>
              <a:t>29:02And typically the method that is used in all these multi banked cache is called sequential</a:t>
            </a:r>
          </a:p>
          <a:p>
            <a:pPr marL="342900" indent="-342900" algn="l">
              <a:buClr>
                <a:srgbClr val="0070C0"/>
              </a:buClr>
              <a:buSzPct val="80000"/>
              <a:buFont typeface="Wingdings" pitchFamily="2" charset="2"/>
              <a:buChar char="u"/>
            </a:pPr>
            <a:r>
              <a:rPr lang="en-US" sz="1400" b="0" i="0" dirty="0">
                <a:solidFill>
                  <a:srgbClr val="000000"/>
                </a:solidFill>
                <a:effectLst/>
              </a:rPr>
              <a:t>29:08interleaving.</a:t>
            </a:r>
          </a:p>
          <a:p>
            <a:pPr marL="342900" indent="-342900" algn="l">
              <a:buClr>
                <a:srgbClr val="0070C0"/>
              </a:buClr>
              <a:buSzPct val="80000"/>
              <a:buFont typeface="Wingdings" pitchFamily="2" charset="2"/>
              <a:buChar char="u"/>
            </a:pPr>
            <a:r>
              <a:rPr lang="en-US" sz="1400" b="0" i="0" dirty="0">
                <a:solidFill>
                  <a:srgbClr val="000000"/>
                </a:solidFill>
                <a:effectLst/>
              </a:rPr>
              <a:t>29:09Consider this case where you have a cache memory that is having 16 blocks.</a:t>
            </a:r>
          </a:p>
          <a:p>
            <a:pPr marL="342900" indent="-342900" algn="l">
              <a:buClr>
                <a:srgbClr val="0070C0"/>
              </a:buClr>
              <a:buSzPct val="80000"/>
              <a:buFont typeface="Wingdings" pitchFamily="2" charset="2"/>
              <a:buChar char="u"/>
            </a:pPr>
            <a:r>
              <a:rPr lang="en-US" sz="1400" b="0" i="0" dirty="0">
                <a:solidFill>
                  <a:srgbClr val="000000"/>
                </a:solidFill>
                <a:effectLst/>
              </a:rPr>
              <a:t>29:16Now, these 16 blocks are scattered across 4 banks namely bank 0, bank 1, bank 2 and</a:t>
            </a:r>
          </a:p>
          <a:p>
            <a:pPr marL="342900" indent="-342900" algn="l">
              <a:buClr>
                <a:srgbClr val="0070C0"/>
              </a:buClr>
              <a:buSzPct val="80000"/>
              <a:buFont typeface="Wingdings" pitchFamily="2" charset="2"/>
              <a:buChar char="u"/>
            </a:pPr>
            <a:r>
              <a:rPr lang="en-US" sz="1400" b="0" i="0" dirty="0">
                <a:solidFill>
                  <a:srgbClr val="000000"/>
                </a:solidFill>
                <a:effectLst/>
              </a:rPr>
              <a:t>29:24bank 3. where block number 0 is part of bank 0.</a:t>
            </a:r>
          </a:p>
          <a:p>
            <a:pPr marL="342900" indent="-342900" algn="l">
              <a:buClr>
                <a:srgbClr val="0070C0"/>
              </a:buClr>
              <a:buSzPct val="80000"/>
              <a:buFont typeface="Wingdings" pitchFamily="2" charset="2"/>
              <a:buChar char="u"/>
            </a:pPr>
            <a:r>
              <a:rPr lang="en-US" sz="1400" b="0" i="0" dirty="0">
                <a:solidFill>
                  <a:srgbClr val="000000"/>
                </a:solidFill>
                <a:effectLst/>
              </a:rPr>
              <a:t>29:27Block number 1 rather than storing in bank 0 which is stored in bank number 1; so 2 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graphicFrame>
        <p:nvGraphicFramePr>
          <p:cNvPr id="8" name="Object 7">
            <a:extLst>
              <a:ext uri="{FF2B5EF4-FFF2-40B4-BE49-F238E27FC236}">
                <a16:creationId xmlns:a16="http://schemas.microsoft.com/office/drawing/2014/main" id="{5F269154-6847-7587-D49D-C2B3CB81E1E7}"/>
              </a:ext>
            </a:extLst>
          </p:cNvPr>
          <p:cNvGraphicFramePr>
            <a:graphicFrameLocks noChangeAspect="1"/>
          </p:cNvGraphicFramePr>
          <p:nvPr>
            <p:extLst>
              <p:ext uri="{D42A27DB-BD31-4B8C-83A1-F6EECF244321}">
                <p14:modId xmlns:p14="http://schemas.microsoft.com/office/powerpoint/2010/main" val="161211170"/>
              </p:ext>
            </p:extLst>
          </p:nvPr>
        </p:nvGraphicFramePr>
        <p:xfrm>
          <a:off x="2267744" y="3292868"/>
          <a:ext cx="5444505" cy="3306444"/>
        </p:xfrm>
        <a:graphic>
          <a:graphicData uri="http://schemas.openxmlformats.org/presentationml/2006/ole">
            <mc:AlternateContent xmlns:mc="http://schemas.openxmlformats.org/markup-compatibility/2006">
              <mc:Choice xmlns:v="urn:schemas-microsoft-com:vml" Requires="v">
                <p:oleObj name="Bitmap Image" r:id="rId2" imgW="6524640" imgH="3962520" progId="PBrush">
                  <p:embed/>
                </p:oleObj>
              </mc:Choice>
              <mc:Fallback>
                <p:oleObj name="Bitmap Image" r:id="rId2" imgW="6524640" imgH="3962520" progId="PBrush">
                  <p:embed/>
                  <p:pic>
                    <p:nvPicPr>
                      <p:cNvPr id="10" name="Object 9">
                        <a:extLst>
                          <a:ext uri="{FF2B5EF4-FFF2-40B4-BE49-F238E27FC236}">
                            <a16:creationId xmlns:a16="http://schemas.microsoft.com/office/drawing/2014/main" id="{7D599366-BA86-F8FE-FDE9-80C541A054FC}"/>
                          </a:ext>
                        </a:extLst>
                      </p:cNvPr>
                      <p:cNvPicPr/>
                      <p:nvPr/>
                    </p:nvPicPr>
                    <p:blipFill>
                      <a:blip r:embed="rId3"/>
                      <a:stretch>
                        <a:fillRect/>
                      </a:stretch>
                    </p:blipFill>
                    <p:spPr>
                      <a:xfrm>
                        <a:off x="2267744" y="3292868"/>
                        <a:ext cx="5444505" cy="3306444"/>
                      </a:xfrm>
                      <a:prstGeom prst="rect">
                        <a:avLst/>
                      </a:prstGeom>
                      <a:ln>
                        <a:solidFill>
                          <a:srgbClr val="C00000"/>
                        </a:solidFill>
                      </a:ln>
                    </p:spPr>
                  </p:pic>
                </p:oleObj>
              </mc:Fallback>
            </mc:AlternateContent>
          </a:graphicData>
        </a:graphic>
      </p:graphicFrame>
      <p:sp>
        <p:nvSpPr>
          <p:cNvPr id="9" name="Rectangle 8">
            <a:extLst>
              <a:ext uri="{FF2B5EF4-FFF2-40B4-BE49-F238E27FC236}">
                <a16:creationId xmlns:a16="http://schemas.microsoft.com/office/drawing/2014/main" id="{59FC3C08-6D9F-831A-FE5B-2520E7D5C437}"/>
              </a:ext>
            </a:extLst>
          </p:cNvPr>
          <p:cNvSpPr/>
          <p:nvPr/>
        </p:nvSpPr>
        <p:spPr>
          <a:xfrm>
            <a:off x="5796136" y="2060848"/>
            <a:ext cx="1368152"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0AD33D3E-502B-703C-4B81-BC12B8721658}"/>
              </a:ext>
            </a:extLst>
          </p:cNvPr>
          <p:cNvCxnSpPr>
            <a:stCxn id="9" idx="2"/>
          </p:cNvCxnSpPr>
          <p:nvPr/>
        </p:nvCxnSpPr>
        <p:spPr>
          <a:xfrm flipH="1">
            <a:off x="2843808" y="2348880"/>
            <a:ext cx="3636404" cy="36724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C3545B08-5113-463D-E366-F05276E63CED}"/>
              </a:ext>
            </a:extLst>
          </p:cNvPr>
          <p:cNvSpPr txBox="1"/>
          <p:nvPr/>
        </p:nvSpPr>
        <p:spPr>
          <a:xfrm>
            <a:off x="2555776" y="6021288"/>
            <a:ext cx="504056" cy="369332"/>
          </a:xfrm>
          <a:prstGeom prst="rect">
            <a:avLst/>
          </a:prstGeom>
          <a:solidFill>
            <a:srgbClr val="FFFF00"/>
          </a:solidFill>
          <a:ln>
            <a:solidFill>
              <a:srgbClr val="C00000"/>
            </a:solidFill>
          </a:ln>
        </p:spPr>
        <p:txBody>
          <a:bodyPr wrap="square" rtlCol="0">
            <a:spAutoFit/>
          </a:bodyPr>
          <a:lstStyle/>
          <a:p>
            <a:r>
              <a:rPr lang="en-US" dirty="0"/>
              <a:t>16</a:t>
            </a:r>
          </a:p>
        </p:txBody>
      </p:sp>
      <p:sp>
        <p:nvSpPr>
          <p:cNvPr id="13" name="Rectangle 12">
            <a:extLst>
              <a:ext uri="{FF2B5EF4-FFF2-40B4-BE49-F238E27FC236}">
                <a16:creationId xmlns:a16="http://schemas.microsoft.com/office/drawing/2014/main" id="{FD3C79F6-52D8-5BE4-5B2A-0144EA756E80}"/>
              </a:ext>
            </a:extLst>
          </p:cNvPr>
          <p:cNvSpPr/>
          <p:nvPr/>
        </p:nvSpPr>
        <p:spPr>
          <a:xfrm>
            <a:off x="3563888" y="5661248"/>
            <a:ext cx="3672408" cy="9361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423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8083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Advanced Cache Optimization Technique I (Part 3) (00:32/40:09</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29:32here 3 is here again 4 is here 5, 6, 7 like this.</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29:37So, when we are already processing in bank 0 we know that the adjacent block is not kept</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29:43in bank 0 it is kept in bank 1; you can do all the pre work that is required.</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29:48So, once the task in bank 0 is over I can return data from bank 1 or if I have multiple</a:t>
            </a:r>
          </a:p>
          <a:p>
            <a:pPr marL="342900" indent="-342900" algn="l">
              <a:buClr>
                <a:srgbClr val="0070C0"/>
              </a:buClr>
              <a:buSzPct val="80000"/>
              <a:buFont typeface="Wingdings" pitchFamily="2" charset="2"/>
              <a:buChar char="u"/>
            </a:pPr>
            <a:r>
              <a:rPr lang="en-US" sz="1800" b="0" i="0" dirty="0">
                <a:solidFill>
                  <a:srgbClr val="000000"/>
                </a:solidFill>
                <a:effectLst/>
                <a:latin typeface="Inter"/>
              </a:rPr>
              <a:t>29:54read write ports into the cache memory whenever I am reading bank 0; some blocks in bank 0,</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4007241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2022/9/9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1602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 (Part 3) (00:32/40:09)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rPr>
              <a:t>20:35into your tag index and the offset it takes one 250 picoseconds that is a one clock cycle</a:t>
            </a:r>
          </a:p>
          <a:p>
            <a:pPr marL="342900" indent="-342900" algn="l">
              <a:buClr>
                <a:srgbClr val="0070C0"/>
              </a:buClr>
              <a:buSzPct val="80000"/>
              <a:buFont typeface="Wingdings" pitchFamily="2" charset="2"/>
              <a:buChar char="u"/>
            </a:pPr>
            <a:r>
              <a:rPr lang="en-US" sz="1400" b="0" i="0" dirty="0">
                <a:solidFill>
                  <a:srgbClr val="000000"/>
                </a:solidFill>
                <a:effectLst/>
              </a:rPr>
              <a:t>20:42to perform indexing.</a:t>
            </a:r>
          </a:p>
          <a:p>
            <a:pPr marL="342900" indent="-342900" algn="l">
              <a:buClr>
                <a:srgbClr val="0070C0"/>
              </a:buClr>
              <a:buSzPct val="80000"/>
              <a:buFont typeface="Wingdings" pitchFamily="2" charset="2"/>
              <a:buChar char="u"/>
            </a:pPr>
            <a:r>
              <a:rPr lang="en-US" sz="1400" b="0" i="0" dirty="0">
                <a:solidFill>
                  <a:srgbClr val="000000"/>
                </a:solidFill>
                <a:effectLst/>
              </a:rPr>
              <a:t>20:43It takes another clock cycle to extract the tag it takes another clock cycle to perform</a:t>
            </a:r>
          </a:p>
          <a:p>
            <a:pPr marL="342900" indent="-342900" algn="l">
              <a:buClr>
                <a:srgbClr val="0070C0"/>
              </a:buClr>
              <a:buSzPct val="80000"/>
              <a:buFont typeface="Wingdings" pitchFamily="2" charset="2"/>
              <a:buChar char="u"/>
            </a:pPr>
            <a:r>
              <a:rPr lang="en-US" sz="1400" b="0" i="0" dirty="0">
                <a:solidFill>
                  <a:srgbClr val="000000"/>
                </a:solidFill>
                <a:effectLst/>
              </a:rPr>
              <a:t>20:48hit or miss comparison and one more clock cycle to return the data.</a:t>
            </a:r>
          </a:p>
          <a:p>
            <a:pPr marL="342900" indent="-342900" algn="l">
              <a:buClr>
                <a:srgbClr val="0070C0"/>
              </a:buClr>
              <a:buSzPct val="80000"/>
              <a:buFont typeface="Wingdings" pitchFamily="2" charset="2"/>
              <a:buChar char="u"/>
            </a:pPr>
            <a:r>
              <a:rPr lang="en-US" sz="1400" b="0" i="0" dirty="0">
                <a:solidFill>
                  <a:srgbClr val="000000"/>
                </a:solidFill>
                <a:effectLst/>
              </a:rPr>
              <a:t>20:52So, after giving an address only at the end of the fourth clock cycle I may be able to</a:t>
            </a:r>
          </a:p>
          <a:p>
            <a:pPr marL="342900" indent="-342900" algn="l">
              <a:buClr>
                <a:srgbClr val="0070C0"/>
              </a:buClr>
              <a:buSzPct val="80000"/>
              <a:buFont typeface="Wingdings" pitchFamily="2" charset="2"/>
              <a:buChar char="u"/>
            </a:pPr>
            <a:r>
              <a:rPr lang="en-US" sz="1400" b="0" i="0" dirty="0">
                <a:solidFill>
                  <a:srgbClr val="000000"/>
                </a:solidFill>
                <a:effectLst/>
              </a:rPr>
              <a:t>20:57return the data.</a:t>
            </a:r>
          </a:p>
          <a:p>
            <a:pPr marL="342900" indent="-342900" algn="l">
              <a:buClr>
                <a:srgbClr val="0070C0"/>
              </a:buClr>
              <a:buSzPct val="80000"/>
              <a:buFont typeface="Wingdings" pitchFamily="2" charset="2"/>
              <a:buChar char="u"/>
            </a:pPr>
            <a:r>
              <a:rPr lang="en-US" sz="1400" b="0" i="0" dirty="0">
                <a:solidFill>
                  <a:srgbClr val="000000"/>
                </a:solidFill>
                <a:effectLst/>
              </a:rPr>
              <a:t>20:58So, pipeline caches will surely access will be able to improve your bandwidth that 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graphicFrame>
        <p:nvGraphicFramePr>
          <p:cNvPr id="7" name="Object 6">
            <a:extLst>
              <a:ext uri="{FF2B5EF4-FFF2-40B4-BE49-F238E27FC236}">
                <a16:creationId xmlns:a16="http://schemas.microsoft.com/office/drawing/2014/main" id="{A91DBCEC-EA9D-A9D2-EA2E-7C460D0F0876}"/>
              </a:ext>
            </a:extLst>
          </p:cNvPr>
          <p:cNvGraphicFramePr>
            <a:graphicFrameLocks noChangeAspect="1"/>
          </p:cNvGraphicFramePr>
          <p:nvPr>
            <p:extLst>
              <p:ext uri="{D42A27DB-BD31-4B8C-83A1-F6EECF244321}">
                <p14:modId xmlns:p14="http://schemas.microsoft.com/office/powerpoint/2010/main" val="3995222631"/>
              </p:ext>
            </p:extLst>
          </p:nvPr>
        </p:nvGraphicFramePr>
        <p:xfrm>
          <a:off x="1331640" y="3645024"/>
          <a:ext cx="6334125" cy="2257425"/>
        </p:xfrm>
        <a:graphic>
          <a:graphicData uri="http://schemas.openxmlformats.org/presentationml/2006/ole">
            <mc:AlternateContent xmlns:mc="http://schemas.openxmlformats.org/markup-compatibility/2006">
              <mc:Choice xmlns:v="urn:schemas-microsoft-com:vml" Requires="v">
                <p:oleObj name="Bitmap Image" r:id="rId2" imgW="6334200" imgH="2257560" progId="PBrush">
                  <p:embed/>
                </p:oleObj>
              </mc:Choice>
              <mc:Fallback>
                <p:oleObj name="Bitmap Image" r:id="rId2" imgW="6334200" imgH="2257560" progId="PBrush">
                  <p:embed/>
                  <p:pic>
                    <p:nvPicPr>
                      <p:cNvPr id="0" name=""/>
                      <p:cNvPicPr/>
                      <p:nvPr/>
                    </p:nvPicPr>
                    <p:blipFill>
                      <a:blip r:embed="rId3"/>
                      <a:stretch>
                        <a:fillRect/>
                      </a:stretch>
                    </p:blipFill>
                    <p:spPr>
                      <a:xfrm>
                        <a:off x="1331640" y="3645024"/>
                        <a:ext cx="6334125" cy="2257425"/>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2A1B621A-5A7A-C551-C895-8AE0CFA19A2A}"/>
              </a:ext>
            </a:extLst>
          </p:cNvPr>
          <p:cNvSpPr/>
          <p:nvPr/>
        </p:nvSpPr>
        <p:spPr>
          <a:xfrm>
            <a:off x="827584" y="3068960"/>
            <a:ext cx="662473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09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4482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 (Part 3) (00:32/40:09)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rPr>
              <a:t>21:03one point.</a:t>
            </a:r>
          </a:p>
          <a:p>
            <a:pPr marL="342900" indent="-342900" algn="l">
              <a:buClr>
                <a:srgbClr val="0070C0"/>
              </a:buClr>
              <a:buSzPct val="80000"/>
              <a:buFont typeface="Wingdings" pitchFamily="2" charset="2"/>
              <a:buChar char="u"/>
            </a:pPr>
            <a:r>
              <a:rPr lang="en-US" sz="1400" b="0" i="0" dirty="0">
                <a:solidFill>
                  <a:srgbClr val="000000"/>
                </a:solidFill>
                <a:effectLst/>
              </a:rPr>
              <a:t>21:04Like in Pentium 4 let us core i7 you are where typically using 4 cycles for accessing cache</a:t>
            </a:r>
          </a:p>
          <a:p>
            <a:pPr marL="342900" indent="-342900" algn="l">
              <a:buClr>
                <a:srgbClr val="0070C0"/>
              </a:buClr>
              <a:buSzPct val="80000"/>
              <a:buFont typeface="Wingdings" pitchFamily="2" charset="2"/>
              <a:buChar char="u"/>
            </a:pPr>
            <a:r>
              <a:rPr lang="en-US" sz="1400" b="0" i="0" dirty="0">
                <a:solidFill>
                  <a:srgbClr val="000000"/>
                </a:solidFill>
                <a:effectLst/>
              </a:rPr>
              <a:t>21:12memory.</a:t>
            </a:r>
          </a:p>
          <a:p>
            <a:pPr marL="342900" indent="-342900" algn="l">
              <a:buClr>
                <a:srgbClr val="0070C0"/>
              </a:buClr>
              <a:buSzPct val="80000"/>
              <a:buFont typeface="Wingdings" pitchFamily="2" charset="2"/>
              <a:buChar char="u"/>
            </a:pPr>
            <a:r>
              <a:rPr lang="en-US" sz="1400" b="0" i="0" dirty="0">
                <a:solidFill>
                  <a:srgbClr val="000000"/>
                </a:solidFill>
                <a:effectLst/>
              </a:rPr>
              <a:t>21:13The problem with pipeline cache is you will come to know it is a miss only at a point</a:t>
            </a:r>
          </a:p>
          <a:p>
            <a:pPr marL="342900" indent="-342900" algn="l">
              <a:buClr>
                <a:srgbClr val="0070C0"/>
              </a:buClr>
              <a:buSzPct val="80000"/>
              <a:buFont typeface="Wingdings" pitchFamily="2" charset="2"/>
              <a:buChar char="u"/>
            </a:pPr>
            <a:r>
              <a:rPr lang="en-US" sz="1400" b="0" i="0" dirty="0">
                <a:solidFill>
                  <a:srgbClr val="000000"/>
                </a:solidFill>
                <a:effectLst/>
              </a:rPr>
              <a:t>21:19hit or miss check.</a:t>
            </a:r>
          </a:p>
          <a:p>
            <a:pPr marL="342900" indent="-342900" algn="l">
              <a:buClr>
                <a:srgbClr val="0070C0"/>
              </a:buClr>
              <a:buSzPct val="80000"/>
              <a:buFont typeface="Wingdings" pitchFamily="2" charset="2"/>
              <a:buChar char="u"/>
            </a:pPr>
            <a:r>
              <a:rPr lang="en-US" sz="1400" b="0" i="0" dirty="0">
                <a:solidFill>
                  <a:srgbClr val="000000"/>
                </a:solidFill>
                <a:effectLst/>
              </a:rPr>
              <a:t>21:20So, the moment you come to know it is a miss already 2 cycles are over.</a:t>
            </a:r>
          </a:p>
          <a:p>
            <a:pPr marL="342900" indent="-342900" algn="l">
              <a:buClr>
                <a:srgbClr val="0070C0"/>
              </a:buClr>
              <a:buSzPct val="80000"/>
              <a:buFont typeface="Wingdings" pitchFamily="2" charset="2"/>
              <a:buChar char="u"/>
            </a:pPr>
            <a:r>
              <a:rPr lang="en-US" sz="1400" b="0" i="0" dirty="0">
                <a:solidFill>
                  <a:srgbClr val="000000"/>
                </a:solidFill>
                <a:effectLst/>
              </a:rPr>
              <a:t>21:24Because out 4 cycles in the third clock cycle only you will come to know whether it is a</a:t>
            </a:r>
          </a:p>
          <a:p>
            <a:pPr marL="342900" indent="-342900" algn="l">
              <a:buClr>
                <a:srgbClr val="0070C0"/>
              </a:buClr>
              <a:buSzPct val="80000"/>
              <a:buFont typeface="Wingdings" pitchFamily="2" charset="2"/>
              <a:buChar char="u"/>
            </a:pPr>
            <a:r>
              <a:rPr lang="en-US" sz="1400" b="0" i="0" dirty="0">
                <a:solidFill>
                  <a:srgbClr val="000000"/>
                </a:solidFill>
                <a:effectLst/>
              </a:rPr>
              <a:t>21:29miss or not once you come to know its a miss then only I can take appropriate actions.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graphicFrame>
        <p:nvGraphicFramePr>
          <p:cNvPr id="8" name="Object 7">
            <a:extLst>
              <a:ext uri="{FF2B5EF4-FFF2-40B4-BE49-F238E27FC236}">
                <a16:creationId xmlns:a16="http://schemas.microsoft.com/office/drawing/2014/main" id="{E668278C-4D1E-0405-4872-2459A3EF398F}"/>
              </a:ext>
            </a:extLst>
          </p:cNvPr>
          <p:cNvGraphicFramePr>
            <a:graphicFrameLocks noChangeAspect="1"/>
          </p:cNvGraphicFramePr>
          <p:nvPr>
            <p:extLst>
              <p:ext uri="{D42A27DB-BD31-4B8C-83A1-F6EECF244321}">
                <p14:modId xmlns:p14="http://schemas.microsoft.com/office/powerpoint/2010/main" val="3858937093"/>
              </p:ext>
            </p:extLst>
          </p:nvPr>
        </p:nvGraphicFramePr>
        <p:xfrm>
          <a:off x="1691680" y="3861048"/>
          <a:ext cx="5464696" cy="2594104"/>
        </p:xfrm>
        <a:graphic>
          <a:graphicData uri="http://schemas.openxmlformats.org/presentationml/2006/ole">
            <mc:AlternateContent xmlns:mc="http://schemas.openxmlformats.org/markup-compatibility/2006">
              <mc:Choice xmlns:v="urn:schemas-microsoft-com:vml" Requires="v">
                <p:oleObj name="Bitmap Image" r:id="rId2" imgW="6400800" imgH="3038400" progId="PBrush">
                  <p:embed/>
                </p:oleObj>
              </mc:Choice>
              <mc:Fallback>
                <p:oleObj name="Bitmap Image" r:id="rId2" imgW="6400800" imgH="3038400" progId="PBrush">
                  <p:embed/>
                  <p:pic>
                    <p:nvPicPr>
                      <p:cNvPr id="0" name=""/>
                      <p:cNvPicPr/>
                      <p:nvPr/>
                    </p:nvPicPr>
                    <p:blipFill>
                      <a:blip r:embed="rId3"/>
                      <a:stretch>
                        <a:fillRect/>
                      </a:stretch>
                    </p:blipFill>
                    <p:spPr>
                      <a:xfrm>
                        <a:off x="1691680" y="3861048"/>
                        <a:ext cx="5464696" cy="2594104"/>
                      </a:xfrm>
                      <a:prstGeom prst="rect">
                        <a:avLst/>
                      </a:prstGeom>
                      <a:ln>
                        <a:solidFill>
                          <a:srgbClr val="C00000"/>
                        </a:solidFill>
                      </a:ln>
                    </p:spPr>
                  </p:pic>
                </p:oleObj>
              </mc:Fallback>
            </mc:AlternateContent>
          </a:graphicData>
        </a:graphic>
      </p:graphicFrame>
      <p:sp>
        <p:nvSpPr>
          <p:cNvPr id="9" name="Rectangle 8">
            <a:extLst>
              <a:ext uri="{FF2B5EF4-FFF2-40B4-BE49-F238E27FC236}">
                <a16:creationId xmlns:a16="http://schemas.microsoft.com/office/drawing/2014/main" id="{ECFE2D9A-4CF1-8E07-1256-871282EBCE0B}"/>
              </a:ext>
            </a:extLst>
          </p:cNvPr>
          <p:cNvSpPr/>
          <p:nvPr/>
        </p:nvSpPr>
        <p:spPr>
          <a:xfrm>
            <a:off x="827584" y="1772816"/>
            <a:ext cx="7056784" cy="10081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087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194421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 (Part 3) (00:32/40:09)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rPr>
              <a:t>21:35So, misses will be relatively slow and usually increase branch mis prediction penalty as</a:t>
            </a:r>
          </a:p>
          <a:p>
            <a:pPr marL="342900" indent="-342900" algn="l">
              <a:buClr>
                <a:srgbClr val="0070C0"/>
              </a:buClr>
              <a:buSzPct val="80000"/>
              <a:buFont typeface="Wingdings" pitchFamily="2" charset="2"/>
              <a:buChar char="u"/>
            </a:pPr>
            <a:r>
              <a:rPr lang="en-US" sz="1400" b="0" i="0" dirty="0">
                <a:solidFill>
                  <a:srgbClr val="000000"/>
                </a:solidFill>
                <a:effectLst/>
              </a:rPr>
              <a:t>21:42well.</a:t>
            </a:r>
          </a:p>
          <a:p>
            <a:pPr marL="342900" indent="-342900" algn="l">
              <a:buClr>
                <a:srgbClr val="0070C0"/>
              </a:buClr>
              <a:buSzPct val="80000"/>
              <a:buFont typeface="Wingdings" pitchFamily="2" charset="2"/>
              <a:buChar char="u"/>
            </a:pPr>
            <a:r>
              <a:rPr lang="en-US" sz="1400" b="0" i="0" dirty="0">
                <a:solidFill>
                  <a:srgbClr val="000000"/>
                </a:solidFill>
                <a:effectLst/>
              </a:rPr>
              <a:t>21:43Now; what you mean by the concept of branch miss prediction penalty?</a:t>
            </a:r>
          </a:p>
          <a:p>
            <a:pPr marL="342900" indent="-342900" algn="l">
              <a:buClr>
                <a:srgbClr val="0070C0"/>
              </a:buClr>
              <a:buSzPct val="80000"/>
              <a:buFont typeface="Wingdings" pitchFamily="2" charset="2"/>
              <a:buChar char="u"/>
            </a:pPr>
            <a:r>
              <a:rPr lang="en-US" sz="1400" b="0" i="0" dirty="0">
                <a:solidFill>
                  <a:srgbClr val="000000"/>
                </a:solidFill>
                <a:effectLst/>
              </a:rPr>
              <a:t>21:45We have learned that tackle control hazards when a </a:t>
            </a:r>
            <a:r>
              <a:rPr lang="en-US" sz="1400" b="1" i="0" dirty="0">
                <a:solidFill>
                  <a:srgbClr val="C00000"/>
                </a:solidFill>
                <a:effectLst/>
              </a:rPr>
              <a:t>control hazard </a:t>
            </a:r>
            <a:r>
              <a:rPr lang="en-US" sz="1400" b="0" i="0" dirty="0">
                <a:solidFill>
                  <a:srgbClr val="000000"/>
                </a:solidFill>
                <a:effectLst/>
              </a:rPr>
              <a:t>is happening when you</a:t>
            </a:r>
          </a:p>
          <a:p>
            <a:pPr marL="342900" indent="-342900" algn="l">
              <a:buClr>
                <a:srgbClr val="0070C0"/>
              </a:buClr>
              <a:buSzPct val="80000"/>
              <a:buFont typeface="Wingdings" pitchFamily="2" charset="2"/>
              <a:buChar char="u"/>
            </a:pPr>
            <a:r>
              <a:rPr lang="en-US" sz="1400" b="0" i="0" dirty="0">
                <a:solidFill>
                  <a:srgbClr val="000000"/>
                </a:solidFill>
                <a:effectLst/>
              </a:rPr>
              <a:t>21:51are executing an instruction whose outcome will tell you whether I should fetch the next</a:t>
            </a:r>
          </a:p>
          <a:p>
            <a:pPr marL="342900" indent="-342900" algn="l">
              <a:buClr>
                <a:srgbClr val="0070C0"/>
              </a:buClr>
              <a:buSzPct val="80000"/>
              <a:buFont typeface="Wingdings" pitchFamily="2" charset="2"/>
              <a:buChar char="u"/>
            </a:pPr>
            <a:r>
              <a:rPr lang="en-US" sz="1400" b="0" i="0" dirty="0">
                <a:solidFill>
                  <a:srgbClr val="000000"/>
                </a:solidFill>
                <a:effectLst/>
              </a:rPr>
              <a:t>21:56instruction or I should fetch a distant instruction a target instruction.</a:t>
            </a:r>
          </a:p>
          <a:p>
            <a:pPr algn="l"/>
            <a:endParaRPr lang="en-US" sz="14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graphicFrame>
        <p:nvGraphicFramePr>
          <p:cNvPr id="7" name="Object 6">
            <a:extLst>
              <a:ext uri="{FF2B5EF4-FFF2-40B4-BE49-F238E27FC236}">
                <a16:creationId xmlns:a16="http://schemas.microsoft.com/office/drawing/2014/main" id="{DECEB637-649A-144F-4F97-3B10B9C55E53}"/>
              </a:ext>
            </a:extLst>
          </p:cNvPr>
          <p:cNvGraphicFramePr>
            <a:graphicFrameLocks noChangeAspect="1"/>
          </p:cNvGraphicFramePr>
          <p:nvPr>
            <p:extLst>
              <p:ext uri="{D42A27DB-BD31-4B8C-83A1-F6EECF244321}">
                <p14:modId xmlns:p14="http://schemas.microsoft.com/office/powerpoint/2010/main" val="704703971"/>
              </p:ext>
            </p:extLst>
          </p:nvPr>
        </p:nvGraphicFramePr>
        <p:xfrm>
          <a:off x="467544" y="3284984"/>
          <a:ext cx="5849119" cy="3165715"/>
        </p:xfrm>
        <a:graphic>
          <a:graphicData uri="http://schemas.openxmlformats.org/presentationml/2006/ole">
            <mc:AlternateContent xmlns:mc="http://schemas.openxmlformats.org/markup-compatibility/2006">
              <mc:Choice xmlns:v="urn:schemas-microsoft-com:vml" Requires="v">
                <p:oleObj name="Bitmap Image" r:id="rId2" imgW="6353280" imgH="3438360" progId="PBrush">
                  <p:embed/>
                </p:oleObj>
              </mc:Choice>
              <mc:Fallback>
                <p:oleObj name="Bitmap Image" r:id="rId2" imgW="6353280" imgH="3438360" progId="PBrush">
                  <p:embed/>
                  <p:pic>
                    <p:nvPicPr>
                      <p:cNvPr id="0" name=""/>
                      <p:cNvPicPr/>
                      <p:nvPr/>
                    </p:nvPicPr>
                    <p:blipFill>
                      <a:blip r:embed="rId3"/>
                      <a:stretch>
                        <a:fillRect/>
                      </a:stretch>
                    </p:blipFill>
                    <p:spPr>
                      <a:xfrm>
                        <a:off x="467544" y="3284984"/>
                        <a:ext cx="5849119" cy="3165715"/>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80BCF7C3-EECF-B0E2-9C95-134CB9888E1A}"/>
              </a:ext>
            </a:extLst>
          </p:cNvPr>
          <p:cNvSpPr/>
          <p:nvPr/>
        </p:nvSpPr>
        <p:spPr>
          <a:xfrm>
            <a:off x="827584" y="1556792"/>
            <a:ext cx="7056784" cy="12961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30E031E-BCD3-F0DF-316B-EBCF3AAA3EF3}"/>
              </a:ext>
            </a:extLst>
          </p:cNvPr>
          <p:cNvSpPr txBox="1"/>
          <p:nvPr/>
        </p:nvSpPr>
        <p:spPr>
          <a:xfrm>
            <a:off x="6228184" y="3284984"/>
            <a:ext cx="2808312" cy="2708434"/>
          </a:xfrm>
          <a:prstGeom prst="rect">
            <a:avLst/>
          </a:prstGeom>
          <a:solidFill>
            <a:srgbClr val="FFFF00"/>
          </a:solidFill>
          <a:ln>
            <a:solidFill>
              <a:srgbClr val="C00000"/>
            </a:solidFill>
          </a:ln>
        </p:spPr>
        <p:txBody>
          <a:bodyPr wrap="square">
            <a:spAutoFit/>
          </a:bodyPr>
          <a:lstStyle/>
          <a:p>
            <a:pPr algn="l"/>
            <a:r>
              <a:rPr lang="en-US" sz="1000" b="0" i="0" dirty="0">
                <a:effectLst/>
              </a:rPr>
              <a:t>In CPU </a:t>
            </a:r>
            <a:r>
              <a:rPr lang="en-US" sz="1000" b="0" i="0" u="none" strike="noStrike" dirty="0">
                <a:effectLst/>
                <a:hlinkClick r:id="rId4" tooltip="CPU design">
                  <a:extLst>
                    <a:ext uri="{A12FA001-AC4F-418D-AE19-62706E023703}">
                      <ahyp:hlinkClr xmlns:ahyp="http://schemas.microsoft.com/office/drawing/2018/hyperlinkcolor" val="tx"/>
                    </a:ext>
                  </a:extLst>
                </a:hlinkClick>
              </a:rPr>
              <a:t>design</a:t>
            </a:r>
            <a:r>
              <a:rPr lang="en-US" sz="1000" b="0" i="0" dirty="0">
                <a:effectLst/>
              </a:rPr>
              <a:t>, </a:t>
            </a:r>
            <a:r>
              <a:rPr lang="en-US" sz="1000" b="1" i="0" dirty="0">
                <a:effectLst/>
              </a:rPr>
              <a:t>hazards</a:t>
            </a:r>
            <a:r>
              <a:rPr lang="en-US" sz="1000" b="0" i="0" dirty="0">
                <a:effectLst/>
              </a:rPr>
              <a:t> are problems with the </a:t>
            </a:r>
            <a:r>
              <a:rPr lang="en-US" sz="1000" b="0" i="0" u="none" strike="noStrike" dirty="0">
                <a:effectLst/>
                <a:hlinkClick r:id="rId5" tooltip="Instruction pipeline">
                  <a:extLst>
                    <a:ext uri="{A12FA001-AC4F-418D-AE19-62706E023703}">
                      <ahyp:hlinkClr xmlns:ahyp="http://schemas.microsoft.com/office/drawing/2018/hyperlinkcolor" val="tx"/>
                    </a:ext>
                  </a:extLst>
                </a:hlinkClick>
              </a:rPr>
              <a:t>instruction pipeline</a:t>
            </a:r>
            <a:r>
              <a:rPr lang="en-US" sz="1000" b="0" i="0" dirty="0">
                <a:effectLst/>
              </a:rPr>
              <a:t> in CPU </a:t>
            </a:r>
            <a:r>
              <a:rPr lang="en-US" sz="1000" b="0" i="0" u="none" strike="noStrike" dirty="0">
                <a:effectLst/>
                <a:hlinkClick r:id="rId6" tooltip="Microarchitecture">
                  <a:extLst>
                    <a:ext uri="{A12FA001-AC4F-418D-AE19-62706E023703}">
                      <ahyp:hlinkClr xmlns:ahyp="http://schemas.microsoft.com/office/drawing/2018/hyperlinkcolor" val="tx"/>
                    </a:ext>
                  </a:extLst>
                </a:hlinkClick>
              </a:rPr>
              <a:t>microarchitectures</a:t>
            </a:r>
            <a:r>
              <a:rPr lang="en-US" sz="1000" u="none" strike="noStrike" dirty="0"/>
              <a:t> </a:t>
            </a:r>
            <a:r>
              <a:rPr lang="en-US" sz="1000" b="0" i="0" dirty="0">
                <a:effectLst/>
              </a:rPr>
              <a:t>when the next instruction cannot execute in the following clock cycle,</a:t>
            </a:r>
            <a:r>
              <a:rPr lang="en-US" sz="1000" b="0" i="0" baseline="30000" dirty="0">
                <a:effectLst/>
              </a:rPr>
              <a:t> </a:t>
            </a:r>
            <a:r>
              <a:rPr lang="en-US" sz="1000" b="0" i="0" dirty="0">
                <a:effectLst/>
              </a:rPr>
              <a:t>and can potentially lead to incorrect computation results. </a:t>
            </a:r>
          </a:p>
          <a:p>
            <a:pPr algn="l"/>
            <a:endParaRPr lang="en-US" sz="1000" b="0" i="0" dirty="0">
              <a:effectLst/>
            </a:endParaRPr>
          </a:p>
          <a:p>
            <a:pPr algn="l"/>
            <a:r>
              <a:rPr lang="en-US" sz="1000" b="0" i="0" dirty="0">
                <a:effectLst/>
              </a:rPr>
              <a:t>Three common types of hazards are </a:t>
            </a:r>
          </a:p>
          <a:p>
            <a:pPr algn="l"/>
            <a:r>
              <a:rPr lang="en-US" sz="1000" dirty="0"/>
              <a:t>1. </a:t>
            </a:r>
            <a:r>
              <a:rPr lang="en-US" sz="1000" b="0" i="0" dirty="0">
                <a:effectLst/>
              </a:rPr>
              <a:t>data hazards, </a:t>
            </a:r>
          </a:p>
          <a:p>
            <a:pPr algn="l"/>
            <a:r>
              <a:rPr lang="en-US" sz="1000" b="0" i="0" dirty="0">
                <a:effectLst/>
              </a:rPr>
              <a:t>2. structural hazards, and </a:t>
            </a:r>
          </a:p>
          <a:p>
            <a:pPr algn="l"/>
            <a:r>
              <a:rPr lang="en-US" sz="1000" b="0" i="0" dirty="0">
                <a:effectLst/>
              </a:rPr>
              <a:t>3. control hazards (branching hazards).</a:t>
            </a:r>
          </a:p>
          <a:p>
            <a:pPr algn="l"/>
            <a:endParaRPr lang="en-US" sz="1000" b="0" i="0" dirty="0">
              <a:effectLst/>
            </a:endParaRPr>
          </a:p>
          <a:p>
            <a:pPr algn="l"/>
            <a:r>
              <a:rPr lang="en-US" sz="1000" b="0" i="0" dirty="0">
                <a:effectLst/>
              </a:rPr>
              <a:t>There are several methods used to deal with hazards, including </a:t>
            </a:r>
          </a:p>
          <a:p>
            <a:pPr algn="l"/>
            <a:r>
              <a:rPr lang="en-US" sz="1000" dirty="0"/>
              <a:t>1. pipeline stalls</a:t>
            </a:r>
            <a:r>
              <a:rPr lang="en-US" sz="1000" b="0" i="0" dirty="0">
                <a:effectLst/>
              </a:rPr>
              <a:t>/pipeline bubbling, </a:t>
            </a:r>
          </a:p>
          <a:p>
            <a:pPr algn="l"/>
            <a:r>
              <a:rPr lang="en-US" sz="1000" dirty="0"/>
              <a:t>2. operand forwarding</a:t>
            </a:r>
            <a:r>
              <a:rPr lang="en-US" sz="1000" b="0" i="0" dirty="0">
                <a:effectLst/>
              </a:rPr>
              <a:t>, and </a:t>
            </a:r>
          </a:p>
          <a:p>
            <a:pPr algn="l"/>
            <a:r>
              <a:rPr lang="en-US" sz="1000" b="0" i="0" dirty="0">
                <a:effectLst/>
              </a:rPr>
              <a:t>3. in the case of </a:t>
            </a:r>
            <a:r>
              <a:rPr lang="en-US" sz="1000" dirty="0"/>
              <a:t>out-of-order execution</a:t>
            </a:r>
            <a:r>
              <a:rPr lang="en-US" sz="1000" b="0" i="0" dirty="0">
                <a:effectLst/>
              </a:rPr>
              <a:t>, the </a:t>
            </a:r>
            <a:r>
              <a:rPr lang="en-US" sz="1000" dirty="0"/>
              <a:t>score boarding </a:t>
            </a:r>
            <a:r>
              <a:rPr lang="en-US" sz="1000" b="0" i="0" dirty="0">
                <a:effectLst/>
              </a:rPr>
              <a:t>method and the </a:t>
            </a:r>
            <a:r>
              <a:rPr lang="en-US" sz="1000" dirty="0">
                <a:solidFill>
                  <a:srgbClr val="0000FF"/>
                </a:solidFill>
              </a:rPr>
              <a:t>Tomasulo</a:t>
            </a:r>
            <a:r>
              <a:rPr lang="en-US" sz="1000" dirty="0"/>
              <a:t> algorithm</a:t>
            </a:r>
            <a:r>
              <a:rPr lang="en-US" sz="1000" b="0" i="0" dirty="0">
                <a:effectLst/>
              </a:rPr>
              <a:t>.</a:t>
            </a:r>
          </a:p>
        </p:txBody>
      </p:sp>
    </p:spTree>
    <p:extLst>
      <p:ext uri="{BB962C8B-B14F-4D97-AF65-F5344CB8AC3E}">
        <p14:creationId xmlns:p14="http://schemas.microsoft.com/office/powerpoint/2010/main" val="260220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1602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 (Part 3) (00:32/40:09)</a:t>
            </a:r>
            <a:endParaRPr lang="en-US" sz="1400" dirty="0">
              <a:solidFill>
                <a:srgbClr val="000000"/>
              </a:solidFill>
            </a:endParaRPr>
          </a:p>
          <a:p>
            <a:pPr marL="342900" indent="-342900" algn="l">
              <a:buClr>
                <a:srgbClr val="0070C0"/>
              </a:buClr>
              <a:buSzPct val="80000"/>
              <a:buFont typeface="Wingdings" pitchFamily="2" charset="2"/>
              <a:buChar char="u"/>
            </a:pPr>
            <a:r>
              <a:rPr lang="en-US" sz="1400" b="0" i="0" dirty="0">
                <a:solidFill>
                  <a:srgbClr val="000000"/>
                </a:solidFill>
                <a:effectLst/>
              </a:rPr>
              <a:t>22:01So, we are using branch prediction algorithms and sometimes if the branch’s prediction</a:t>
            </a:r>
          </a:p>
          <a:p>
            <a:pPr marL="342900" indent="-342900" algn="l">
              <a:buClr>
                <a:srgbClr val="0070C0"/>
              </a:buClr>
              <a:buSzPct val="80000"/>
              <a:buFont typeface="Wingdings" pitchFamily="2" charset="2"/>
              <a:buChar char="u"/>
            </a:pPr>
            <a:r>
              <a:rPr lang="en-US" sz="1400" b="0" i="0" dirty="0">
                <a:solidFill>
                  <a:srgbClr val="000000"/>
                </a:solidFill>
                <a:effectLst/>
              </a:rPr>
              <a:t>22:07happens to be wrong then it incur a penalty.</a:t>
            </a:r>
          </a:p>
          <a:p>
            <a:pPr marL="342900" indent="-342900" algn="l">
              <a:buClr>
                <a:srgbClr val="0070C0"/>
              </a:buClr>
              <a:buSzPct val="80000"/>
              <a:buFont typeface="Wingdings" pitchFamily="2" charset="2"/>
              <a:buChar char="u"/>
            </a:pPr>
            <a:r>
              <a:rPr lang="en-US" sz="1400" b="0" i="0" dirty="0">
                <a:solidFill>
                  <a:srgbClr val="000000"/>
                </a:solidFill>
                <a:effectLst/>
              </a:rPr>
              <a:t>22:09So, the later you come to know whether it is a hit or a miss branch miss prediction</a:t>
            </a:r>
          </a:p>
          <a:p>
            <a:pPr marL="342900" indent="-342900" algn="l">
              <a:buClr>
                <a:srgbClr val="0070C0"/>
              </a:buClr>
              <a:buSzPct val="80000"/>
              <a:buFont typeface="Wingdings" pitchFamily="2" charset="2"/>
              <a:buChar char="u"/>
            </a:pPr>
            <a:r>
              <a:rPr lang="en-US" sz="1400" b="0" i="0" dirty="0">
                <a:solidFill>
                  <a:srgbClr val="000000"/>
                </a:solidFill>
                <a:effectLst/>
              </a:rPr>
              <a:t>22:15also will have its own impact.</a:t>
            </a:r>
          </a:p>
          <a:p>
            <a:pPr marL="342900" indent="-342900" algn="l">
              <a:buClr>
                <a:srgbClr val="0070C0"/>
              </a:buClr>
              <a:buSzPct val="80000"/>
              <a:buFont typeface="Wingdings" pitchFamily="2" charset="2"/>
              <a:buChar char="u"/>
            </a:pPr>
            <a:r>
              <a:rPr lang="en-US" sz="1400" b="0" i="0" dirty="0">
                <a:solidFill>
                  <a:srgbClr val="000000"/>
                </a:solidFill>
                <a:effectLst/>
              </a:rPr>
              <a:t>22:18This is easier for us to increase associativity because even if you increase associativity;</a:t>
            </a:r>
          </a:p>
          <a:p>
            <a:pPr marL="342900" indent="-342900" algn="l">
              <a:buClr>
                <a:srgbClr val="0070C0"/>
              </a:buClr>
              <a:buSzPct val="80000"/>
              <a:buFont typeface="Wingdings" pitchFamily="2" charset="2"/>
              <a:buChar char="u"/>
            </a:pPr>
            <a:r>
              <a:rPr lang="en-US" sz="1400" b="0" i="0" dirty="0">
                <a:solidFill>
                  <a:srgbClr val="000000"/>
                </a:solidFill>
                <a:effectLst/>
              </a:rPr>
              <a:t>22:23since it is pipelined cache newer addresses are coming one after another and it </a:t>
            </a:r>
            <a:r>
              <a:rPr lang="en-US" sz="1400" b="0" i="0" dirty="0" err="1">
                <a:solidFill>
                  <a:srgbClr val="000000"/>
                </a:solidFill>
                <a:effectLst/>
              </a:rPr>
              <a:t>parallely</a:t>
            </a:r>
            <a:r>
              <a:rPr lang="en-US" sz="1400" b="0" i="0" dirty="0">
                <a:solidFill>
                  <a:srgbClr val="000000"/>
                </a:solidFill>
                <a:effectLst/>
              </a:rPr>
              <a:t>,</a:t>
            </a:r>
          </a:p>
          <a:p>
            <a:pPr marL="342900" indent="-342900" algn="l">
              <a:buClr>
                <a:srgbClr val="0070C0"/>
              </a:buClr>
              <a:buSzPct val="80000"/>
              <a:buFont typeface="Wingdings" pitchFamily="2" charset="2"/>
              <a:buChar char="u"/>
            </a:pPr>
            <a:r>
              <a:rPr lang="en-US" sz="1400" b="0" i="0" dirty="0">
                <a:solidFill>
                  <a:srgbClr val="000000"/>
                </a:solidFill>
                <a:effectLst/>
              </a:rPr>
              <a:t>22:28you are still working on hit or miss comparisons of previously obtained addresses.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38701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3762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 (Part 3) (00:32/40:09)</a:t>
            </a:r>
            <a:endParaRPr lang="en-US" sz="1400" b="0" i="0" dirty="0">
              <a:solidFill>
                <a:srgbClr val="000000"/>
              </a:solidFill>
              <a:effectLst/>
            </a:endParaRPr>
          </a:p>
          <a:p>
            <a:pPr marL="342900" indent="-342900" algn="l">
              <a:buClr>
                <a:srgbClr val="0070C0"/>
              </a:buClr>
              <a:buSzPct val="80000"/>
              <a:buFont typeface="Wingdings" pitchFamily="2" charset="2"/>
              <a:buChar char="u"/>
            </a:pPr>
            <a:r>
              <a:rPr lang="en-US" sz="1400" b="0" i="0" dirty="0">
                <a:solidFill>
                  <a:srgbClr val="000000"/>
                </a:solidFill>
                <a:effectLst/>
              </a:rPr>
              <a:t>22:33Next concept is non-blocking cache; consider a scenario where CPU is giving going to give</a:t>
            </a:r>
          </a:p>
          <a:p>
            <a:pPr marL="342900" indent="-342900" algn="l">
              <a:buClr>
                <a:srgbClr val="0070C0"/>
              </a:buClr>
              <a:buSzPct val="80000"/>
              <a:buFont typeface="Wingdings" pitchFamily="2" charset="2"/>
              <a:buChar char="u"/>
            </a:pPr>
            <a:r>
              <a:rPr lang="en-US" sz="1400" b="0" i="0" dirty="0">
                <a:solidFill>
                  <a:srgbClr val="000000"/>
                </a:solidFill>
                <a:effectLst/>
              </a:rPr>
              <a:t>22:39an address.</a:t>
            </a:r>
          </a:p>
          <a:p>
            <a:pPr marL="342900" indent="-342900" algn="l">
              <a:buClr>
                <a:srgbClr val="0070C0"/>
              </a:buClr>
              <a:buSzPct val="80000"/>
              <a:buFont typeface="Wingdings" pitchFamily="2" charset="2"/>
              <a:buChar char="u"/>
            </a:pPr>
            <a:r>
              <a:rPr lang="en-US" sz="1400" b="0" i="0" dirty="0">
                <a:solidFill>
                  <a:srgbClr val="000000"/>
                </a:solidFill>
                <a:effectLst/>
              </a:rPr>
              <a:t>22:40This address has to be looked into cache let us say it turned out to be a miss what is</a:t>
            </a:r>
          </a:p>
          <a:p>
            <a:pPr marL="342900" indent="-342900" algn="l">
              <a:buClr>
                <a:srgbClr val="0070C0"/>
              </a:buClr>
              <a:buSzPct val="80000"/>
              <a:buFont typeface="Wingdings" pitchFamily="2" charset="2"/>
              <a:buChar char="u"/>
            </a:pPr>
            <a:r>
              <a:rPr lang="en-US" sz="1400" b="0" i="0" dirty="0">
                <a:solidFill>
                  <a:srgbClr val="000000"/>
                </a:solidFill>
                <a:effectLst/>
              </a:rPr>
              <a:t>22:45the next course of action?</a:t>
            </a:r>
          </a:p>
          <a:p>
            <a:pPr marL="342900" indent="-342900" algn="l">
              <a:buClr>
                <a:srgbClr val="0070C0"/>
              </a:buClr>
              <a:buSzPct val="80000"/>
              <a:buFont typeface="Wingdings" pitchFamily="2" charset="2"/>
              <a:buChar char="u"/>
            </a:pPr>
            <a:r>
              <a:rPr lang="en-US" sz="1400" b="0" i="0" dirty="0">
                <a:solidFill>
                  <a:srgbClr val="000000"/>
                </a:solidFill>
                <a:effectLst/>
              </a:rPr>
              <a:t>22:46We have to facilitate necessary mechanism such that you go into L 2 cache and bring</a:t>
            </a:r>
          </a:p>
          <a:p>
            <a:pPr marL="342900" indent="-342900" algn="l">
              <a:buClr>
                <a:srgbClr val="0070C0"/>
              </a:buClr>
              <a:buSzPct val="80000"/>
              <a:buFont typeface="Wingdings" pitchFamily="2" charset="2"/>
              <a:buChar char="u"/>
            </a:pPr>
            <a:r>
              <a:rPr lang="en-US" sz="1400" b="0" i="0" dirty="0">
                <a:solidFill>
                  <a:srgbClr val="000000"/>
                </a:solidFill>
                <a:effectLst/>
              </a:rPr>
              <a:t>22:54the block of data.</a:t>
            </a:r>
          </a:p>
          <a:p>
            <a:pPr marL="342900" indent="-342900" algn="l">
              <a:buClr>
                <a:srgbClr val="0070C0"/>
              </a:buClr>
              <a:buSzPct val="80000"/>
              <a:buFont typeface="Wingdings" pitchFamily="2" charset="2"/>
              <a:buChar char="u"/>
            </a:pPr>
            <a:r>
              <a:rPr lang="en-US" sz="1400" b="0" i="0" dirty="0">
                <a:solidFill>
                  <a:srgbClr val="000000"/>
                </a:solidFill>
                <a:effectLst/>
              </a:rPr>
              <a:t>22:55Transferring of data from L2 cache look up of L2.</a:t>
            </a:r>
          </a:p>
          <a:p>
            <a:pPr marL="342900" indent="-342900" algn="l">
              <a:buClr>
                <a:srgbClr val="0070C0"/>
              </a:buClr>
              <a:buSzPct val="80000"/>
              <a:buFont typeface="Wingdings" pitchFamily="2" charset="2"/>
              <a:buChar char="u"/>
            </a:pPr>
            <a:r>
              <a:rPr lang="en-US" sz="1400" b="0" i="0" dirty="0">
                <a:solidFill>
                  <a:srgbClr val="000000"/>
                </a:solidFill>
                <a:effectLst/>
              </a:rPr>
              <a:t>22:59L2 look up means to know whether it is a hit or a miss and transferring the data from L2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graphicFrame>
        <p:nvGraphicFramePr>
          <p:cNvPr id="7" name="Object 6">
            <a:extLst>
              <a:ext uri="{FF2B5EF4-FFF2-40B4-BE49-F238E27FC236}">
                <a16:creationId xmlns:a16="http://schemas.microsoft.com/office/drawing/2014/main" id="{DAABB89F-E6A0-9799-EC41-44D190026E37}"/>
              </a:ext>
            </a:extLst>
          </p:cNvPr>
          <p:cNvGraphicFramePr>
            <a:graphicFrameLocks noChangeAspect="1"/>
          </p:cNvGraphicFramePr>
          <p:nvPr>
            <p:extLst>
              <p:ext uri="{D42A27DB-BD31-4B8C-83A1-F6EECF244321}">
                <p14:modId xmlns:p14="http://schemas.microsoft.com/office/powerpoint/2010/main" val="2993501630"/>
              </p:ext>
            </p:extLst>
          </p:nvPr>
        </p:nvGraphicFramePr>
        <p:xfrm>
          <a:off x="1547664" y="3789040"/>
          <a:ext cx="5800725" cy="914400"/>
        </p:xfrm>
        <a:graphic>
          <a:graphicData uri="http://schemas.openxmlformats.org/presentationml/2006/ole">
            <mc:AlternateContent xmlns:mc="http://schemas.openxmlformats.org/markup-compatibility/2006">
              <mc:Choice xmlns:v="urn:schemas-microsoft-com:vml" Requires="v">
                <p:oleObj name="Bitmap Image" r:id="rId2" imgW="5800680" imgH="914400" progId="PBrush">
                  <p:embed/>
                </p:oleObj>
              </mc:Choice>
              <mc:Fallback>
                <p:oleObj name="Bitmap Image" r:id="rId2" imgW="5800680" imgH="914400" progId="PBrush">
                  <p:embed/>
                  <p:pic>
                    <p:nvPicPr>
                      <p:cNvPr id="0" name=""/>
                      <p:cNvPicPr/>
                      <p:nvPr/>
                    </p:nvPicPr>
                    <p:blipFill>
                      <a:blip r:embed="rId3"/>
                      <a:stretch>
                        <a:fillRect/>
                      </a:stretch>
                    </p:blipFill>
                    <p:spPr>
                      <a:xfrm>
                        <a:off x="1547664" y="3789040"/>
                        <a:ext cx="5800725" cy="914400"/>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088DEF74-29F7-9229-9DB2-2D9BDD8B2876}"/>
              </a:ext>
            </a:extLst>
          </p:cNvPr>
          <p:cNvSpPr/>
          <p:nvPr/>
        </p:nvSpPr>
        <p:spPr>
          <a:xfrm>
            <a:off x="755576" y="1556792"/>
            <a:ext cx="7200800"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3735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395536" y="1268760"/>
            <a:ext cx="8241831" cy="18722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 (Part 3) (00:32/40:09)</a:t>
            </a:r>
            <a:endParaRPr lang="en-US" sz="1400" b="0" i="0" dirty="0">
              <a:solidFill>
                <a:srgbClr val="000000"/>
              </a:solidFill>
              <a:effectLst/>
            </a:endParaRPr>
          </a:p>
          <a:p>
            <a:pPr marL="342900" indent="-342900" algn="l">
              <a:buClr>
                <a:srgbClr val="0070C0"/>
              </a:buClr>
              <a:buSzPct val="80000"/>
              <a:buFont typeface="Wingdings" pitchFamily="2" charset="2"/>
              <a:buChar char="u"/>
            </a:pPr>
            <a:r>
              <a:rPr lang="en-US" sz="1400" b="0" i="0" dirty="0">
                <a:solidFill>
                  <a:srgbClr val="000000"/>
                </a:solidFill>
                <a:effectLst/>
              </a:rPr>
              <a:t>23:04to L1 We will take some amount of time few clock cycles it will take; what will the processor</a:t>
            </a:r>
          </a:p>
          <a:p>
            <a:pPr marL="342900" indent="-342900" algn="l">
              <a:buClr>
                <a:srgbClr val="0070C0"/>
              </a:buClr>
              <a:buSzPct val="80000"/>
              <a:buFont typeface="Wingdings" pitchFamily="2" charset="2"/>
              <a:buChar char="u"/>
            </a:pPr>
            <a:r>
              <a:rPr lang="en-US" sz="1400" b="0" i="0" dirty="0">
                <a:solidFill>
                  <a:srgbClr val="000000"/>
                </a:solidFill>
                <a:effectLst/>
              </a:rPr>
              <a:t>23:09do during this time?</a:t>
            </a:r>
          </a:p>
          <a:p>
            <a:pPr marL="342900" indent="-342900" algn="l">
              <a:buClr>
                <a:srgbClr val="0070C0"/>
              </a:buClr>
              <a:buSzPct val="80000"/>
              <a:buFont typeface="Wingdings" pitchFamily="2" charset="2"/>
              <a:buChar char="u"/>
            </a:pPr>
            <a:r>
              <a:rPr lang="en-US" sz="1400" b="0" i="0" dirty="0">
                <a:solidFill>
                  <a:srgbClr val="000000"/>
                </a:solidFill>
                <a:effectLst/>
              </a:rPr>
              <a:t>23:10Or to rephrase the question in an another way once I come to know it is a miss in L1</a:t>
            </a:r>
          </a:p>
          <a:p>
            <a:pPr marL="342900" indent="-342900" algn="l">
              <a:buClr>
                <a:srgbClr val="0070C0"/>
              </a:buClr>
              <a:buSzPct val="80000"/>
              <a:buFont typeface="Wingdings" pitchFamily="2" charset="2"/>
              <a:buChar char="u"/>
            </a:pPr>
            <a:r>
              <a:rPr lang="en-US" sz="1400" b="0" i="0" dirty="0">
                <a:solidFill>
                  <a:srgbClr val="000000"/>
                </a:solidFill>
                <a:effectLst/>
              </a:rPr>
              <a:t>23:17cache L2 look up is in progress will the processor be stalling.</a:t>
            </a:r>
          </a:p>
          <a:p>
            <a:pPr marL="342900" indent="-342900" algn="l">
              <a:buClr>
                <a:srgbClr val="0070C0"/>
              </a:buClr>
              <a:buSzPct val="80000"/>
              <a:buFont typeface="Wingdings" pitchFamily="2" charset="2"/>
              <a:buChar char="u"/>
            </a:pPr>
            <a:r>
              <a:rPr lang="en-US" sz="1400" b="0" i="0" dirty="0">
                <a:solidFill>
                  <a:srgbClr val="000000"/>
                </a:solidFill>
                <a:effectLst/>
              </a:rPr>
              <a:t>23:21Yes, processor will be stalling when you incur a miss. can I help the processor?</a:t>
            </a:r>
          </a:p>
          <a:p>
            <a:pPr marL="342900" indent="-342900" algn="l">
              <a:buClr>
                <a:srgbClr val="0070C0"/>
              </a:buClr>
              <a:buSzPct val="80000"/>
              <a:buFont typeface="Wingdings" pitchFamily="2" charset="2"/>
              <a:buChar char="u"/>
            </a:pPr>
            <a:r>
              <a:rPr lang="en-US" sz="1400" b="0" i="0" dirty="0">
                <a:solidFill>
                  <a:srgbClr val="000000"/>
                </a:solidFill>
                <a:effectLst/>
              </a:rPr>
              <a:t>23:26yes cache memory can help the processor anyway I have already began necessary steps in order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3813796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4 Adv Cache Optimization Technique I (Part 3)</a:t>
            </a:r>
            <a:endParaRPr lang="zh-TW" altLang="en-US" sz="3200" b="1" dirty="0">
              <a:solidFill>
                <a:srgbClr val="FFFF00"/>
              </a:solidFill>
            </a:endParaRPr>
          </a:p>
        </p:txBody>
      </p:sp>
      <p:sp>
        <p:nvSpPr>
          <p:cNvPr id="3" name="副標題 2"/>
          <p:cNvSpPr>
            <a:spLocks noGrp="1"/>
          </p:cNvSpPr>
          <p:nvPr>
            <p:ph type="subTitle" idx="1"/>
          </p:nvPr>
        </p:nvSpPr>
        <p:spPr>
          <a:xfrm>
            <a:off x="467543" y="1268758"/>
            <a:ext cx="8241831" cy="23762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Advanced Cache Optimization Technique I (Part 3) (00:32/40:09)</a:t>
            </a:r>
            <a:endParaRPr lang="en-US" sz="1400" b="0" i="0" dirty="0">
              <a:solidFill>
                <a:srgbClr val="000000"/>
              </a:solidFill>
              <a:effectLst/>
            </a:endParaRPr>
          </a:p>
          <a:p>
            <a:pPr marL="342900" indent="-342900" algn="l">
              <a:buClr>
                <a:srgbClr val="0070C0"/>
              </a:buClr>
              <a:buSzPct val="80000"/>
              <a:buFont typeface="Wingdings" pitchFamily="2" charset="2"/>
              <a:buChar char="u"/>
            </a:pPr>
            <a:r>
              <a:rPr lang="en-US" sz="1400" b="0" i="0" dirty="0">
                <a:solidFill>
                  <a:srgbClr val="000000"/>
                </a:solidFill>
                <a:effectLst/>
              </a:rPr>
              <a:t>23:32to bring a block of data from L2 cache.</a:t>
            </a:r>
          </a:p>
          <a:p>
            <a:pPr marL="342900" indent="-342900" algn="l">
              <a:buClr>
                <a:srgbClr val="0070C0"/>
              </a:buClr>
              <a:buSzPct val="80000"/>
              <a:buFont typeface="Wingdings" pitchFamily="2" charset="2"/>
              <a:buChar char="u"/>
            </a:pPr>
            <a:r>
              <a:rPr lang="en-US" sz="1400" b="0" i="0" dirty="0">
                <a:solidFill>
                  <a:srgbClr val="000000"/>
                </a:solidFill>
                <a:effectLst/>
              </a:rPr>
              <a:t>23:36In the meantime, processor can still give address to L1 and L1 can support them or can</a:t>
            </a:r>
          </a:p>
          <a:p>
            <a:pPr marL="342900" indent="-342900" algn="l">
              <a:buClr>
                <a:srgbClr val="0070C0"/>
              </a:buClr>
              <a:buSzPct val="80000"/>
              <a:buFont typeface="Wingdings" pitchFamily="2" charset="2"/>
              <a:buChar char="u"/>
            </a:pPr>
            <a:r>
              <a:rPr lang="en-US" sz="1400" b="0" i="0" dirty="0">
                <a:solidFill>
                  <a:srgbClr val="000000"/>
                </a:solidFill>
                <a:effectLst/>
              </a:rPr>
              <a:t>23:45they cache control or still accepts memory request from processor; when it is already</a:t>
            </a:r>
          </a:p>
          <a:p>
            <a:pPr marL="342900" indent="-342900" algn="l">
              <a:buClr>
                <a:srgbClr val="0070C0"/>
              </a:buClr>
              <a:buSzPct val="80000"/>
              <a:buFont typeface="Wingdings" pitchFamily="2" charset="2"/>
              <a:buChar char="u"/>
            </a:pPr>
            <a:r>
              <a:rPr lang="en-US" sz="1400" b="0" i="0" dirty="0">
                <a:solidFill>
                  <a:srgbClr val="000000"/>
                </a:solidFill>
                <a:effectLst/>
              </a:rPr>
              <a:t>23:51processing miss on L1.</a:t>
            </a:r>
          </a:p>
          <a:p>
            <a:pPr marL="342900" indent="-342900" algn="l">
              <a:buClr>
                <a:srgbClr val="0070C0"/>
              </a:buClr>
              <a:buSzPct val="80000"/>
              <a:buFont typeface="Wingdings" pitchFamily="2" charset="2"/>
              <a:buChar char="u"/>
            </a:pPr>
            <a:r>
              <a:rPr lang="en-US" sz="1400" b="0" i="0" dirty="0">
                <a:solidFill>
                  <a:srgbClr val="000000"/>
                </a:solidFill>
                <a:effectLst/>
              </a:rPr>
              <a:t>23:55So, caches can serve hits under multiple cache misses in progress.</a:t>
            </a:r>
          </a:p>
          <a:p>
            <a:pPr marL="342900" indent="-342900" algn="l">
              <a:buClr>
                <a:srgbClr val="0070C0"/>
              </a:buClr>
              <a:buSzPct val="80000"/>
              <a:buFont typeface="Wingdings" pitchFamily="2" charset="2"/>
              <a:buChar char="u"/>
            </a:pPr>
            <a:r>
              <a:rPr lang="en-US" sz="1400" b="0" i="0" dirty="0">
                <a:solidFill>
                  <a:srgbClr val="000000"/>
                </a:solidFill>
                <a:effectLst/>
              </a:rPr>
              <a:t>23:59So, one concept that I would like to introduce here is known as hit under a miss.</a:t>
            </a:r>
          </a:p>
          <a:p>
            <a:pPr marL="342900" indent="-342900" algn="l">
              <a:buClr>
                <a:srgbClr val="0070C0"/>
              </a:buClr>
              <a:buSzPct val="80000"/>
              <a:buFont typeface="Wingdings" pitchFamily="2" charset="2"/>
              <a:buChar char="u"/>
            </a:pPr>
            <a:r>
              <a:rPr lang="en-US" sz="1400" b="0" i="0" dirty="0">
                <a:solidFill>
                  <a:srgbClr val="000000"/>
                </a:solidFill>
                <a:effectLst/>
              </a:rPr>
              <a:t>24:06So, what you mean by hit under miss?</a:t>
            </a:r>
          </a:p>
          <a:p>
            <a:pPr marL="342900" indent="-342900" algn="l">
              <a:buClr>
                <a:srgbClr val="0070C0"/>
              </a:buClr>
              <a:buSzPct val="80000"/>
              <a:buFont typeface="Wingdings" pitchFamily="2" charset="2"/>
              <a:buChar char="u"/>
            </a:pPr>
            <a:r>
              <a:rPr lang="en-US" sz="1400" b="0" i="0" dirty="0">
                <a:solidFill>
                  <a:srgbClr val="000000"/>
                </a:solidFill>
                <a:effectLst/>
              </a:rPr>
              <a:t>24:09When a miss is in progress the actions that are to be done when I encounter a miss when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https://nptel.ac.in/courses/106103183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graphicFrame>
        <p:nvGraphicFramePr>
          <p:cNvPr id="7" name="Object 6">
            <a:extLst>
              <a:ext uri="{FF2B5EF4-FFF2-40B4-BE49-F238E27FC236}">
                <a16:creationId xmlns:a16="http://schemas.microsoft.com/office/drawing/2014/main" id="{A8EC9270-0BE4-D9E6-2FD6-9B875D6C936E}"/>
              </a:ext>
            </a:extLst>
          </p:cNvPr>
          <p:cNvGraphicFramePr>
            <a:graphicFrameLocks noChangeAspect="1"/>
          </p:cNvGraphicFramePr>
          <p:nvPr>
            <p:extLst>
              <p:ext uri="{D42A27DB-BD31-4B8C-83A1-F6EECF244321}">
                <p14:modId xmlns:p14="http://schemas.microsoft.com/office/powerpoint/2010/main" val="2459051127"/>
              </p:ext>
            </p:extLst>
          </p:nvPr>
        </p:nvGraphicFramePr>
        <p:xfrm>
          <a:off x="611560" y="3933056"/>
          <a:ext cx="6543675" cy="1647825"/>
        </p:xfrm>
        <a:graphic>
          <a:graphicData uri="http://schemas.openxmlformats.org/presentationml/2006/ole">
            <mc:AlternateContent xmlns:mc="http://schemas.openxmlformats.org/markup-compatibility/2006">
              <mc:Choice xmlns:v="urn:schemas-microsoft-com:vml" Requires="v">
                <p:oleObj name="Bitmap Image" r:id="rId2" imgW="6543720" imgH="1647720" progId="PBrush">
                  <p:embed/>
                </p:oleObj>
              </mc:Choice>
              <mc:Fallback>
                <p:oleObj name="Bitmap Image" r:id="rId2" imgW="6543720" imgH="1647720" progId="PBrush">
                  <p:embed/>
                  <p:pic>
                    <p:nvPicPr>
                      <p:cNvPr id="0" name=""/>
                      <p:cNvPicPr/>
                      <p:nvPr/>
                    </p:nvPicPr>
                    <p:blipFill>
                      <a:blip r:embed="rId3"/>
                      <a:stretch>
                        <a:fillRect/>
                      </a:stretch>
                    </p:blipFill>
                    <p:spPr>
                      <a:xfrm>
                        <a:off x="611560" y="3933056"/>
                        <a:ext cx="6543675" cy="1647825"/>
                      </a:xfrm>
                      <a:prstGeom prst="rect">
                        <a:avLst/>
                      </a:prstGeom>
                      <a:ln>
                        <a:solidFill>
                          <a:srgbClr val="C00000"/>
                        </a:solidFill>
                      </a:ln>
                    </p:spPr>
                  </p:pic>
                </p:oleObj>
              </mc:Fallback>
            </mc:AlternateContent>
          </a:graphicData>
        </a:graphic>
      </p:graphicFrame>
      <p:sp>
        <p:nvSpPr>
          <p:cNvPr id="8" name="Rectangle 7">
            <a:extLst>
              <a:ext uri="{FF2B5EF4-FFF2-40B4-BE49-F238E27FC236}">
                <a16:creationId xmlns:a16="http://schemas.microsoft.com/office/drawing/2014/main" id="{0E372D6A-F02A-207D-4586-16EE173AFFF4}"/>
              </a:ext>
            </a:extLst>
          </p:cNvPr>
          <p:cNvSpPr/>
          <p:nvPr/>
        </p:nvSpPr>
        <p:spPr>
          <a:xfrm>
            <a:off x="755576" y="2060848"/>
            <a:ext cx="7056784" cy="10081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C5BE249-8D7C-6FBE-1674-D7DB28D9D7F6}"/>
              </a:ext>
            </a:extLst>
          </p:cNvPr>
          <p:cNvSpPr txBox="1"/>
          <p:nvPr/>
        </p:nvSpPr>
        <p:spPr>
          <a:xfrm>
            <a:off x="7164288" y="3933056"/>
            <a:ext cx="1627408" cy="1323439"/>
          </a:xfrm>
          <a:prstGeom prst="rect">
            <a:avLst/>
          </a:prstGeom>
          <a:solidFill>
            <a:srgbClr val="FFFF00"/>
          </a:solidFill>
          <a:ln>
            <a:solidFill>
              <a:srgbClr val="C00000"/>
            </a:solidFill>
          </a:ln>
        </p:spPr>
        <p:txBody>
          <a:bodyPr wrap="square">
            <a:spAutoFit/>
          </a:bodyPr>
          <a:lstStyle/>
          <a:p>
            <a:r>
              <a:rPr lang="en-US" sz="1000" b="0" i="0" dirty="0">
                <a:solidFill>
                  <a:srgbClr val="202124"/>
                </a:solidFill>
                <a:effectLst/>
                <a:cs typeface="Microsoft New Tai Lue" panose="020B0502040204020203" pitchFamily="34" charset="0"/>
              </a:rPr>
              <a:t>A non-blocking cache is </a:t>
            </a:r>
            <a:r>
              <a:rPr lang="en-US" sz="1000" b="1" i="0" dirty="0">
                <a:solidFill>
                  <a:srgbClr val="202124"/>
                </a:solidFill>
                <a:effectLst/>
                <a:cs typeface="Microsoft New Tai Lue" panose="020B0502040204020203" pitchFamily="34" charset="0"/>
              </a:rPr>
              <a:t>a type of cache that can service multiple memory requests at the same time</a:t>
            </a:r>
            <a:r>
              <a:rPr lang="en-US" sz="1000" b="0" i="0" dirty="0">
                <a:solidFill>
                  <a:srgbClr val="202124"/>
                </a:solidFill>
                <a:effectLst/>
                <a:cs typeface="Microsoft New Tai Lue" panose="020B0502040204020203" pitchFamily="34" charset="0"/>
              </a:rPr>
              <a:t>. </a:t>
            </a:r>
          </a:p>
          <a:p>
            <a:endParaRPr lang="en-US" sz="1000" dirty="0">
              <a:solidFill>
                <a:srgbClr val="202124"/>
              </a:solidFill>
              <a:cs typeface="Microsoft New Tai Lue" panose="020B0502040204020203" pitchFamily="34" charset="0"/>
            </a:endParaRPr>
          </a:p>
          <a:p>
            <a:r>
              <a:rPr lang="en-US" sz="1000" b="0" i="0" dirty="0">
                <a:solidFill>
                  <a:srgbClr val="202124"/>
                </a:solidFill>
                <a:effectLst/>
                <a:cs typeface="Microsoft New Tai Lue" panose="020B0502040204020203" pitchFamily="34" charset="0"/>
              </a:rPr>
              <a:t>In contrast, a blocking cache can only serve one request a time.</a:t>
            </a:r>
            <a:endParaRPr lang="en-US" sz="1000" dirty="0">
              <a:cs typeface="Microsoft New Tai Lue" panose="020B0502040204020203" pitchFamily="34" charset="0"/>
            </a:endParaRPr>
          </a:p>
        </p:txBody>
      </p:sp>
    </p:spTree>
    <p:extLst>
      <p:ext uri="{BB962C8B-B14F-4D97-AF65-F5344CB8AC3E}">
        <p14:creationId xmlns:p14="http://schemas.microsoft.com/office/powerpoint/2010/main" val="358404478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5514</TotalTime>
  <Words>2826</Words>
  <Application>Microsoft Office PowerPoint</Application>
  <PresentationFormat>On-screen Show (4:3)</PresentationFormat>
  <Paragraphs>265</Paragraphs>
  <Slides>22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Inter</vt:lpstr>
      <vt:lpstr>Wingdings</vt:lpstr>
      <vt:lpstr>Office 佈景主題</vt:lpstr>
      <vt:lpstr>Bitmap Image</vt:lpstr>
      <vt:lpstr>4 Adv Cache Optimization Technique I (Part 3)</vt:lpstr>
      <vt:lpstr>4 Adv Cache Optimization Technique I (Part 3)</vt:lpstr>
      <vt:lpstr>4 Adv Cache Optimization Technique I (Part 3)</vt:lpstr>
      <vt:lpstr>4 Adv Cache Optimization Technique I (Part 3)</vt:lpstr>
      <vt:lpstr>4 Adv Cache Optimization Technique I (Part 3)</vt:lpstr>
      <vt:lpstr>4 Adv Cache Optimization Technique I (Part 3)</vt:lpstr>
      <vt:lpstr>4 Adv Cache Optimization Technique I (Part 3)</vt:lpstr>
      <vt:lpstr>4 Adv Cache Optimization Technique I (Part 3)</vt:lpstr>
      <vt:lpstr>4 Adv Cache Optimization Technique I (Part 3)</vt:lpstr>
      <vt:lpstr>4 Adv Cache Optimization Technique I (Part 3)</vt:lpstr>
      <vt:lpstr>4 Adv Cache Optimization Technique I (Part 3)</vt:lpstr>
      <vt:lpstr>4 Adv Cache Optimization Technique I (Part 3)</vt:lpstr>
      <vt:lpstr>4 Adv Cache Optimization Technique I (Part 3)</vt:lpstr>
      <vt:lpstr>4 Adv Cache Optimization Technique I (Part 3)</vt:lpstr>
      <vt:lpstr>4 Adv Cache Optimization Technique I (Part 3)</vt:lpstr>
      <vt:lpstr>4 Adv Cache Optimization Technique I (Part 3)</vt:lpstr>
      <vt:lpstr>4 Adv Cache Optimization Technique I (Part 3)</vt:lpstr>
      <vt:lpstr>4 Adv Cache Optimization Technique I (Part 3)</vt:lpstr>
      <vt:lpstr>4 Adv Cache Optimization Technique I (Part 3)</vt:lpstr>
      <vt:lpstr>4 Adv Cache Optimization Technique I (Part 3)</vt:lpstr>
      <vt:lpstr>4 Adv Cache Optimization Technique I (Part 3)</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1457</cp:revision>
  <dcterms:created xsi:type="dcterms:W3CDTF">2018-09-28T16:40:41Z</dcterms:created>
  <dcterms:modified xsi:type="dcterms:W3CDTF">2022-09-10T03:04:56Z</dcterms:modified>
</cp:coreProperties>
</file>