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9" r:id="rId17"/>
    <p:sldId id="391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2" autoAdjust="0"/>
    <p:restoredTop sz="96806" autoAdjust="0"/>
  </p:normalViewPr>
  <p:slideViewPr>
    <p:cSldViewPr>
      <p:cViewPr varScale="1">
        <p:scale>
          <a:sx n="90" d="100"/>
          <a:sy n="90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gem5: The gem5 simulator system">
            <a:extLst>
              <a:ext uri="{FF2B5EF4-FFF2-40B4-BE49-F238E27FC236}">
                <a16:creationId xmlns:a16="http://schemas.microsoft.com/office/drawing/2014/main" id="{AA8C4247-6715-84D7-AAB4-A105DFBE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17032"/>
            <a:ext cx="884684" cy="9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34:07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So, we are not waiting entire for the entire cache block to be filled in between in transit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34:13 whenever the requested word reaches you are going to forward them to the processor.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34:19 That is processor is going to get the word a little early cache block is going to restart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34:25 the processer, your cache memory controller is going to restart the processer a bit early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B2D6285-0E13-5EBD-358A-76808A3BD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6539"/>
              </p:ext>
            </p:extLst>
          </p:nvPr>
        </p:nvGraphicFramePr>
        <p:xfrm>
          <a:off x="2555776" y="3429000"/>
          <a:ext cx="4702473" cy="280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886200" progId="PBrush">
                  <p:embed/>
                </p:oleObj>
              </mc:Choice>
              <mc:Fallback>
                <p:oleObj name="Bitmap Image" r:id="rId2" imgW="6524640" imgH="38862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F940D36-250E-BA2A-FF6F-9F3EA85AD9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776" y="3429000"/>
                        <a:ext cx="4702473" cy="280088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6429C86-0F02-99D4-21C6-7C4CCF8D1798}"/>
              </a:ext>
            </a:extLst>
          </p:cNvPr>
          <p:cNvSpPr/>
          <p:nvPr/>
        </p:nvSpPr>
        <p:spPr>
          <a:xfrm>
            <a:off x="3419872" y="5517232"/>
            <a:ext cx="34563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34:31 that is what is known as early restart.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34:33 At another variation of this one is known as critical word first in the same previous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34:39 example we require third word of a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34:43 In the case of an early restart mechanism bring word number 1, 2, 3 is brought; 3 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34:49 transfer to CPU then 4 is brought an background a bed more better optimization technique 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34:55 the critical word what CPU wants is being brought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34:59 So, request the missed word from memory first send it to processor as soon as it arrives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77FB911-0AF8-4E73-C9F3-427BF0FA5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40767"/>
              </p:ext>
            </p:extLst>
          </p:nvPr>
        </p:nvGraphicFramePr>
        <p:xfrm>
          <a:off x="395536" y="3573016"/>
          <a:ext cx="3989559" cy="23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886200" progId="PBrush">
                  <p:embed/>
                </p:oleObj>
              </mc:Choice>
              <mc:Fallback>
                <p:oleObj name="Bitmap Image" r:id="rId2" imgW="6524640" imgH="38862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B2D6285-0E13-5EBD-358A-76808A3BD1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3573016"/>
                        <a:ext cx="3989559" cy="23762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5F638B6-9155-8673-30B7-B29A387E2E7F}"/>
              </a:ext>
            </a:extLst>
          </p:cNvPr>
          <p:cNvSpPr/>
          <p:nvPr/>
        </p:nvSpPr>
        <p:spPr>
          <a:xfrm>
            <a:off x="480597" y="3935476"/>
            <a:ext cx="2651243" cy="2136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1CEF0-FC92-5AF2-2011-2031328A917C}"/>
              </a:ext>
            </a:extLst>
          </p:cNvPr>
          <p:cNvSpPr/>
          <p:nvPr/>
        </p:nvSpPr>
        <p:spPr>
          <a:xfrm>
            <a:off x="1331640" y="1556792"/>
            <a:ext cx="28083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C891C61-CAE4-A622-303C-456863043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2176"/>
              </p:ext>
            </p:extLst>
          </p:nvPr>
        </p:nvGraphicFramePr>
        <p:xfrm>
          <a:off x="4644008" y="3573015"/>
          <a:ext cx="4176464" cy="131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267160" imgH="1657440" progId="PBrush">
                  <p:embed/>
                </p:oleObj>
              </mc:Choice>
              <mc:Fallback>
                <p:oleObj name="Bitmap Image" r:id="rId4" imgW="5267160" imgH="1657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4008" y="3573015"/>
                        <a:ext cx="4176464" cy="13141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EFCA269-9F57-7507-4350-1C70DA4C597B}"/>
              </a:ext>
            </a:extLst>
          </p:cNvPr>
          <p:cNvSpPr/>
          <p:nvPr/>
        </p:nvSpPr>
        <p:spPr>
          <a:xfrm>
            <a:off x="4499992" y="1772816"/>
            <a:ext cx="12961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79A75-6292-6B3B-4F30-93BBE7F38BD4}"/>
              </a:ext>
            </a:extLst>
          </p:cNvPr>
          <p:cNvSpPr/>
          <p:nvPr/>
        </p:nvSpPr>
        <p:spPr>
          <a:xfrm>
            <a:off x="4644008" y="4221088"/>
            <a:ext cx="374441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35:05 and processor resume while the rest of the block is filled up the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35:08 But here L2 cache controller also has to be involved; normal process is whenever CPU gives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35:14 the request if it is a miss L1 cache controller tells I use to I want this particular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35:18 of data, the L2 cache controller will send word by word in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35:23 But when it comes to critical word first the processor will tell I want this block; inside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35:28 this block this particular word is of my interest send it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7564A88-976A-8ED7-224C-BAD32EEBF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18063"/>
              </p:ext>
            </p:extLst>
          </p:nvPr>
        </p:nvGraphicFramePr>
        <p:xfrm>
          <a:off x="1115616" y="3356992"/>
          <a:ext cx="66008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00960" imgH="2619360" progId="PBrush">
                  <p:embed/>
                </p:oleObj>
              </mc:Choice>
              <mc:Fallback>
                <p:oleObj name="Bitmap Image" r:id="rId2" imgW="6600960" imgH="2619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3356992"/>
                        <a:ext cx="6600825" cy="26193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44CAD44-6CD5-84F1-1F39-F6991E2C5959}"/>
              </a:ext>
            </a:extLst>
          </p:cNvPr>
          <p:cNvSpPr/>
          <p:nvPr/>
        </p:nvSpPr>
        <p:spPr>
          <a:xfrm>
            <a:off x="1331640" y="1556792"/>
            <a:ext cx="65527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FC975-8020-849A-8880-3664308779C3}"/>
              </a:ext>
            </a:extLst>
          </p:cNvPr>
          <p:cNvSpPr/>
          <p:nvPr/>
        </p:nvSpPr>
        <p:spPr>
          <a:xfrm>
            <a:off x="1475656" y="5301208"/>
            <a:ext cx="61926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35:32 So, word number n is send first then followed by the remaining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35:36 So, the L1 cache controller should rearrange the words of the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35:40 So, consider this case you have let us say third word is the requested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35:45 So, first I bring 3 forward by the next one 4 it is cyclic.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35:50 Then I bring 1 and 2 as soon as 3 is brought it is forwarded to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35:56 So, 3 will reach L1 cache first and then I am forwarding it to the processor then comes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8BAD389-844D-3807-9B46-C237B5C19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302847"/>
              </p:ext>
            </p:extLst>
          </p:nvPr>
        </p:nvGraphicFramePr>
        <p:xfrm>
          <a:off x="1763688" y="3284984"/>
          <a:ext cx="5080273" cy="311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48320" imgH="3952800" progId="PBrush">
                  <p:embed/>
                </p:oleObj>
              </mc:Choice>
              <mc:Fallback>
                <p:oleObj name="Bitmap Image" r:id="rId2" imgW="6448320" imgH="395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88" y="3284984"/>
                        <a:ext cx="5080273" cy="3114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00B79E-C8A2-0A8E-1C8D-A99D4F96FD8F}"/>
              </a:ext>
            </a:extLst>
          </p:cNvPr>
          <p:cNvSpPr/>
          <p:nvPr/>
        </p:nvSpPr>
        <p:spPr>
          <a:xfrm>
            <a:off x="1979712" y="5229200"/>
            <a:ext cx="453650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1D319-EC20-F959-D50C-A51674FB6DF1}"/>
              </a:ext>
            </a:extLst>
          </p:cNvPr>
          <p:cNvSpPr/>
          <p:nvPr/>
        </p:nvSpPr>
        <p:spPr>
          <a:xfrm>
            <a:off x="827584" y="2348880"/>
            <a:ext cx="676875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36:02 4 then comes 1 and 2; this is continuing in a cyclic fashion.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36:05 So, the copying of 4, 1 and 2 is happening in the background.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36:10 So, this will effectively reduce miss penalty still further early restart and critical 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36:15 first or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2 techniques which are used to improve the miss penalty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36:20 So, we will just summarize whatever is the techniques we have learned today.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36:24 We were continuing in our discussions with optimization principles in cache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78690D-A7A2-F288-6E83-46CB49A1D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116606"/>
              </p:ext>
            </p:extLst>
          </p:nvPr>
        </p:nvGraphicFramePr>
        <p:xfrm>
          <a:off x="899592" y="3284984"/>
          <a:ext cx="5276106" cy="313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72160" imgH="3905280" progId="PBrush">
                  <p:embed/>
                </p:oleObj>
              </mc:Choice>
              <mc:Fallback>
                <p:oleObj name="Bitmap Image" r:id="rId2" imgW="6572160" imgH="390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592" y="3284984"/>
                        <a:ext cx="5276106" cy="313507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94B83C3-2B8B-54E5-C0E5-EF5190527279}"/>
              </a:ext>
            </a:extLst>
          </p:cNvPr>
          <p:cNvSpPr/>
          <p:nvPr/>
        </p:nvSpPr>
        <p:spPr>
          <a:xfrm>
            <a:off x="827584" y="1556792"/>
            <a:ext cx="51125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C2731-FAC1-DBD8-6E99-B487C44AD076}"/>
              </a:ext>
            </a:extLst>
          </p:cNvPr>
          <p:cNvSpPr/>
          <p:nvPr/>
        </p:nvSpPr>
        <p:spPr>
          <a:xfrm>
            <a:off x="1259632" y="5661248"/>
            <a:ext cx="460851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41831" cy="5112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36:31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Small and simple level caches are used to improve the hit time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lower the hit time lower will be the average memory access time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36:42 Small caches and simple caches we reducing indexing time as well as hit or miss comparison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36:49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The second technique we were trying to use was to use way prediction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predicting the way in which it is happening.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36:58 From past statistics, we are collecting information about most recently used to way and most frequently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37:05 used to way of a given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37:08 And from this we could find out where a current access whether based on prediction that way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37:15 can be preselected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37:17 Preselected way is being now performing the tag comparison.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37:21 If it is a hit you get the benefit of a direct mapped cache; if it is hit then you go back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37:26 to the normal process of a set associative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37:30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The third technique that we learned was about pipelined cache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rather than considering cache as a single monolithic unit to divide the cache into sub operations like indexing, tag extraction, hit or miss comparison and data transfer; whereas, each one can happen in the clock cycle get into shorter clock cycle 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5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37:53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Then we learned about multi banked caches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; rather than considering cache as a single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37:58 unit we can divide the cache into multiple banks, where in each bank I can have simultaneous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38:04 accesses.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38:05 </a:t>
            </a:r>
            <a:r>
              <a:rPr lang="en-US" sz="1400" b="1" i="0" dirty="0">
                <a:solidFill>
                  <a:srgbClr val="C00000"/>
                </a:solidFill>
                <a:effectLst/>
              </a:rPr>
              <a:t>We just discussed about non-blocking cache 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where whenever a miss is under progress we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38:11 call it as an outstanding miss; still processor can service the incoming request, it is called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38:17 hit under miss and hit under multiple misses.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38:20 Then we saw two techniques which will reduce miss penalty the first one is called early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38:26 restart technique; a block of data is brought as multiple words one after another from your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38:34 As and when the requested word reaches the L1 cache controller it is forwarding it to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38:38 the processor such that processor can be restart from the stall, a bit early.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38:44 The other technique which as slight modification of this rather than bringing all the words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38:48 from L2 cache to L1 cache in order; we bring the requested word first and then all others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38:55 are brought in their sequence.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38:57 So, these techniques whatever we discussed are trying to improve the optimization of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39:04 cache or we are effectively trying to reduce average memory access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39:08 There are few more techniques that we need to explore and these techniques we will discuss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39:14 in the next lecture.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9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</a:t>
            </a:r>
            <a:r>
              <a:rPr lang="en-US" sz="1400" b="1">
                <a:solidFill>
                  <a:schemeClr val="tx1"/>
                </a:solidFill>
              </a:rPr>
              <a:t>(00:32/40:09)</a:t>
            </a: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39:16 So, kindly practice as many number of questions which are given in the textbook we are uploading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39:22 tutorial sheets as well go through them and make yourself comfortable in how much performance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39:29 gain you are able to see by playing around with these three numbers is hit time, miss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39:35 rate and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39:36 So, with this we conclude our today’s discussion; we will continue with cache optimization 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39:42 the next day.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9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30:00I can parallelly read some other blocks from bank 2 or bank 3.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30:05This will effectively increase the bandwidth of cache that is where we are trying to target.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30:10The amount of data that flows into the cache during a write operation or the data that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30:16flows out of the cache memory can be increased; if you use multi banked caches with multiple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30:22read or write ports.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30:23So, the idea is I can parallelly write into 2 different locations of my cache memory provided;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72F6B98-2B39-3DDC-6B8E-10CAFFC90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68244"/>
              </p:ext>
            </p:extLst>
          </p:nvPr>
        </p:nvGraphicFramePr>
        <p:xfrm>
          <a:off x="2267744" y="3292868"/>
          <a:ext cx="5444505" cy="330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962520" progId="PBrush">
                  <p:embed/>
                </p:oleObj>
              </mc:Choice>
              <mc:Fallback>
                <p:oleObj name="Bitmap Image" r:id="rId2" imgW="6524640" imgH="396252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F269154-6847-7587-D49D-C2B3CB81E1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7744" y="3292868"/>
                        <a:ext cx="5444505" cy="330644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2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30:30they are in different locations of cache now you try to learn some techniques which will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30:35reduce your miss penalty.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30:38Once its technique is known as early restart technique to reduce miss penalty; we know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30:42that once we encounter a miss we have to go to L2 cache bring a block of data this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30:48of data means multiple words are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30:50Now, these blocks of data this one particular block of data cannot be transferred in a single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30:56stretch because your cache memory your L1 cache and L2 cache are connected by a bus.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F694AF-30DC-6747-451C-96B81ECA6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84323"/>
              </p:ext>
            </p:extLst>
          </p:nvPr>
        </p:nvGraphicFramePr>
        <p:xfrm>
          <a:off x="323528" y="3501008"/>
          <a:ext cx="4953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52880" imgH="1000080" progId="PBrush">
                  <p:embed/>
                </p:oleObj>
              </mc:Choice>
              <mc:Fallback>
                <p:oleObj name="Bitmap Image" r:id="rId2" imgW="4952880" imgH="1000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3501008"/>
                        <a:ext cx="4953000" cy="10001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C0B6287-6605-E937-9A0E-6B7624E29028}"/>
              </a:ext>
            </a:extLst>
          </p:cNvPr>
          <p:cNvSpPr/>
          <p:nvPr/>
        </p:nvSpPr>
        <p:spPr>
          <a:xfrm>
            <a:off x="827584" y="2060848"/>
            <a:ext cx="691276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940B0-FBA4-6A59-84B9-E93A9B41EBEF}"/>
              </a:ext>
            </a:extLst>
          </p:cNvPr>
          <p:cNvSpPr txBox="1"/>
          <p:nvPr/>
        </p:nvSpPr>
        <p:spPr>
          <a:xfrm>
            <a:off x="3779912" y="4725144"/>
            <a:ext cx="465174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4"/>
                </a:solidFill>
                <a:effectLst/>
              </a:rPr>
              <a:t>Early restart: </a:t>
            </a:r>
          </a:p>
          <a:p>
            <a:r>
              <a:rPr lang="en-US" sz="1200" b="1" i="0" dirty="0">
                <a:solidFill>
                  <a:srgbClr val="202124"/>
                </a:solidFill>
                <a:effectLst/>
              </a:rPr>
              <a:t>as soon as the requested word arrives in the cache, send it to the processor and </a:t>
            </a:r>
          </a:p>
          <a:p>
            <a:r>
              <a:rPr lang="en-US" sz="1200" b="1" i="0" dirty="0">
                <a:solidFill>
                  <a:srgbClr val="202124"/>
                </a:solidFill>
                <a:effectLst/>
              </a:rPr>
              <a:t>then continue reading the rest of the block into the cache</a:t>
            </a:r>
            <a:r>
              <a:rPr lang="en-US" sz="1200" dirty="0">
                <a:solidFill>
                  <a:srgbClr val="202124"/>
                </a:solidFill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212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31:02Let us say the bus width is 32 bits ready point of time only 4 bytes can be transferred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31:08together.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31:09So, if you have a bus which connects L1 and L2 cache by 32 bits, then only 4 bytes can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31:19flow from L2 to L1 in single stretch.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31:22If the block size happened to be 16 bytes; 16 bytes cannot travel together why?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2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31:30Because the bus that connects your L2 cache memory and L1 cache memory can carry only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31:374 bytes at a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31:38So, you take first 4 bytes in the next cycle next 4 bytes again another 4 bytes and then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31:44the last 4 bytes.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31:45So, it requires 4 bus cycles to transfer your entire 16 bytes of data from L2 to L1.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31:54Now in the entire time your L1 cache is waiting for this 4 chunk 4 byte chunks to reach your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32:03L1.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32:04Can I optimize this?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32:05This optimization is known as early restart technique.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32:08So, we do not your L1 cache controller do not wait for an entire block to be loaded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32:15for restarting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32:16So, CPU is now stalling you just assume a case that I cannot go for any other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32:20So, given an address it is a miss and cache controller has initiated activities in such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32:26a way that your L2 data is going to flow from L2 to L1 in multiple bus cycles.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24843D1-38C2-265C-507E-F652C596C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39081"/>
              </p:ext>
            </p:extLst>
          </p:nvPr>
        </p:nvGraphicFramePr>
        <p:xfrm>
          <a:off x="467544" y="4005064"/>
          <a:ext cx="63341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34200" imgH="1390680" progId="PBrush">
                  <p:embed/>
                </p:oleObj>
              </mc:Choice>
              <mc:Fallback>
                <p:oleObj name="Bitmap Image" r:id="rId2" imgW="6334200" imgH="1390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4005064"/>
                        <a:ext cx="6334125" cy="1390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9BCBE51-1178-0C01-AB6E-3EE0CF649D86}"/>
              </a:ext>
            </a:extLst>
          </p:cNvPr>
          <p:cNvSpPr/>
          <p:nvPr/>
        </p:nvSpPr>
        <p:spPr>
          <a:xfrm>
            <a:off x="827584" y="1844824"/>
            <a:ext cx="46085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7195FC-AF00-F484-9879-A9F47525891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131840" y="2348880"/>
            <a:ext cx="50276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BDC45-D678-D086-52AA-5566B9BA1C50}"/>
              </a:ext>
            </a:extLst>
          </p:cNvPr>
          <p:cNvSpPr/>
          <p:nvPr/>
        </p:nvSpPr>
        <p:spPr>
          <a:xfrm>
            <a:off x="755576" y="2852936"/>
            <a:ext cx="66967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32:31We do not wait for the entire block to reach early restart means request words in order.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32:38So, you get; so you assume your word number 1, 2, 3, 4 is coming.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32:42So, you can assume that one word is what you can carry through the bus.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32:46So, in the given example there your block carries 4 words; one word will be coming second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32:54word, third word and fourth 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32:55So, all the words are going to come from L2 to L1 in order word number 1, word number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93BC451-AD66-1FBD-F84E-0E7A7EF59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818728"/>
              </p:ext>
            </p:extLst>
          </p:nvPr>
        </p:nvGraphicFramePr>
        <p:xfrm>
          <a:off x="1115616" y="3501008"/>
          <a:ext cx="62103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10360" imgH="2019240" progId="PBrush">
                  <p:embed/>
                </p:oleObj>
              </mc:Choice>
              <mc:Fallback>
                <p:oleObj name="Bitmap Image" r:id="rId2" imgW="621036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3501008"/>
                        <a:ext cx="6210300" cy="20193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81CFBE0-F8E0-E33A-18AE-646893318186}"/>
              </a:ext>
            </a:extLst>
          </p:cNvPr>
          <p:cNvSpPr/>
          <p:nvPr/>
        </p:nvSpPr>
        <p:spPr>
          <a:xfrm>
            <a:off x="827584" y="2132856"/>
            <a:ext cx="720080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33:002, 3 and 4, but what happen is once the miss the word reaches L1 cache, forward it to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33:09processor.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33:10So, L2 controller is not involved L2 controller will just return the data in order L1 controller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33:17has to understand word number 1 came put it inside the part of the block word number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33:21came again add up into your L1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"/>
              </a:rPr>
              <a:t>33:24Word number 3 let us say this will be the word that processer has as 4 directly give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6796B4-798A-2E59-198E-F45B8DD1F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377780"/>
              </p:ext>
            </p:extLst>
          </p:nvPr>
        </p:nvGraphicFramePr>
        <p:xfrm>
          <a:off x="1259632" y="3429000"/>
          <a:ext cx="63817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81720" imgH="2819520" progId="PBrush">
                  <p:embed/>
                </p:oleObj>
              </mc:Choice>
              <mc:Fallback>
                <p:oleObj name="Bitmap Image" r:id="rId2" imgW="6381720" imgH="28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3429000"/>
                        <a:ext cx="6381750" cy="2819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9AF4643-589D-048A-FBA1-6E2C69224D2C}"/>
              </a:ext>
            </a:extLst>
          </p:cNvPr>
          <p:cNvSpPr/>
          <p:nvPr/>
        </p:nvSpPr>
        <p:spPr>
          <a:xfrm>
            <a:off x="827584" y="2060848"/>
            <a:ext cx="7128792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4 Adv Cache Optimization Technique I (Part 4)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42493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Advanced Cache Optimization Technique I (Part 4) (00:32/40:09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33:30it to processor; you put a copy in the L1 cache.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33:33Remember L1 cache block is not full still you require one more word to come.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33:41This can be illustrated with this diagram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33:43Consider the case there are 4 words that you needed processor is requesting for the third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33:49word.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33:50So, the block word number 1 as brought to the cache, word number 2 has brought, 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33:56number 3 has brought.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33:57As when 3 reaches, 3 is forwarded to your CPU and copying of word number 4 happens 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34:06background.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https://nptel.ac.in/courses/106103183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F940D36-250E-BA2A-FF6F-9F3EA85AD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12587"/>
              </p:ext>
            </p:extLst>
          </p:nvPr>
        </p:nvGraphicFramePr>
        <p:xfrm>
          <a:off x="2555776" y="3789040"/>
          <a:ext cx="4702473" cy="280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24640" imgH="3886200" progId="PBrush">
                  <p:embed/>
                </p:oleObj>
              </mc:Choice>
              <mc:Fallback>
                <p:oleObj name="Bitmap Image" r:id="rId2" imgW="6524640" imgH="388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776" y="3789040"/>
                        <a:ext cx="4702473" cy="280088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CA26A96-351A-314F-3166-ABED55D2679A}"/>
              </a:ext>
            </a:extLst>
          </p:cNvPr>
          <p:cNvSpPr/>
          <p:nvPr/>
        </p:nvSpPr>
        <p:spPr>
          <a:xfrm>
            <a:off x="683568" y="2060848"/>
            <a:ext cx="7200800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B2BD8-6482-42F8-07A5-4D302A781FEB}"/>
              </a:ext>
            </a:extLst>
          </p:cNvPr>
          <p:cNvSpPr/>
          <p:nvPr/>
        </p:nvSpPr>
        <p:spPr>
          <a:xfrm>
            <a:off x="3275856" y="5733256"/>
            <a:ext cx="374441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2366</Words>
  <Application>Microsoft Office PowerPoint</Application>
  <PresentationFormat>On-screen Show (4:3)</PresentationFormat>
  <Paragraphs>209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Inter</vt:lpstr>
      <vt:lpstr>Wingdings</vt:lpstr>
      <vt:lpstr>Office 佈景主題</vt:lpstr>
      <vt:lpstr>Bitmap Image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4 Adv Cache Optimization Technique I (Part 4)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1452</cp:revision>
  <dcterms:created xsi:type="dcterms:W3CDTF">2018-09-28T16:40:41Z</dcterms:created>
  <dcterms:modified xsi:type="dcterms:W3CDTF">2022-09-10T04:01:57Z</dcterms:modified>
</cp:coreProperties>
</file>