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63" r:id="rId3"/>
    <p:sldId id="264" r:id="rId4"/>
    <p:sldId id="265" r:id="rId5"/>
    <p:sldId id="267" r:id="rId6"/>
    <p:sldId id="266" r:id="rId7"/>
    <p:sldId id="268" r:id="rId8"/>
    <p:sldId id="269" r:id="rId9"/>
    <p:sldId id="259" r:id="rId10"/>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66" autoAdjust="0"/>
    <p:restoredTop sz="96806" autoAdjust="0"/>
  </p:normalViewPr>
  <p:slideViewPr>
    <p:cSldViewPr>
      <p:cViewPr varScale="1">
        <p:scale>
          <a:sx n="70" d="100"/>
          <a:sy n="70" d="100"/>
        </p:scale>
        <p:origin x="422"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37EDA8-41C8-4B24-A206-13C08A65A6D7}" type="datetimeFigureOut">
              <a:rPr lang="zh-TW" altLang="en-US" smtClean="0"/>
              <a:pPr/>
              <a:t>2022/10/24</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1FAA135-E01C-4A42-9760-5A137A0CA41F}"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a:t>按一下以編輯母片標題樣式</a:t>
            </a:r>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按一下以編輯母片副標題樣式</a:t>
            </a:r>
          </a:p>
        </p:txBody>
      </p:sp>
      <p:sp>
        <p:nvSpPr>
          <p:cNvPr id="4" name="日期版面配置區 3"/>
          <p:cNvSpPr>
            <a:spLocks noGrp="1"/>
          </p:cNvSpPr>
          <p:nvPr>
            <p:ph type="dt" sz="half" idx="10"/>
          </p:nvPr>
        </p:nvSpPr>
        <p:spPr/>
        <p:txBody>
          <a:bodyPr/>
          <a:lstStyle>
            <a:lvl1pPr>
              <a:defRPr>
                <a:solidFill>
                  <a:schemeClr val="tx1"/>
                </a:solidFill>
              </a:defRPr>
            </a:lvl1pPr>
          </a:lstStyle>
          <a:p>
            <a:fld id="{8B85509C-BD4F-47BF-9B1E-FC2E949B3621}" type="datetime1">
              <a:rPr lang="zh-TW" altLang="en-US" smtClean="0"/>
              <a:pPr/>
              <a:t>2022/10/24</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lvl1pPr>
              <a:defRPr>
                <a:solidFill>
                  <a:schemeClr val="tx1"/>
                </a:solidFill>
              </a:defRPr>
            </a:lvl1pPr>
          </a:lstStyle>
          <a:p>
            <a:fld id="{E4D7E63D-91F2-4366-A2C4-1B00C9E2590E}" type="slidenum">
              <a:rPr lang="zh-TW" altLang="en-US" smtClean="0"/>
              <a:pPr/>
              <a:t>‹#›</a:t>
            </a:fld>
            <a:endParaRPr lang="zh-TW"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42251B24-F787-4C15-8A0F-7AEC20C70069}" type="datetime1">
              <a:rPr lang="zh-TW" altLang="en-US" smtClean="0"/>
              <a:pPr/>
              <a:t>2022/10/24</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9CA0D33C-CE2B-45F1-B8D4-FFD1F131F331}" type="datetime1">
              <a:rPr lang="zh-TW" altLang="en-US" smtClean="0"/>
              <a:pPr/>
              <a:t>2022/10/24</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50B99440-D9EF-40CC-9B52-F6428D9B2C76}" type="datetime1">
              <a:rPr lang="zh-TW" altLang="en-US" smtClean="0"/>
              <a:pPr/>
              <a:t>2022/10/24</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日期版面配置區 3"/>
          <p:cNvSpPr>
            <a:spLocks noGrp="1"/>
          </p:cNvSpPr>
          <p:nvPr>
            <p:ph type="dt" sz="half" idx="10"/>
          </p:nvPr>
        </p:nvSpPr>
        <p:spPr/>
        <p:txBody>
          <a:bodyPr/>
          <a:lstStyle/>
          <a:p>
            <a:fld id="{0871BF52-5C6C-4959-8E27-CECB68D39FE4}" type="datetime1">
              <a:rPr lang="zh-TW" altLang="en-US" smtClean="0"/>
              <a:pPr/>
              <a:t>2022/10/24</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DF863F05-2DD9-4EB1-A827-12FD992DE9DC}" type="datetime1">
              <a:rPr lang="zh-TW" altLang="en-US" smtClean="0"/>
              <a:pPr/>
              <a:t>2022/10/24</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6339AF51-4491-4873-A096-75DB6CE47516}" type="datetime1">
              <a:rPr lang="zh-TW" altLang="en-US" smtClean="0"/>
              <a:pPr/>
              <a:t>2022/10/24</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EE4AD9C8-8B9E-40FF-ABE2-858AC2057BBB}" type="datetime1">
              <a:rPr lang="zh-TW" altLang="en-US" smtClean="0"/>
              <a:pPr/>
              <a:t>2022/10/24</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B4784999-BBBE-4BE4-A8D0-877E7D1D66CC}" type="datetime1">
              <a:rPr lang="zh-TW" altLang="en-US" smtClean="0"/>
              <a:pPr/>
              <a:t>2022/10/24</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a:t>按一下以編輯母片標題樣式</a:t>
            </a:r>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E88D17E6-02BD-4944-B9FE-7BFCCBF83D48}" type="datetime1">
              <a:rPr lang="zh-TW" altLang="en-US" smtClean="0"/>
              <a:pPr/>
              <a:t>2022/10/24</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a:t>按一下以編輯母片標題樣式</a:t>
            </a:r>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3C13E23D-1FEF-4D78-A3A3-3D6F2BB31954}" type="datetime1">
              <a:rPr lang="zh-TW" altLang="en-US" smtClean="0"/>
              <a:pPr/>
              <a:t>2022/10/24</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197F35-AD6F-4594-8B50-334492D2E7E8}" type="datetime1">
              <a:rPr lang="zh-TW" altLang="en-US" smtClean="0"/>
              <a:pPr/>
              <a:t>2022/10/24</a:t>
            </a:fld>
            <a:endParaRPr lang="zh-TW" alt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D7E63D-91F2-4366-A2C4-1B00C9E2590E}"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cleartrip.com/" TargetMode="Externa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000" b="1" dirty="0">
                <a:solidFill>
                  <a:srgbClr val="FFFF00"/>
                </a:solidFill>
              </a:rPr>
              <a:t>002 Big Data</a:t>
            </a:r>
            <a:endParaRPr lang="zh-TW" altLang="en-US" sz="4000" b="1" dirty="0">
              <a:solidFill>
                <a:srgbClr val="FFFF00"/>
              </a:solidFill>
            </a:endParaRPr>
          </a:p>
        </p:txBody>
      </p:sp>
      <p:sp>
        <p:nvSpPr>
          <p:cNvPr id="3" name="副標題 2"/>
          <p:cNvSpPr>
            <a:spLocks noGrp="1"/>
          </p:cNvSpPr>
          <p:nvPr>
            <p:ph type="subTitle" idx="1"/>
          </p:nvPr>
        </p:nvSpPr>
        <p:spPr>
          <a:xfrm>
            <a:off x="1259632" y="4581128"/>
            <a:ext cx="6400800" cy="694928"/>
          </a:xfrm>
        </p:spPr>
        <p:txBody>
          <a:bodyPr>
            <a:normAutofit/>
          </a:bodyPr>
          <a:lstStyle/>
          <a:p>
            <a:r>
              <a:rPr lang="en-US" altLang="zh-TW" dirty="0"/>
              <a:t>Peter H. Chen</a:t>
            </a:r>
            <a:endParaRPr lang="zh-TW" altLang="en-US" dirty="0"/>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2022/10/24</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a:t>
            </a:fld>
            <a:endParaRPr lang="zh-TW" altLang="en-US"/>
          </a:p>
        </p:txBody>
      </p:sp>
      <p:pic>
        <p:nvPicPr>
          <p:cNvPr id="1026" name="Picture 2" descr="What is Hadoop? | IT PRO">
            <a:extLst>
              <a:ext uri="{FF2B5EF4-FFF2-40B4-BE49-F238E27FC236}">
                <a16:creationId xmlns:a16="http://schemas.microsoft.com/office/drawing/2014/main" id="{6138EAC4-78CC-EA37-1049-A4BE14C2CA4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35896" y="3677108"/>
            <a:ext cx="1576090" cy="88556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000" b="1" dirty="0">
                <a:solidFill>
                  <a:srgbClr val="FFFF00"/>
                </a:solidFill>
              </a:rPr>
              <a:t>002 Big Data</a:t>
            </a:r>
            <a:endParaRPr lang="zh-TW" altLang="en-US" sz="4000" b="1" dirty="0">
              <a:solidFill>
                <a:srgbClr val="FFFF00"/>
              </a:solidFill>
            </a:endParaRPr>
          </a:p>
        </p:txBody>
      </p:sp>
      <p:sp>
        <p:nvSpPr>
          <p:cNvPr id="3" name="副標題 2"/>
          <p:cNvSpPr>
            <a:spLocks noGrp="1"/>
          </p:cNvSpPr>
          <p:nvPr>
            <p:ph type="subTitle" idx="1"/>
          </p:nvPr>
        </p:nvSpPr>
        <p:spPr>
          <a:xfrm>
            <a:off x="467543" y="1268758"/>
            <a:ext cx="8241831" cy="4176466"/>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What is Big Data in Practical Explanation? (00:30/15:00)</a:t>
            </a:r>
          </a:p>
          <a:p>
            <a:pPr marL="342900" indent="-342900" algn="l">
              <a:buClr>
                <a:srgbClr val="0070C0"/>
              </a:buClr>
              <a:buSzPct val="80000"/>
              <a:buFont typeface="Wingdings" pitchFamily="2" charset="2"/>
              <a:buChar char="u"/>
            </a:pPr>
            <a:r>
              <a:rPr lang="en-US" sz="1800" dirty="0">
                <a:solidFill>
                  <a:schemeClr val="tx1"/>
                </a:solidFill>
              </a:rPr>
              <a:t>Big Data is related to IT: Big Data come from IT. We need some knowledge of IT.</a:t>
            </a:r>
          </a:p>
          <a:p>
            <a:pPr marL="342900" indent="-342900" algn="l">
              <a:buClr>
                <a:srgbClr val="0070C0"/>
              </a:buClr>
              <a:buSzPct val="80000"/>
              <a:buFont typeface="Wingdings" pitchFamily="2" charset="2"/>
              <a:buChar char="u"/>
            </a:pPr>
            <a:r>
              <a:rPr lang="en-US" sz="1800" dirty="0">
                <a:solidFill>
                  <a:schemeClr val="tx1"/>
                </a:solidFill>
              </a:rPr>
              <a:t>There are big quantity of data on the internet from Facebook social media, twitter blog, AWS information, etc. </a:t>
            </a:r>
          </a:p>
          <a:p>
            <a:pPr marL="342900" indent="-342900" algn="l">
              <a:buClr>
                <a:srgbClr val="0070C0"/>
              </a:buClr>
              <a:buSzPct val="80000"/>
              <a:buFont typeface="Wingdings" pitchFamily="2" charset="2"/>
              <a:buChar char="u"/>
            </a:pPr>
            <a:r>
              <a:rPr lang="en-US" sz="1800" dirty="0">
                <a:solidFill>
                  <a:schemeClr val="tx1"/>
                </a:solidFill>
              </a:rPr>
              <a:t>We need to capture all the data and store them.</a:t>
            </a:r>
          </a:p>
          <a:p>
            <a:pPr marL="342900" indent="-342900" algn="l">
              <a:buClr>
                <a:srgbClr val="0070C0"/>
              </a:buClr>
              <a:buSzPct val="80000"/>
              <a:buFont typeface="Wingdings" pitchFamily="2" charset="2"/>
              <a:buChar char="u"/>
            </a:pPr>
            <a:r>
              <a:rPr lang="en-US" sz="1800" dirty="0">
                <a:solidFill>
                  <a:schemeClr val="tx1"/>
                </a:solidFill>
              </a:rPr>
              <a:t>The traditional RDBMS (Relational Data Management System) have the row/column format. </a:t>
            </a:r>
          </a:p>
          <a:p>
            <a:pPr marL="342900" indent="-342900" algn="l">
              <a:buClr>
                <a:srgbClr val="0070C0"/>
              </a:buClr>
              <a:buSzPct val="80000"/>
              <a:buFont typeface="Wingdings" pitchFamily="2" charset="2"/>
              <a:buChar char="u"/>
            </a:pPr>
            <a:r>
              <a:rPr lang="en-US" sz="1800" dirty="0">
                <a:solidFill>
                  <a:schemeClr val="tx1"/>
                </a:solidFill>
              </a:rPr>
              <a:t>RDMBS is used for small amount of transactional data, such as, credit card. </a:t>
            </a:r>
          </a:p>
          <a:p>
            <a:pPr marL="342900" indent="-342900" algn="l">
              <a:buClr>
                <a:srgbClr val="0070C0"/>
              </a:buClr>
              <a:buSzPct val="80000"/>
              <a:buFont typeface="Wingdings" pitchFamily="2" charset="2"/>
              <a:buChar char="u"/>
            </a:pPr>
            <a:r>
              <a:rPr lang="en-US" sz="1800" dirty="0">
                <a:solidFill>
                  <a:schemeClr val="tx1"/>
                </a:solidFill>
              </a:rPr>
              <a:t>MySQL, Oracle, and Postgre are RDMBS. This is fine in 2000s.</a:t>
            </a:r>
          </a:p>
          <a:p>
            <a:pPr marL="342900" indent="-342900" algn="l">
              <a:buClr>
                <a:srgbClr val="0070C0"/>
              </a:buClr>
              <a:buSzPct val="80000"/>
              <a:buFont typeface="Wingdings" pitchFamily="2" charset="2"/>
              <a:buChar char="u"/>
            </a:pPr>
            <a:r>
              <a:rPr lang="en-US" sz="1800" dirty="0">
                <a:solidFill>
                  <a:schemeClr val="tx1"/>
                </a:solidFill>
              </a:rPr>
              <a:t>After 2010s to present, the internet data is increasing significantly. There is a lot of problem come out in RDBMS. If table size is small, e.g., 5MB, there is no problem.</a:t>
            </a:r>
          </a:p>
          <a:p>
            <a:pPr marL="342900" indent="-342900" algn="l">
              <a:buClr>
                <a:srgbClr val="0070C0"/>
              </a:buClr>
              <a:buSzPct val="80000"/>
              <a:buFont typeface="Wingdings" pitchFamily="2" charset="2"/>
              <a:buChar char="u"/>
            </a:pPr>
            <a:r>
              <a:rPr lang="en-US" sz="1800" dirty="0">
                <a:solidFill>
                  <a:schemeClr val="tx1"/>
                </a:solidFill>
              </a:rPr>
              <a:t>As data size increase to 2TB or bigger. </a:t>
            </a:r>
          </a:p>
          <a:p>
            <a:pPr marL="342900" indent="-342900" algn="l">
              <a:buClr>
                <a:srgbClr val="0070C0"/>
              </a:buClr>
              <a:buSzPct val="80000"/>
              <a:buFont typeface="Wingdings" pitchFamily="2" charset="2"/>
              <a:buChar char="u"/>
            </a:pPr>
            <a:r>
              <a:rPr lang="en-US" sz="1800" dirty="0">
                <a:solidFill>
                  <a:schemeClr val="tx1"/>
                </a:solidFill>
              </a:rPr>
              <a:t>There are problems come up.</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https://www.youtube.com/watch?v=JK2MdJAWEGc&amp;list=PLlgLmuG_KgbasW0lpInSAIxYd2vqAEPit&amp;index=1</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2022/10/24</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a:t>
            </a:fld>
            <a:endParaRPr lang="zh-TW" altLang="en-US"/>
          </a:p>
        </p:txBody>
      </p:sp>
    </p:spTree>
    <p:extLst>
      <p:ext uri="{BB962C8B-B14F-4D97-AF65-F5344CB8AC3E}">
        <p14:creationId xmlns:p14="http://schemas.microsoft.com/office/powerpoint/2010/main" val="19722427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000" b="1" dirty="0">
                <a:solidFill>
                  <a:srgbClr val="FFFF00"/>
                </a:solidFill>
              </a:rPr>
              <a:t>002 Big Data</a:t>
            </a:r>
            <a:endParaRPr lang="zh-TW" altLang="en-US" sz="4000" b="1" dirty="0">
              <a:solidFill>
                <a:srgbClr val="FFFF00"/>
              </a:solidFill>
            </a:endParaRPr>
          </a:p>
        </p:txBody>
      </p:sp>
      <p:sp>
        <p:nvSpPr>
          <p:cNvPr id="3" name="副標題 2"/>
          <p:cNvSpPr>
            <a:spLocks noGrp="1"/>
          </p:cNvSpPr>
          <p:nvPr>
            <p:ph type="subTitle" idx="1"/>
          </p:nvPr>
        </p:nvSpPr>
        <p:spPr>
          <a:xfrm>
            <a:off x="401426" y="1284927"/>
            <a:ext cx="8419046" cy="1554305"/>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What is Big Data in Practical Explanation? (05:00/15:00)</a:t>
            </a:r>
          </a:p>
          <a:p>
            <a:pPr marL="342900" indent="-342900" algn="l">
              <a:buClr>
                <a:srgbClr val="0070C0"/>
              </a:buClr>
              <a:buSzPct val="80000"/>
              <a:buFont typeface="Wingdings" pitchFamily="2" charset="2"/>
              <a:buChar char="u"/>
            </a:pPr>
            <a:r>
              <a:rPr lang="en-US" sz="1800" dirty="0">
                <a:solidFill>
                  <a:schemeClr val="tx1"/>
                </a:solidFill>
              </a:rPr>
              <a:t>In RDBMS, we have separate tables for Items table, Users Table, etc.</a:t>
            </a:r>
          </a:p>
          <a:p>
            <a:pPr marL="342900" indent="-342900" algn="l">
              <a:buClr>
                <a:srgbClr val="0070C0"/>
              </a:buClr>
              <a:buSzPct val="80000"/>
              <a:buFont typeface="Wingdings" pitchFamily="2" charset="2"/>
              <a:buChar char="u"/>
            </a:pPr>
            <a:r>
              <a:rPr lang="en-US" sz="1800" dirty="0">
                <a:solidFill>
                  <a:schemeClr val="tx1"/>
                </a:solidFill>
              </a:rPr>
              <a:t>In the RDMBS normalization, we must join the data into another table.</a:t>
            </a:r>
          </a:p>
          <a:p>
            <a:pPr marL="342900" indent="-342900" algn="l">
              <a:buClr>
                <a:srgbClr val="0070C0"/>
              </a:buClr>
              <a:buSzPct val="80000"/>
              <a:buFont typeface="Wingdings" pitchFamily="2" charset="2"/>
              <a:buChar char="u"/>
            </a:pPr>
            <a:r>
              <a:rPr lang="en-US" sz="1800" dirty="0">
                <a:solidFill>
                  <a:schemeClr val="tx1"/>
                </a:solidFill>
              </a:rPr>
              <a:t>The join is good if you have small amount of data. The join will take a lot of time if data is very huge. Why do we process the data if the data is good.</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https://www.youtube.com/watch?v=JK2MdJAWEGc&amp;list=PLlgLmuG_KgbasW0lpInSAIxYd2vqAEPit&amp;index=1</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2022/10/24</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a:t>
            </a:fld>
            <a:endParaRPr lang="zh-TW" altLang="en-US"/>
          </a:p>
        </p:txBody>
      </p:sp>
      <p:graphicFrame>
        <p:nvGraphicFramePr>
          <p:cNvPr id="13" name="Table 13">
            <a:extLst>
              <a:ext uri="{FF2B5EF4-FFF2-40B4-BE49-F238E27FC236}">
                <a16:creationId xmlns:a16="http://schemas.microsoft.com/office/drawing/2014/main" id="{E5D6D3B2-CBBC-C90A-4E16-8E0088B17936}"/>
              </a:ext>
            </a:extLst>
          </p:cNvPr>
          <p:cNvGraphicFramePr>
            <a:graphicFrameLocks noGrp="1"/>
          </p:cNvGraphicFramePr>
          <p:nvPr/>
        </p:nvGraphicFramePr>
        <p:xfrm>
          <a:off x="1247800" y="3393742"/>
          <a:ext cx="2399928" cy="1097280"/>
        </p:xfrm>
        <a:graphic>
          <a:graphicData uri="http://schemas.openxmlformats.org/drawingml/2006/table">
            <a:tbl>
              <a:tblPr firstRow="1" bandRow="1">
                <a:tableStyleId>{5C22544A-7EE6-4342-B048-85BDC9FD1C3A}</a:tableStyleId>
              </a:tblPr>
              <a:tblGrid>
                <a:gridCol w="599982">
                  <a:extLst>
                    <a:ext uri="{9D8B030D-6E8A-4147-A177-3AD203B41FA5}">
                      <a16:colId xmlns:a16="http://schemas.microsoft.com/office/drawing/2014/main" val="120829899"/>
                    </a:ext>
                  </a:extLst>
                </a:gridCol>
                <a:gridCol w="599982">
                  <a:extLst>
                    <a:ext uri="{9D8B030D-6E8A-4147-A177-3AD203B41FA5}">
                      <a16:colId xmlns:a16="http://schemas.microsoft.com/office/drawing/2014/main" val="2017894106"/>
                    </a:ext>
                  </a:extLst>
                </a:gridCol>
                <a:gridCol w="599982">
                  <a:extLst>
                    <a:ext uri="{9D8B030D-6E8A-4147-A177-3AD203B41FA5}">
                      <a16:colId xmlns:a16="http://schemas.microsoft.com/office/drawing/2014/main" val="562366459"/>
                    </a:ext>
                  </a:extLst>
                </a:gridCol>
                <a:gridCol w="599982">
                  <a:extLst>
                    <a:ext uri="{9D8B030D-6E8A-4147-A177-3AD203B41FA5}">
                      <a16:colId xmlns:a16="http://schemas.microsoft.com/office/drawing/2014/main" val="2037536233"/>
                    </a:ext>
                  </a:extLst>
                </a:gridCol>
              </a:tblGrid>
              <a:tr h="293573">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431592791"/>
                  </a:ext>
                </a:extLst>
              </a:tr>
              <a:tr h="293573">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2610928626"/>
                  </a:ext>
                </a:extLst>
              </a:tr>
              <a:tr h="293573">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3694270708"/>
                  </a:ext>
                </a:extLst>
              </a:tr>
            </a:tbl>
          </a:graphicData>
        </a:graphic>
      </p:graphicFrame>
      <p:sp>
        <p:nvSpPr>
          <p:cNvPr id="14" name="TextBox 13">
            <a:extLst>
              <a:ext uri="{FF2B5EF4-FFF2-40B4-BE49-F238E27FC236}">
                <a16:creationId xmlns:a16="http://schemas.microsoft.com/office/drawing/2014/main" id="{524750FC-2CAC-F90F-C325-F96802DC48BD}"/>
              </a:ext>
            </a:extLst>
          </p:cNvPr>
          <p:cNvSpPr txBox="1"/>
          <p:nvPr/>
        </p:nvSpPr>
        <p:spPr>
          <a:xfrm>
            <a:off x="1763688" y="2931821"/>
            <a:ext cx="1368152" cy="369332"/>
          </a:xfrm>
          <a:prstGeom prst="rect">
            <a:avLst/>
          </a:prstGeom>
          <a:solidFill>
            <a:srgbClr val="FFFF00"/>
          </a:solidFill>
          <a:ln>
            <a:solidFill>
              <a:srgbClr val="C00000"/>
            </a:solidFill>
          </a:ln>
        </p:spPr>
        <p:txBody>
          <a:bodyPr wrap="square" rtlCol="0">
            <a:spAutoFit/>
          </a:bodyPr>
          <a:lstStyle/>
          <a:p>
            <a:pPr algn="ctr"/>
            <a:r>
              <a:rPr lang="en-US" dirty="0"/>
              <a:t>Items table</a:t>
            </a:r>
          </a:p>
        </p:txBody>
      </p:sp>
      <p:graphicFrame>
        <p:nvGraphicFramePr>
          <p:cNvPr id="15" name="Table 13">
            <a:extLst>
              <a:ext uri="{FF2B5EF4-FFF2-40B4-BE49-F238E27FC236}">
                <a16:creationId xmlns:a16="http://schemas.microsoft.com/office/drawing/2014/main" id="{4981FF6E-9AB3-9F9E-A622-D09FADB4102A}"/>
              </a:ext>
            </a:extLst>
          </p:cNvPr>
          <p:cNvGraphicFramePr>
            <a:graphicFrameLocks noGrp="1"/>
          </p:cNvGraphicFramePr>
          <p:nvPr/>
        </p:nvGraphicFramePr>
        <p:xfrm>
          <a:off x="1356792" y="5202162"/>
          <a:ext cx="2399928" cy="1097280"/>
        </p:xfrm>
        <a:graphic>
          <a:graphicData uri="http://schemas.openxmlformats.org/drawingml/2006/table">
            <a:tbl>
              <a:tblPr firstRow="1" bandRow="1">
                <a:tableStyleId>{5C22544A-7EE6-4342-B048-85BDC9FD1C3A}</a:tableStyleId>
              </a:tblPr>
              <a:tblGrid>
                <a:gridCol w="599982">
                  <a:extLst>
                    <a:ext uri="{9D8B030D-6E8A-4147-A177-3AD203B41FA5}">
                      <a16:colId xmlns:a16="http://schemas.microsoft.com/office/drawing/2014/main" val="120829899"/>
                    </a:ext>
                  </a:extLst>
                </a:gridCol>
                <a:gridCol w="599982">
                  <a:extLst>
                    <a:ext uri="{9D8B030D-6E8A-4147-A177-3AD203B41FA5}">
                      <a16:colId xmlns:a16="http://schemas.microsoft.com/office/drawing/2014/main" val="2017894106"/>
                    </a:ext>
                  </a:extLst>
                </a:gridCol>
                <a:gridCol w="599982">
                  <a:extLst>
                    <a:ext uri="{9D8B030D-6E8A-4147-A177-3AD203B41FA5}">
                      <a16:colId xmlns:a16="http://schemas.microsoft.com/office/drawing/2014/main" val="562366459"/>
                    </a:ext>
                  </a:extLst>
                </a:gridCol>
                <a:gridCol w="599982">
                  <a:extLst>
                    <a:ext uri="{9D8B030D-6E8A-4147-A177-3AD203B41FA5}">
                      <a16:colId xmlns:a16="http://schemas.microsoft.com/office/drawing/2014/main" val="2037536233"/>
                    </a:ext>
                  </a:extLst>
                </a:gridCol>
              </a:tblGrid>
              <a:tr h="293573">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431592791"/>
                  </a:ext>
                </a:extLst>
              </a:tr>
              <a:tr h="293573">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2610928626"/>
                  </a:ext>
                </a:extLst>
              </a:tr>
              <a:tr h="293573">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3694270708"/>
                  </a:ext>
                </a:extLst>
              </a:tr>
            </a:tbl>
          </a:graphicData>
        </a:graphic>
      </p:graphicFrame>
      <p:sp>
        <p:nvSpPr>
          <p:cNvPr id="16" name="TextBox 15">
            <a:extLst>
              <a:ext uri="{FF2B5EF4-FFF2-40B4-BE49-F238E27FC236}">
                <a16:creationId xmlns:a16="http://schemas.microsoft.com/office/drawing/2014/main" id="{8B0FD499-7AF1-D2CC-53EA-CCD4F59338A5}"/>
              </a:ext>
            </a:extLst>
          </p:cNvPr>
          <p:cNvSpPr txBox="1"/>
          <p:nvPr/>
        </p:nvSpPr>
        <p:spPr>
          <a:xfrm>
            <a:off x="1872680" y="4740241"/>
            <a:ext cx="1368152" cy="369332"/>
          </a:xfrm>
          <a:prstGeom prst="rect">
            <a:avLst/>
          </a:prstGeom>
          <a:solidFill>
            <a:srgbClr val="FFFF00"/>
          </a:solidFill>
          <a:ln>
            <a:solidFill>
              <a:srgbClr val="C00000"/>
            </a:solidFill>
          </a:ln>
        </p:spPr>
        <p:txBody>
          <a:bodyPr wrap="square" rtlCol="0">
            <a:spAutoFit/>
          </a:bodyPr>
          <a:lstStyle/>
          <a:p>
            <a:pPr algn="ctr"/>
            <a:r>
              <a:rPr lang="en-US" dirty="0"/>
              <a:t>Users table</a:t>
            </a:r>
          </a:p>
        </p:txBody>
      </p:sp>
      <p:sp>
        <p:nvSpPr>
          <p:cNvPr id="7" name="Arrow: Right 6">
            <a:extLst>
              <a:ext uri="{FF2B5EF4-FFF2-40B4-BE49-F238E27FC236}">
                <a16:creationId xmlns:a16="http://schemas.microsoft.com/office/drawing/2014/main" id="{5A0E87C6-F335-7B3A-4247-9AB22D38C98F}"/>
              </a:ext>
            </a:extLst>
          </p:cNvPr>
          <p:cNvSpPr/>
          <p:nvPr/>
        </p:nvSpPr>
        <p:spPr>
          <a:xfrm>
            <a:off x="4427984" y="4547930"/>
            <a:ext cx="1152128" cy="465246"/>
          </a:xfrm>
          <a:prstGeom prst="rightArrow">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D45D1340-635C-2061-E56F-AFF3DE8C9D02}"/>
              </a:ext>
            </a:extLst>
          </p:cNvPr>
          <p:cNvSpPr txBox="1"/>
          <p:nvPr/>
        </p:nvSpPr>
        <p:spPr>
          <a:xfrm>
            <a:off x="4319972" y="3958223"/>
            <a:ext cx="1368152" cy="369332"/>
          </a:xfrm>
          <a:prstGeom prst="rect">
            <a:avLst/>
          </a:prstGeom>
          <a:solidFill>
            <a:srgbClr val="FFFF00"/>
          </a:solidFill>
          <a:ln>
            <a:solidFill>
              <a:srgbClr val="C00000"/>
            </a:solidFill>
          </a:ln>
        </p:spPr>
        <p:txBody>
          <a:bodyPr wrap="square" rtlCol="0">
            <a:spAutoFit/>
          </a:bodyPr>
          <a:lstStyle/>
          <a:p>
            <a:pPr algn="ctr"/>
            <a:r>
              <a:rPr lang="en-US" dirty="0"/>
              <a:t>Join</a:t>
            </a:r>
          </a:p>
        </p:txBody>
      </p:sp>
      <p:graphicFrame>
        <p:nvGraphicFramePr>
          <p:cNvPr id="9" name="Table 13">
            <a:extLst>
              <a:ext uri="{FF2B5EF4-FFF2-40B4-BE49-F238E27FC236}">
                <a16:creationId xmlns:a16="http://schemas.microsoft.com/office/drawing/2014/main" id="{C4912DDB-EF4D-AF67-8808-2619F3033715}"/>
              </a:ext>
            </a:extLst>
          </p:cNvPr>
          <p:cNvGraphicFramePr>
            <a:graphicFrameLocks noGrp="1"/>
          </p:cNvGraphicFramePr>
          <p:nvPr/>
        </p:nvGraphicFramePr>
        <p:xfrm>
          <a:off x="6156176" y="4231913"/>
          <a:ext cx="2612679" cy="1097280"/>
        </p:xfrm>
        <a:graphic>
          <a:graphicData uri="http://schemas.openxmlformats.org/drawingml/2006/table">
            <a:tbl>
              <a:tblPr firstRow="1" bandRow="1">
                <a:tableStyleId>{5C22544A-7EE6-4342-B048-85BDC9FD1C3A}</a:tableStyleId>
              </a:tblPr>
              <a:tblGrid>
                <a:gridCol w="672211">
                  <a:extLst>
                    <a:ext uri="{9D8B030D-6E8A-4147-A177-3AD203B41FA5}">
                      <a16:colId xmlns:a16="http://schemas.microsoft.com/office/drawing/2014/main" val="120829899"/>
                    </a:ext>
                  </a:extLst>
                </a:gridCol>
                <a:gridCol w="670243">
                  <a:extLst>
                    <a:ext uri="{9D8B030D-6E8A-4147-A177-3AD203B41FA5}">
                      <a16:colId xmlns:a16="http://schemas.microsoft.com/office/drawing/2014/main" val="2017894106"/>
                    </a:ext>
                  </a:extLst>
                </a:gridCol>
                <a:gridCol w="670243">
                  <a:extLst>
                    <a:ext uri="{9D8B030D-6E8A-4147-A177-3AD203B41FA5}">
                      <a16:colId xmlns:a16="http://schemas.microsoft.com/office/drawing/2014/main" val="562366459"/>
                    </a:ext>
                  </a:extLst>
                </a:gridCol>
                <a:gridCol w="599982">
                  <a:extLst>
                    <a:ext uri="{9D8B030D-6E8A-4147-A177-3AD203B41FA5}">
                      <a16:colId xmlns:a16="http://schemas.microsoft.com/office/drawing/2014/main" val="2037536233"/>
                    </a:ext>
                  </a:extLst>
                </a:gridCol>
              </a:tblGrid>
              <a:tr h="293573">
                <a:tc>
                  <a:txBody>
                    <a:bodyPr/>
                    <a:lstStyle/>
                    <a:p>
                      <a:r>
                        <a:rPr lang="en-US" dirty="0"/>
                        <a:t>Item</a:t>
                      </a:r>
                    </a:p>
                  </a:txBody>
                  <a:tcPr/>
                </a:tc>
                <a:tc>
                  <a:txBody>
                    <a:bodyPr/>
                    <a:lstStyle/>
                    <a:p>
                      <a:r>
                        <a:rPr lang="en-US" dirty="0"/>
                        <a:t>User</a:t>
                      </a:r>
                    </a:p>
                  </a:txBody>
                  <a:tcPr/>
                </a:tc>
                <a:tc>
                  <a:txBody>
                    <a:bodyPr/>
                    <a:lstStyle/>
                    <a:p>
                      <a:r>
                        <a:rPr lang="en-US" dirty="0"/>
                        <a:t>..</a:t>
                      </a:r>
                    </a:p>
                  </a:txBody>
                  <a:tcPr/>
                </a:tc>
                <a:tc>
                  <a:txBody>
                    <a:bodyPr/>
                    <a:lstStyle/>
                    <a:p>
                      <a:r>
                        <a:rPr lang="en-US" dirty="0"/>
                        <a:t>..</a:t>
                      </a:r>
                    </a:p>
                  </a:txBody>
                  <a:tcPr/>
                </a:tc>
                <a:extLst>
                  <a:ext uri="{0D108BD9-81ED-4DB2-BD59-A6C34878D82A}">
                    <a16:rowId xmlns:a16="http://schemas.microsoft.com/office/drawing/2014/main" val="431592791"/>
                  </a:ext>
                </a:extLst>
              </a:tr>
              <a:tr h="293573">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2610928626"/>
                  </a:ext>
                </a:extLst>
              </a:tr>
              <a:tr h="293573">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3694270708"/>
                  </a:ext>
                </a:extLst>
              </a:tr>
            </a:tbl>
          </a:graphicData>
        </a:graphic>
      </p:graphicFrame>
    </p:spTree>
    <p:extLst>
      <p:ext uri="{BB962C8B-B14F-4D97-AF65-F5344CB8AC3E}">
        <p14:creationId xmlns:p14="http://schemas.microsoft.com/office/powerpoint/2010/main" val="28208161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000" b="1" dirty="0">
                <a:solidFill>
                  <a:srgbClr val="FFFF00"/>
                </a:solidFill>
              </a:rPr>
              <a:t>002 Big Data</a:t>
            </a:r>
            <a:endParaRPr lang="zh-TW" altLang="en-US" sz="4000" b="1" dirty="0">
              <a:solidFill>
                <a:srgbClr val="FFFF00"/>
              </a:solidFill>
            </a:endParaRPr>
          </a:p>
        </p:txBody>
      </p:sp>
      <p:sp>
        <p:nvSpPr>
          <p:cNvPr id="3" name="副標題 2"/>
          <p:cNvSpPr>
            <a:spLocks noGrp="1"/>
          </p:cNvSpPr>
          <p:nvPr>
            <p:ph type="subTitle" idx="1"/>
          </p:nvPr>
        </p:nvSpPr>
        <p:spPr>
          <a:xfrm>
            <a:off x="401426" y="1284927"/>
            <a:ext cx="8419046" cy="1554305"/>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What is Big Data in Practical Explanation? (08:00/15:00)</a:t>
            </a:r>
          </a:p>
          <a:p>
            <a:pPr marL="342900" indent="-342900" algn="l">
              <a:buClr>
                <a:srgbClr val="0070C0"/>
              </a:buClr>
              <a:buSzPct val="80000"/>
              <a:buFont typeface="Wingdings" pitchFamily="2" charset="2"/>
              <a:buChar char="u"/>
            </a:pPr>
            <a:r>
              <a:rPr lang="en-US" sz="1800" dirty="0">
                <a:solidFill>
                  <a:schemeClr val="tx1"/>
                </a:solidFill>
              </a:rPr>
              <a:t>MongoDB put the all the data into a single table.</a:t>
            </a:r>
          </a:p>
          <a:p>
            <a:pPr marL="342900" indent="-342900" algn="l">
              <a:buClr>
                <a:srgbClr val="0070C0"/>
              </a:buClr>
              <a:buSzPct val="80000"/>
              <a:buFont typeface="Wingdings" pitchFamily="2" charset="2"/>
              <a:buChar char="u"/>
            </a:pPr>
            <a:r>
              <a:rPr lang="en-US" sz="1800" dirty="0">
                <a:solidFill>
                  <a:schemeClr val="tx1"/>
                </a:solidFill>
              </a:rPr>
              <a:t>We can save all the data into a single table.</a:t>
            </a:r>
          </a:p>
          <a:p>
            <a:pPr marL="342900" indent="-342900" algn="l">
              <a:buClr>
                <a:srgbClr val="0070C0"/>
              </a:buClr>
              <a:buSzPct val="80000"/>
              <a:buFont typeface="Wingdings" pitchFamily="2" charset="2"/>
              <a:buChar char="u"/>
            </a:pPr>
            <a:r>
              <a:rPr lang="en-US" sz="1800" dirty="0">
                <a:solidFill>
                  <a:schemeClr val="tx1"/>
                </a:solidFill>
              </a:rPr>
              <a:t>If data is too big and takes too long, we can partition one single table into several table.</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https://www.youtube.com/watch?v=JK2MdJAWEGc&amp;list=PLlgLmuG_KgbasW0lpInSAIxYd2vqAEPit&amp;index=1</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2022/10/24</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4</a:t>
            </a:fld>
            <a:endParaRPr lang="zh-TW" altLang="en-US"/>
          </a:p>
        </p:txBody>
      </p:sp>
      <p:sp>
        <p:nvSpPr>
          <p:cNvPr id="16" name="TextBox 15">
            <a:extLst>
              <a:ext uri="{FF2B5EF4-FFF2-40B4-BE49-F238E27FC236}">
                <a16:creationId xmlns:a16="http://schemas.microsoft.com/office/drawing/2014/main" id="{8B0FD499-7AF1-D2CC-53EA-CCD4F59338A5}"/>
              </a:ext>
            </a:extLst>
          </p:cNvPr>
          <p:cNvSpPr txBox="1"/>
          <p:nvPr/>
        </p:nvSpPr>
        <p:spPr>
          <a:xfrm>
            <a:off x="2267744" y="2999415"/>
            <a:ext cx="2016224" cy="369332"/>
          </a:xfrm>
          <a:prstGeom prst="rect">
            <a:avLst/>
          </a:prstGeom>
          <a:solidFill>
            <a:srgbClr val="FFFF00"/>
          </a:solidFill>
          <a:ln>
            <a:solidFill>
              <a:srgbClr val="C00000"/>
            </a:solidFill>
          </a:ln>
        </p:spPr>
        <p:txBody>
          <a:bodyPr wrap="square" rtlCol="0">
            <a:spAutoFit/>
          </a:bodyPr>
          <a:lstStyle/>
          <a:p>
            <a:pPr algn="ctr"/>
            <a:r>
              <a:rPr lang="en-US" dirty="0"/>
              <a:t>Distributed RDBMS</a:t>
            </a:r>
          </a:p>
        </p:txBody>
      </p:sp>
      <p:graphicFrame>
        <p:nvGraphicFramePr>
          <p:cNvPr id="9" name="Table 13">
            <a:extLst>
              <a:ext uri="{FF2B5EF4-FFF2-40B4-BE49-F238E27FC236}">
                <a16:creationId xmlns:a16="http://schemas.microsoft.com/office/drawing/2014/main" id="{C4912DDB-EF4D-AF67-8808-2619F3033715}"/>
              </a:ext>
            </a:extLst>
          </p:cNvPr>
          <p:cNvGraphicFramePr>
            <a:graphicFrameLocks noGrp="1"/>
          </p:cNvGraphicFramePr>
          <p:nvPr/>
        </p:nvGraphicFramePr>
        <p:xfrm>
          <a:off x="5724128" y="3505244"/>
          <a:ext cx="2612679" cy="1828800"/>
        </p:xfrm>
        <a:graphic>
          <a:graphicData uri="http://schemas.openxmlformats.org/drawingml/2006/table">
            <a:tbl>
              <a:tblPr firstRow="1" bandRow="1">
                <a:tableStyleId>{5C22544A-7EE6-4342-B048-85BDC9FD1C3A}</a:tableStyleId>
              </a:tblPr>
              <a:tblGrid>
                <a:gridCol w="672211">
                  <a:extLst>
                    <a:ext uri="{9D8B030D-6E8A-4147-A177-3AD203B41FA5}">
                      <a16:colId xmlns:a16="http://schemas.microsoft.com/office/drawing/2014/main" val="120829899"/>
                    </a:ext>
                  </a:extLst>
                </a:gridCol>
                <a:gridCol w="670243">
                  <a:extLst>
                    <a:ext uri="{9D8B030D-6E8A-4147-A177-3AD203B41FA5}">
                      <a16:colId xmlns:a16="http://schemas.microsoft.com/office/drawing/2014/main" val="2017894106"/>
                    </a:ext>
                  </a:extLst>
                </a:gridCol>
                <a:gridCol w="670243">
                  <a:extLst>
                    <a:ext uri="{9D8B030D-6E8A-4147-A177-3AD203B41FA5}">
                      <a16:colId xmlns:a16="http://schemas.microsoft.com/office/drawing/2014/main" val="562366459"/>
                    </a:ext>
                  </a:extLst>
                </a:gridCol>
                <a:gridCol w="599982">
                  <a:extLst>
                    <a:ext uri="{9D8B030D-6E8A-4147-A177-3AD203B41FA5}">
                      <a16:colId xmlns:a16="http://schemas.microsoft.com/office/drawing/2014/main" val="2037536233"/>
                    </a:ext>
                  </a:extLst>
                </a:gridCol>
              </a:tblGrid>
              <a:tr h="293573">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431592791"/>
                  </a:ext>
                </a:extLst>
              </a:tr>
              <a:tr h="293573">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2610928626"/>
                  </a:ext>
                </a:extLst>
              </a:tr>
              <a:tr h="293573">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694270708"/>
                  </a:ext>
                </a:extLst>
              </a:tr>
              <a:tr h="293573">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193316906"/>
                  </a:ext>
                </a:extLst>
              </a:tr>
              <a:tr h="293573">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1974842661"/>
                  </a:ext>
                </a:extLst>
              </a:tr>
            </a:tbl>
          </a:graphicData>
        </a:graphic>
      </p:graphicFrame>
      <p:sp>
        <p:nvSpPr>
          <p:cNvPr id="10" name="Cylinder 9">
            <a:extLst>
              <a:ext uri="{FF2B5EF4-FFF2-40B4-BE49-F238E27FC236}">
                <a16:creationId xmlns:a16="http://schemas.microsoft.com/office/drawing/2014/main" id="{F42D64A1-CBAC-7DC8-8E75-0A4986FC2614}"/>
              </a:ext>
            </a:extLst>
          </p:cNvPr>
          <p:cNvSpPr/>
          <p:nvPr/>
        </p:nvSpPr>
        <p:spPr>
          <a:xfrm>
            <a:off x="251520" y="4018769"/>
            <a:ext cx="1152128" cy="778383"/>
          </a:xfrm>
          <a:prstGeom prst="can">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DCC57BA5-CE2A-73B6-6175-03F02758A0A0}"/>
              </a:ext>
            </a:extLst>
          </p:cNvPr>
          <p:cNvSpPr txBox="1"/>
          <p:nvPr/>
        </p:nvSpPr>
        <p:spPr>
          <a:xfrm>
            <a:off x="2793639" y="3528930"/>
            <a:ext cx="936104" cy="369332"/>
          </a:xfrm>
          <a:prstGeom prst="rect">
            <a:avLst/>
          </a:prstGeom>
          <a:solidFill>
            <a:srgbClr val="FFFF00"/>
          </a:solidFill>
          <a:ln>
            <a:solidFill>
              <a:srgbClr val="C00000"/>
            </a:solidFill>
          </a:ln>
        </p:spPr>
        <p:txBody>
          <a:bodyPr wrap="square" rtlCol="0">
            <a:spAutoFit/>
          </a:bodyPr>
          <a:lstStyle/>
          <a:p>
            <a:pPr algn="ctr"/>
            <a:r>
              <a:rPr lang="en-US" dirty="0"/>
              <a:t>Data1</a:t>
            </a:r>
          </a:p>
        </p:txBody>
      </p:sp>
      <p:sp>
        <p:nvSpPr>
          <p:cNvPr id="12" name="TextBox 11">
            <a:extLst>
              <a:ext uri="{FF2B5EF4-FFF2-40B4-BE49-F238E27FC236}">
                <a16:creationId xmlns:a16="http://schemas.microsoft.com/office/drawing/2014/main" id="{70C20073-838F-785E-2DF0-8773996A85EA}"/>
              </a:ext>
            </a:extLst>
          </p:cNvPr>
          <p:cNvSpPr txBox="1"/>
          <p:nvPr/>
        </p:nvSpPr>
        <p:spPr>
          <a:xfrm>
            <a:off x="2771800" y="4077918"/>
            <a:ext cx="936104" cy="369332"/>
          </a:xfrm>
          <a:prstGeom prst="rect">
            <a:avLst/>
          </a:prstGeom>
          <a:solidFill>
            <a:srgbClr val="FFFF00"/>
          </a:solidFill>
          <a:ln>
            <a:solidFill>
              <a:srgbClr val="C00000"/>
            </a:solidFill>
          </a:ln>
        </p:spPr>
        <p:txBody>
          <a:bodyPr wrap="square" rtlCol="0">
            <a:spAutoFit/>
          </a:bodyPr>
          <a:lstStyle/>
          <a:p>
            <a:pPr algn="ctr"/>
            <a:r>
              <a:rPr lang="en-US" dirty="0"/>
              <a:t>Data2</a:t>
            </a:r>
          </a:p>
        </p:txBody>
      </p:sp>
      <p:sp>
        <p:nvSpPr>
          <p:cNvPr id="17" name="TextBox 16">
            <a:extLst>
              <a:ext uri="{FF2B5EF4-FFF2-40B4-BE49-F238E27FC236}">
                <a16:creationId xmlns:a16="http://schemas.microsoft.com/office/drawing/2014/main" id="{69C55E84-8D6E-CA5A-C4FD-20C1CCA6321C}"/>
              </a:ext>
            </a:extLst>
          </p:cNvPr>
          <p:cNvSpPr txBox="1"/>
          <p:nvPr/>
        </p:nvSpPr>
        <p:spPr>
          <a:xfrm>
            <a:off x="2793639" y="4644321"/>
            <a:ext cx="936104" cy="369332"/>
          </a:xfrm>
          <a:prstGeom prst="rect">
            <a:avLst/>
          </a:prstGeom>
          <a:solidFill>
            <a:srgbClr val="FFFF00"/>
          </a:solidFill>
          <a:ln>
            <a:solidFill>
              <a:srgbClr val="C00000"/>
            </a:solidFill>
          </a:ln>
        </p:spPr>
        <p:txBody>
          <a:bodyPr wrap="square" rtlCol="0">
            <a:spAutoFit/>
          </a:bodyPr>
          <a:lstStyle/>
          <a:p>
            <a:pPr algn="ctr"/>
            <a:r>
              <a:rPr lang="en-US" dirty="0"/>
              <a:t>Data3</a:t>
            </a:r>
          </a:p>
        </p:txBody>
      </p:sp>
      <p:sp>
        <p:nvSpPr>
          <p:cNvPr id="18" name="TextBox 17">
            <a:extLst>
              <a:ext uri="{FF2B5EF4-FFF2-40B4-BE49-F238E27FC236}">
                <a16:creationId xmlns:a16="http://schemas.microsoft.com/office/drawing/2014/main" id="{001A66F0-18E9-8A4F-CE3D-C48C3B6ADC68}"/>
              </a:ext>
            </a:extLst>
          </p:cNvPr>
          <p:cNvSpPr txBox="1"/>
          <p:nvPr/>
        </p:nvSpPr>
        <p:spPr>
          <a:xfrm>
            <a:off x="2843808" y="5210724"/>
            <a:ext cx="936104" cy="369332"/>
          </a:xfrm>
          <a:prstGeom prst="rect">
            <a:avLst/>
          </a:prstGeom>
          <a:solidFill>
            <a:srgbClr val="FFFF00"/>
          </a:solidFill>
          <a:ln>
            <a:solidFill>
              <a:srgbClr val="C00000"/>
            </a:solidFill>
          </a:ln>
        </p:spPr>
        <p:txBody>
          <a:bodyPr wrap="square" rtlCol="0">
            <a:spAutoFit/>
          </a:bodyPr>
          <a:lstStyle/>
          <a:p>
            <a:pPr algn="ctr"/>
            <a:r>
              <a:rPr lang="en-US" dirty="0"/>
              <a:t>Data4</a:t>
            </a:r>
          </a:p>
        </p:txBody>
      </p:sp>
      <p:sp>
        <p:nvSpPr>
          <p:cNvPr id="19" name="TextBox 18">
            <a:extLst>
              <a:ext uri="{FF2B5EF4-FFF2-40B4-BE49-F238E27FC236}">
                <a16:creationId xmlns:a16="http://schemas.microsoft.com/office/drawing/2014/main" id="{102C3E89-A290-8A14-3B45-DF2F1A2B7002}"/>
              </a:ext>
            </a:extLst>
          </p:cNvPr>
          <p:cNvSpPr txBox="1"/>
          <p:nvPr/>
        </p:nvSpPr>
        <p:spPr>
          <a:xfrm>
            <a:off x="294657" y="3382976"/>
            <a:ext cx="1065854" cy="369332"/>
          </a:xfrm>
          <a:prstGeom prst="rect">
            <a:avLst/>
          </a:prstGeom>
          <a:solidFill>
            <a:srgbClr val="FFFF00"/>
          </a:solidFill>
          <a:ln>
            <a:solidFill>
              <a:srgbClr val="C00000"/>
            </a:solidFill>
          </a:ln>
        </p:spPr>
        <p:txBody>
          <a:bodyPr wrap="square" rtlCol="0">
            <a:spAutoFit/>
          </a:bodyPr>
          <a:lstStyle/>
          <a:p>
            <a:pPr algn="ctr"/>
            <a:r>
              <a:rPr lang="en-US" dirty="0"/>
              <a:t>RDBMS</a:t>
            </a:r>
          </a:p>
        </p:txBody>
      </p:sp>
      <p:cxnSp>
        <p:nvCxnSpPr>
          <p:cNvPr id="21" name="Straight Arrow Connector 20">
            <a:extLst>
              <a:ext uri="{FF2B5EF4-FFF2-40B4-BE49-F238E27FC236}">
                <a16:creationId xmlns:a16="http://schemas.microsoft.com/office/drawing/2014/main" id="{F494E626-AB0E-0D5B-8434-F795ED5B49A1}"/>
              </a:ext>
            </a:extLst>
          </p:cNvPr>
          <p:cNvCxnSpPr>
            <a:stCxn id="10" idx="4"/>
            <a:endCxn id="11" idx="1"/>
          </p:cNvCxnSpPr>
          <p:nvPr/>
        </p:nvCxnSpPr>
        <p:spPr>
          <a:xfrm flipV="1">
            <a:off x="1403648" y="3713596"/>
            <a:ext cx="1389991" cy="694365"/>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23" name="Straight Arrow Connector 22">
            <a:extLst>
              <a:ext uri="{FF2B5EF4-FFF2-40B4-BE49-F238E27FC236}">
                <a16:creationId xmlns:a16="http://schemas.microsoft.com/office/drawing/2014/main" id="{4F8FAF08-1068-9EC1-04F2-23A85CF05EB9}"/>
              </a:ext>
            </a:extLst>
          </p:cNvPr>
          <p:cNvCxnSpPr>
            <a:stCxn id="10" idx="4"/>
            <a:endCxn id="12" idx="1"/>
          </p:cNvCxnSpPr>
          <p:nvPr/>
        </p:nvCxnSpPr>
        <p:spPr>
          <a:xfrm flipV="1">
            <a:off x="1403648" y="4262584"/>
            <a:ext cx="1368152" cy="145377"/>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25" name="Straight Arrow Connector 24">
            <a:extLst>
              <a:ext uri="{FF2B5EF4-FFF2-40B4-BE49-F238E27FC236}">
                <a16:creationId xmlns:a16="http://schemas.microsoft.com/office/drawing/2014/main" id="{3282ABD5-9B2D-D7BC-550A-BF65DF300394}"/>
              </a:ext>
            </a:extLst>
          </p:cNvPr>
          <p:cNvCxnSpPr>
            <a:stCxn id="10" idx="4"/>
            <a:endCxn id="17" idx="1"/>
          </p:cNvCxnSpPr>
          <p:nvPr/>
        </p:nvCxnSpPr>
        <p:spPr>
          <a:xfrm>
            <a:off x="1403648" y="4407961"/>
            <a:ext cx="1389991" cy="421026"/>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27" name="Straight Arrow Connector 26">
            <a:extLst>
              <a:ext uri="{FF2B5EF4-FFF2-40B4-BE49-F238E27FC236}">
                <a16:creationId xmlns:a16="http://schemas.microsoft.com/office/drawing/2014/main" id="{467AFA3A-4759-618D-0BF8-D2BCA3BD8283}"/>
              </a:ext>
            </a:extLst>
          </p:cNvPr>
          <p:cNvCxnSpPr>
            <a:stCxn id="10" idx="4"/>
            <a:endCxn id="18" idx="1"/>
          </p:cNvCxnSpPr>
          <p:nvPr/>
        </p:nvCxnSpPr>
        <p:spPr>
          <a:xfrm>
            <a:off x="1403648" y="4407961"/>
            <a:ext cx="1440160" cy="987429"/>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28" name="TextBox 27">
            <a:extLst>
              <a:ext uri="{FF2B5EF4-FFF2-40B4-BE49-F238E27FC236}">
                <a16:creationId xmlns:a16="http://schemas.microsoft.com/office/drawing/2014/main" id="{0F9F376A-84DF-CF0C-11A3-962D36BCB34C}"/>
              </a:ext>
            </a:extLst>
          </p:cNvPr>
          <p:cNvSpPr txBox="1"/>
          <p:nvPr/>
        </p:nvSpPr>
        <p:spPr>
          <a:xfrm>
            <a:off x="5724128" y="2963594"/>
            <a:ext cx="2232248" cy="369332"/>
          </a:xfrm>
          <a:prstGeom prst="rect">
            <a:avLst/>
          </a:prstGeom>
          <a:solidFill>
            <a:srgbClr val="FFFF00"/>
          </a:solidFill>
          <a:ln>
            <a:solidFill>
              <a:srgbClr val="C00000"/>
            </a:solidFill>
          </a:ln>
        </p:spPr>
        <p:txBody>
          <a:bodyPr wrap="square" rtlCol="0">
            <a:spAutoFit/>
          </a:bodyPr>
          <a:lstStyle/>
          <a:p>
            <a:pPr algn="ctr"/>
            <a:r>
              <a:rPr lang="en-US" dirty="0"/>
              <a:t>Single Table</a:t>
            </a:r>
          </a:p>
        </p:txBody>
      </p:sp>
      <p:cxnSp>
        <p:nvCxnSpPr>
          <p:cNvPr id="30" name="Straight Arrow Connector 29">
            <a:extLst>
              <a:ext uri="{FF2B5EF4-FFF2-40B4-BE49-F238E27FC236}">
                <a16:creationId xmlns:a16="http://schemas.microsoft.com/office/drawing/2014/main" id="{6F38D34B-A262-1CDE-78E0-681740E0589A}"/>
              </a:ext>
            </a:extLst>
          </p:cNvPr>
          <p:cNvCxnSpPr>
            <a:cxnSpLocks/>
            <a:endCxn id="11" idx="3"/>
          </p:cNvCxnSpPr>
          <p:nvPr/>
        </p:nvCxnSpPr>
        <p:spPr>
          <a:xfrm flipH="1" flipV="1">
            <a:off x="3729743" y="3713596"/>
            <a:ext cx="1994385" cy="344849"/>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32" name="Straight Arrow Connector 31">
            <a:extLst>
              <a:ext uri="{FF2B5EF4-FFF2-40B4-BE49-F238E27FC236}">
                <a16:creationId xmlns:a16="http://schemas.microsoft.com/office/drawing/2014/main" id="{B2C48F9E-E272-A03F-A55D-82A1327B51C3}"/>
              </a:ext>
            </a:extLst>
          </p:cNvPr>
          <p:cNvCxnSpPr>
            <a:cxnSpLocks/>
            <a:stCxn id="9" idx="1"/>
            <a:endCxn id="12" idx="3"/>
          </p:cNvCxnSpPr>
          <p:nvPr/>
        </p:nvCxnSpPr>
        <p:spPr>
          <a:xfrm flipH="1" flipV="1">
            <a:off x="3707904" y="4262584"/>
            <a:ext cx="2016224" cy="15706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39" name="Straight Arrow Connector 38">
            <a:extLst>
              <a:ext uri="{FF2B5EF4-FFF2-40B4-BE49-F238E27FC236}">
                <a16:creationId xmlns:a16="http://schemas.microsoft.com/office/drawing/2014/main" id="{F7CB4B9C-BC97-1472-BCA3-B2BC62FAE218}"/>
              </a:ext>
            </a:extLst>
          </p:cNvPr>
          <p:cNvCxnSpPr>
            <a:endCxn id="17" idx="3"/>
          </p:cNvCxnSpPr>
          <p:nvPr/>
        </p:nvCxnSpPr>
        <p:spPr>
          <a:xfrm flipH="1">
            <a:off x="3729743" y="4756278"/>
            <a:ext cx="1994385" cy="72709"/>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41" name="Straight Arrow Connector 40">
            <a:extLst>
              <a:ext uri="{FF2B5EF4-FFF2-40B4-BE49-F238E27FC236}">
                <a16:creationId xmlns:a16="http://schemas.microsoft.com/office/drawing/2014/main" id="{912EE0DF-4F7A-4AE0-E949-213EB2147278}"/>
              </a:ext>
            </a:extLst>
          </p:cNvPr>
          <p:cNvCxnSpPr>
            <a:endCxn id="18" idx="3"/>
          </p:cNvCxnSpPr>
          <p:nvPr/>
        </p:nvCxnSpPr>
        <p:spPr>
          <a:xfrm flipH="1">
            <a:off x="3779912" y="5168167"/>
            <a:ext cx="1944216" cy="227223"/>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42" name="TextBox 41">
            <a:extLst>
              <a:ext uri="{FF2B5EF4-FFF2-40B4-BE49-F238E27FC236}">
                <a16:creationId xmlns:a16="http://schemas.microsoft.com/office/drawing/2014/main" id="{D140AFA1-7303-9172-707E-E8EBCB23D94E}"/>
              </a:ext>
            </a:extLst>
          </p:cNvPr>
          <p:cNvSpPr txBox="1"/>
          <p:nvPr/>
        </p:nvSpPr>
        <p:spPr>
          <a:xfrm>
            <a:off x="4006130" y="3511515"/>
            <a:ext cx="1379795" cy="369332"/>
          </a:xfrm>
          <a:prstGeom prst="rect">
            <a:avLst/>
          </a:prstGeom>
          <a:solidFill>
            <a:srgbClr val="FFFF00"/>
          </a:solidFill>
          <a:ln>
            <a:solidFill>
              <a:srgbClr val="C00000"/>
            </a:solidFill>
          </a:ln>
        </p:spPr>
        <p:txBody>
          <a:bodyPr wrap="square" rtlCol="0">
            <a:spAutoFit/>
          </a:bodyPr>
          <a:lstStyle/>
          <a:p>
            <a:pPr algn="ctr"/>
            <a:r>
              <a:rPr lang="en-US" dirty="0"/>
              <a:t>India Data</a:t>
            </a:r>
          </a:p>
        </p:txBody>
      </p:sp>
      <p:sp>
        <p:nvSpPr>
          <p:cNvPr id="43" name="TextBox 42">
            <a:extLst>
              <a:ext uri="{FF2B5EF4-FFF2-40B4-BE49-F238E27FC236}">
                <a16:creationId xmlns:a16="http://schemas.microsoft.com/office/drawing/2014/main" id="{91EB0B19-4342-7313-FEB4-C4543DB387F5}"/>
              </a:ext>
            </a:extLst>
          </p:cNvPr>
          <p:cNvSpPr txBox="1"/>
          <p:nvPr/>
        </p:nvSpPr>
        <p:spPr>
          <a:xfrm>
            <a:off x="3995936" y="4065558"/>
            <a:ext cx="1389990" cy="369332"/>
          </a:xfrm>
          <a:prstGeom prst="rect">
            <a:avLst/>
          </a:prstGeom>
          <a:solidFill>
            <a:srgbClr val="FFFF00"/>
          </a:solidFill>
          <a:ln>
            <a:solidFill>
              <a:srgbClr val="C00000"/>
            </a:solidFill>
          </a:ln>
        </p:spPr>
        <p:txBody>
          <a:bodyPr wrap="square" rtlCol="0">
            <a:spAutoFit/>
          </a:bodyPr>
          <a:lstStyle/>
          <a:p>
            <a:pPr algn="ctr"/>
            <a:r>
              <a:rPr lang="en-US" dirty="0"/>
              <a:t>US Data</a:t>
            </a:r>
          </a:p>
        </p:txBody>
      </p:sp>
      <p:sp>
        <p:nvSpPr>
          <p:cNvPr id="44" name="TextBox 43">
            <a:extLst>
              <a:ext uri="{FF2B5EF4-FFF2-40B4-BE49-F238E27FC236}">
                <a16:creationId xmlns:a16="http://schemas.microsoft.com/office/drawing/2014/main" id="{37DA7FA4-73DB-1F31-D91C-27C125847C9B}"/>
              </a:ext>
            </a:extLst>
          </p:cNvPr>
          <p:cNvSpPr txBox="1"/>
          <p:nvPr/>
        </p:nvSpPr>
        <p:spPr>
          <a:xfrm>
            <a:off x="4006131" y="4620401"/>
            <a:ext cx="1408128" cy="369332"/>
          </a:xfrm>
          <a:prstGeom prst="rect">
            <a:avLst/>
          </a:prstGeom>
          <a:solidFill>
            <a:srgbClr val="FFFF00"/>
          </a:solidFill>
          <a:ln>
            <a:solidFill>
              <a:srgbClr val="C00000"/>
            </a:solidFill>
          </a:ln>
        </p:spPr>
        <p:txBody>
          <a:bodyPr wrap="square" rtlCol="0">
            <a:spAutoFit/>
          </a:bodyPr>
          <a:lstStyle/>
          <a:p>
            <a:pPr algn="ctr"/>
            <a:r>
              <a:rPr lang="en-US" dirty="0"/>
              <a:t>Japan Data</a:t>
            </a:r>
          </a:p>
        </p:txBody>
      </p:sp>
    </p:spTree>
    <p:extLst>
      <p:ext uri="{BB962C8B-B14F-4D97-AF65-F5344CB8AC3E}">
        <p14:creationId xmlns:p14="http://schemas.microsoft.com/office/powerpoint/2010/main" val="34588169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000" b="1" dirty="0">
                <a:solidFill>
                  <a:srgbClr val="FFFF00"/>
                </a:solidFill>
              </a:rPr>
              <a:t>002 Big Data</a:t>
            </a:r>
            <a:endParaRPr lang="zh-TW" altLang="en-US" sz="4000" b="1" dirty="0">
              <a:solidFill>
                <a:srgbClr val="FFFF00"/>
              </a:solidFill>
            </a:endParaRPr>
          </a:p>
        </p:txBody>
      </p:sp>
      <p:sp>
        <p:nvSpPr>
          <p:cNvPr id="3" name="副標題 2"/>
          <p:cNvSpPr>
            <a:spLocks noGrp="1"/>
          </p:cNvSpPr>
          <p:nvPr>
            <p:ph type="subTitle" idx="1"/>
          </p:nvPr>
        </p:nvSpPr>
        <p:spPr>
          <a:xfrm>
            <a:off x="401426" y="1284927"/>
            <a:ext cx="8419046" cy="1554305"/>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What is Big Data in Practical Explanation (13:30/15:00)?</a:t>
            </a:r>
          </a:p>
          <a:p>
            <a:pPr marL="342900" indent="-342900" algn="l">
              <a:buClr>
                <a:srgbClr val="0070C0"/>
              </a:buClr>
              <a:buSzPct val="80000"/>
              <a:buFont typeface="Wingdings" pitchFamily="2" charset="2"/>
              <a:buChar char="u"/>
            </a:pPr>
            <a:r>
              <a:rPr lang="en-US" sz="1800" dirty="0">
                <a:solidFill>
                  <a:schemeClr val="tx1"/>
                </a:solidFill>
              </a:rPr>
              <a:t>In MongoDB, we de-normalized data a single table (and can be distributed in several tables), e.g., MongoDB, CassandraDB, CouchDB, DynamoDB, etc. They are all single table (The single table can be distributed into several tables but never join the table).</a:t>
            </a:r>
          </a:p>
          <a:p>
            <a:pPr marL="342900" indent="-342900" algn="l">
              <a:buClr>
                <a:srgbClr val="0070C0"/>
              </a:buClr>
              <a:buSzPct val="80000"/>
              <a:buFont typeface="Wingdings" pitchFamily="2" charset="2"/>
              <a:buChar char="u"/>
            </a:pPr>
            <a:r>
              <a:rPr lang="en-US" sz="1800" dirty="0">
                <a:solidFill>
                  <a:schemeClr val="tx1"/>
                </a:solidFill>
              </a:rPr>
              <a:t>In RDMBS, we normalized data from many table into one single table.</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https://www.youtube.com/watch?v=JK2MdJAWEGc&amp;list=PLlgLmuG_KgbasW0lpInSAIxYd2vqAEPit&amp;index=1</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2022/10/24</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5</a:t>
            </a:fld>
            <a:endParaRPr lang="zh-TW" altLang="en-US"/>
          </a:p>
        </p:txBody>
      </p:sp>
      <p:sp>
        <p:nvSpPr>
          <p:cNvPr id="16" name="TextBox 15">
            <a:extLst>
              <a:ext uri="{FF2B5EF4-FFF2-40B4-BE49-F238E27FC236}">
                <a16:creationId xmlns:a16="http://schemas.microsoft.com/office/drawing/2014/main" id="{8B0FD499-7AF1-D2CC-53EA-CCD4F59338A5}"/>
              </a:ext>
            </a:extLst>
          </p:cNvPr>
          <p:cNvSpPr txBox="1"/>
          <p:nvPr/>
        </p:nvSpPr>
        <p:spPr>
          <a:xfrm>
            <a:off x="2267744" y="2999415"/>
            <a:ext cx="2016224" cy="369332"/>
          </a:xfrm>
          <a:prstGeom prst="rect">
            <a:avLst/>
          </a:prstGeom>
          <a:solidFill>
            <a:srgbClr val="FFFF00"/>
          </a:solidFill>
          <a:ln>
            <a:solidFill>
              <a:srgbClr val="C00000"/>
            </a:solidFill>
          </a:ln>
        </p:spPr>
        <p:txBody>
          <a:bodyPr wrap="square" rtlCol="0">
            <a:spAutoFit/>
          </a:bodyPr>
          <a:lstStyle/>
          <a:p>
            <a:pPr algn="ctr"/>
            <a:r>
              <a:rPr lang="en-US" dirty="0"/>
              <a:t>Distributed RDBMS</a:t>
            </a:r>
          </a:p>
        </p:txBody>
      </p:sp>
      <p:graphicFrame>
        <p:nvGraphicFramePr>
          <p:cNvPr id="9" name="Table 13">
            <a:extLst>
              <a:ext uri="{FF2B5EF4-FFF2-40B4-BE49-F238E27FC236}">
                <a16:creationId xmlns:a16="http://schemas.microsoft.com/office/drawing/2014/main" id="{C4912DDB-EF4D-AF67-8808-2619F3033715}"/>
              </a:ext>
            </a:extLst>
          </p:cNvPr>
          <p:cNvGraphicFramePr>
            <a:graphicFrameLocks noGrp="1"/>
          </p:cNvGraphicFramePr>
          <p:nvPr/>
        </p:nvGraphicFramePr>
        <p:xfrm>
          <a:off x="5724128" y="3505244"/>
          <a:ext cx="2612679" cy="1828800"/>
        </p:xfrm>
        <a:graphic>
          <a:graphicData uri="http://schemas.openxmlformats.org/drawingml/2006/table">
            <a:tbl>
              <a:tblPr firstRow="1" bandRow="1">
                <a:tableStyleId>{5C22544A-7EE6-4342-B048-85BDC9FD1C3A}</a:tableStyleId>
              </a:tblPr>
              <a:tblGrid>
                <a:gridCol w="672211">
                  <a:extLst>
                    <a:ext uri="{9D8B030D-6E8A-4147-A177-3AD203B41FA5}">
                      <a16:colId xmlns:a16="http://schemas.microsoft.com/office/drawing/2014/main" val="120829899"/>
                    </a:ext>
                  </a:extLst>
                </a:gridCol>
                <a:gridCol w="670243">
                  <a:extLst>
                    <a:ext uri="{9D8B030D-6E8A-4147-A177-3AD203B41FA5}">
                      <a16:colId xmlns:a16="http://schemas.microsoft.com/office/drawing/2014/main" val="2017894106"/>
                    </a:ext>
                  </a:extLst>
                </a:gridCol>
                <a:gridCol w="670243">
                  <a:extLst>
                    <a:ext uri="{9D8B030D-6E8A-4147-A177-3AD203B41FA5}">
                      <a16:colId xmlns:a16="http://schemas.microsoft.com/office/drawing/2014/main" val="562366459"/>
                    </a:ext>
                  </a:extLst>
                </a:gridCol>
                <a:gridCol w="599982">
                  <a:extLst>
                    <a:ext uri="{9D8B030D-6E8A-4147-A177-3AD203B41FA5}">
                      <a16:colId xmlns:a16="http://schemas.microsoft.com/office/drawing/2014/main" val="2037536233"/>
                    </a:ext>
                  </a:extLst>
                </a:gridCol>
              </a:tblGrid>
              <a:tr h="293573">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431592791"/>
                  </a:ext>
                </a:extLst>
              </a:tr>
              <a:tr h="293573">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2610928626"/>
                  </a:ext>
                </a:extLst>
              </a:tr>
              <a:tr h="293573">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694270708"/>
                  </a:ext>
                </a:extLst>
              </a:tr>
              <a:tr h="293573">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193316906"/>
                  </a:ext>
                </a:extLst>
              </a:tr>
              <a:tr h="293573">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1974842661"/>
                  </a:ext>
                </a:extLst>
              </a:tr>
            </a:tbl>
          </a:graphicData>
        </a:graphic>
      </p:graphicFrame>
      <p:sp>
        <p:nvSpPr>
          <p:cNvPr id="10" name="Cylinder 9">
            <a:extLst>
              <a:ext uri="{FF2B5EF4-FFF2-40B4-BE49-F238E27FC236}">
                <a16:creationId xmlns:a16="http://schemas.microsoft.com/office/drawing/2014/main" id="{F42D64A1-CBAC-7DC8-8E75-0A4986FC2614}"/>
              </a:ext>
            </a:extLst>
          </p:cNvPr>
          <p:cNvSpPr/>
          <p:nvPr/>
        </p:nvSpPr>
        <p:spPr>
          <a:xfrm>
            <a:off x="251520" y="4018769"/>
            <a:ext cx="1152128" cy="778383"/>
          </a:xfrm>
          <a:prstGeom prst="can">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DCC57BA5-CE2A-73B6-6175-03F02758A0A0}"/>
              </a:ext>
            </a:extLst>
          </p:cNvPr>
          <p:cNvSpPr txBox="1"/>
          <p:nvPr/>
        </p:nvSpPr>
        <p:spPr>
          <a:xfrm>
            <a:off x="2793639" y="3528930"/>
            <a:ext cx="936104" cy="369332"/>
          </a:xfrm>
          <a:prstGeom prst="rect">
            <a:avLst/>
          </a:prstGeom>
          <a:solidFill>
            <a:srgbClr val="FFFF00"/>
          </a:solidFill>
          <a:ln>
            <a:solidFill>
              <a:srgbClr val="C00000"/>
            </a:solidFill>
          </a:ln>
        </p:spPr>
        <p:txBody>
          <a:bodyPr wrap="square" rtlCol="0">
            <a:spAutoFit/>
          </a:bodyPr>
          <a:lstStyle/>
          <a:p>
            <a:pPr algn="ctr"/>
            <a:r>
              <a:rPr lang="en-US" dirty="0"/>
              <a:t>Data1</a:t>
            </a:r>
          </a:p>
        </p:txBody>
      </p:sp>
      <p:sp>
        <p:nvSpPr>
          <p:cNvPr id="12" name="TextBox 11">
            <a:extLst>
              <a:ext uri="{FF2B5EF4-FFF2-40B4-BE49-F238E27FC236}">
                <a16:creationId xmlns:a16="http://schemas.microsoft.com/office/drawing/2014/main" id="{70C20073-838F-785E-2DF0-8773996A85EA}"/>
              </a:ext>
            </a:extLst>
          </p:cNvPr>
          <p:cNvSpPr txBox="1"/>
          <p:nvPr/>
        </p:nvSpPr>
        <p:spPr>
          <a:xfrm>
            <a:off x="2771800" y="4077918"/>
            <a:ext cx="936104" cy="369332"/>
          </a:xfrm>
          <a:prstGeom prst="rect">
            <a:avLst/>
          </a:prstGeom>
          <a:solidFill>
            <a:srgbClr val="FFFF00"/>
          </a:solidFill>
          <a:ln>
            <a:solidFill>
              <a:srgbClr val="C00000"/>
            </a:solidFill>
          </a:ln>
        </p:spPr>
        <p:txBody>
          <a:bodyPr wrap="square" rtlCol="0">
            <a:spAutoFit/>
          </a:bodyPr>
          <a:lstStyle/>
          <a:p>
            <a:pPr algn="ctr"/>
            <a:r>
              <a:rPr lang="en-US" dirty="0"/>
              <a:t>Data2</a:t>
            </a:r>
          </a:p>
        </p:txBody>
      </p:sp>
      <p:sp>
        <p:nvSpPr>
          <p:cNvPr id="17" name="TextBox 16">
            <a:extLst>
              <a:ext uri="{FF2B5EF4-FFF2-40B4-BE49-F238E27FC236}">
                <a16:creationId xmlns:a16="http://schemas.microsoft.com/office/drawing/2014/main" id="{69C55E84-8D6E-CA5A-C4FD-20C1CCA6321C}"/>
              </a:ext>
            </a:extLst>
          </p:cNvPr>
          <p:cNvSpPr txBox="1"/>
          <p:nvPr/>
        </p:nvSpPr>
        <p:spPr>
          <a:xfrm>
            <a:off x="2793639" y="4644321"/>
            <a:ext cx="936104" cy="369332"/>
          </a:xfrm>
          <a:prstGeom prst="rect">
            <a:avLst/>
          </a:prstGeom>
          <a:solidFill>
            <a:srgbClr val="FFFF00"/>
          </a:solidFill>
          <a:ln>
            <a:solidFill>
              <a:srgbClr val="C00000"/>
            </a:solidFill>
          </a:ln>
        </p:spPr>
        <p:txBody>
          <a:bodyPr wrap="square" rtlCol="0">
            <a:spAutoFit/>
          </a:bodyPr>
          <a:lstStyle/>
          <a:p>
            <a:pPr algn="ctr"/>
            <a:r>
              <a:rPr lang="en-US" dirty="0"/>
              <a:t>Data3</a:t>
            </a:r>
          </a:p>
        </p:txBody>
      </p:sp>
      <p:sp>
        <p:nvSpPr>
          <p:cNvPr id="18" name="TextBox 17">
            <a:extLst>
              <a:ext uri="{FF2B5EF4-FFF2-40B4-BE49-F238E27FC236}">
                <a16:creationId xmlns:a16="http://schemas.microsoft.com/office/drawing/2014/main" id="{001A66F0-18E9-8A4F-CE3D-C48C3B6ADC68}"/>
              </a:ext>
            </a:extLst>
          </p:cNvPr>
          <p:cNvSpPr txBox="1"/>
          <p:nvPr/>
        </p:nvSpPr>
        <p:spPr>
          <a:xfrm>
            <a:off x="2843808" y="5210724"/>
            <a:ext cx="936104" cy="369332"/>
          </a:xfrm>
          <a:prstGeom prst="rect">
            <a:avLst/>
          </a:prstGeom>
          <a:solidFill>
            <a:srgbClr val="FFFF00"/>
          </a:solidFill>
          <a:ln>
            <a:solidFill>
              <a:srgbClr val="C00000"/>
            </a:solidFill>
          </a:ln>
        </p:spPr>
        <p:txBody>
          <a:bodyPr wrap="square" rtlCol="0">
            <a:spAutoFit/>
          </a:bodyPr>
          <a:lstStyle/>
          <a:p>
            <a:pPr algn="ctr"/>
            <a:r>
              <a:rPr lang="en-US" dirty="0"/>
              <a:t>Data4</a:t>
            </a:r>
          </a:p>
        </p:txBody>
      </p:sp>
      <p:sp>
        <p:nvSpPr>
          <p:cNvPr id="19" name="TextBox 18">
            <a:extLst>
              <a:ext uri="{FF2B5EF4-FFF2-40B4-BE49-F238E27FC236}">
                <a16:creationId xmlns:a16="http://schemas.microsoft.com/office/drawing/2014/main" id="{102C3E89-A290-8A14-3B45-DF2F1A2B7002}"/>
              </a:ext>
            </a:extLst>
          </p:cNvPr>
          <p:cNvSpPr txBox="1"/>
          <p:nvPr/>
        </p:nvSpPr>
        <p:spPr>
          <a:xfrm>
            <a:off x="294657" y="3382976"/>
            <a:ext cx="1065854" cy="369332"/>
          </a:xfrm>
          <a:prstGeom prst="rect">
            <a:avLst/>
          </a:prstGeom>
          <a:solidFill>
            <a:srgbClr val="FFFF00"/>
          </a:solidFill>
          <a:ln>
            <a:solidFill>
              <a:srgbClr val="C00000"/>
            </a:solidFill>
          </a:ln>
        </p:spPr>
        <p:txBody>
          <a:bodyPr wrap="square" rtlCol="0">
            <a:spAutoFit/>
          </a:bodyPr>
          <a:lstStyle/>
          <a:p>
            <a:pPr algn="ctr"/>
            <a:r>
              <a:rPr lang="en-US" dirty="0"/>
              <a:t>RDBMS</a:t>
            </a:r>
          </a:p>
        </p:txBody>
      </p:sp>
      <p:cxnSp>
        <p:nvCxnSpPr>
          <p:cNvPr id="21" name="Straight Arrow Connector 20">
            <a:extLst>
              <a:ext uri="{FF2B5EF4-FFF2-40B4-BE49-F238E27FC236}">
                <a16:creationId xmlns:a16="http://schemas.microsoft.com/office/drawing/2014/main" id="{F494E626-AB0E-0D5B-8434-F795ED5B49A1}"/>
              </a:ext>
            </a:extLst>
          </p:cNvPr>
          <p:cNvCxnSpPr>
            <a:stCxn id="10" idx="4"/>
            <a:endCxn id="11" idx="1"/>
          </p:cNvCxnSpPr>
          <p:nvPr/>
        </p:nvCxnSpPr>
        <p:spPr>
          <a:xfrm flipV="1">
            <a:off x="1403648" y="3713596"/>
            <a:ext cx="1389991" cy="694365"/>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23" name="Straight Arrow Connector 22">
            <a:extLst>
              <a:ext uri="{FF2B5EF4-FFF2-40B4-BE49-F238E27FC236}">
                <a16:creationId xmlns:a16="http://schemas.microsoft.com/office/drawing/2014/main" id="{4F8FAF08-1068-9EC1-04F2-23A85CF05EB9}"/>
              </a:ext>
            </a:extLst>
          </p:cNvPr>
          <p:cNvCxnSpPr>
            <a:stCxn id="10" idx="4"/>
            <a:endCxn id="12" idx="1"/>
          </p:cNvCxnSpPr>
          <p:nvPr/>
        </p:nvCxnSpPr>
        <p:spPr>
          <a:xfrm flipV="1">
            <a:off x="1403648" y="4262584"/>
            <a:ext cx="1368152" cy="145377"/>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25" name="Straight Arrow Connector 24">
            <a:extLst>
              <a:ext uri="{FF2B5EF4-FFF2-40B4-BE49-F238E27FC236}">
                <a16:creationId xmlns:a16="http://schemas.microsoft.com/office/drawing/2014/main" id="{3282ABD5-9B2D-D7BC-550A-BF65DF300394}"/>
              </a:ext>
            </a:extLst>
          </p:cNvPr>
          <p:cNvCxnSpPr>
            <a:stCxn id="10" idx="4"/>
            <a:endCxn id="17" idx="1"/>
          </p:cNvCxnSpPr>
          <p:nvPr/>
        </p:nvCxnSpPr>
        <p:spPr>
          <a:xfrm>
            <a:off x="1403648" y="4407961"/>
            <a:ext cx="1389991" cy="421026"/>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27" name="Straight Arrow Connector 26">
            <a:extLst>
              <a:ext uri="{FF2B5EF4-FFF2-40B4-BE49-F238E27FC236}">
                <a16:creationId xmlns:a16="http://schemas.microsoft.com/office/drawing/2014/main" id="{467AFA3A-4759-618D-0BF8-D2BCA3BD8283}"/>
              </a:ext>
            </a:extLst>
          </p:cNvPr>
          <p:cNvCxnSpPr>
            <a:stCxn id="10" idx="4"/>
            <a:endCxn id="18" idx="1"/>
          </p:cNvCxnSpPr>
          <p:nvPr/>
        </p:nvCxnSpPr>
        <p:spPr>
          <a:xfrm>
            <a:off x="1403648" y="4407961"/>
            <a:ext cx="1440160" cy="987429"/>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28" name="TextBox 27">
            <a:extLst>
              <a:ext uri="{FF2B5EF4-FFF2-40B4-BE49-F238E27FC236}">
                <a16:creationId xmlns:a16="http://schemas.microsoft.com/office/drawing/2014/main" id="{0F9F376A-84DF-CF0C-11A3-962D36BCB34C}"/>
              </a:ext>
            </a:extLst>
          </p:cNvPr>
          <p:cNvSpPr txBox="1"/>
          <p:nvPr/>
        </p:nvSpPr>
        <p:spPr>
          <a:xfrm>
            <a:off x="5724128" y="2963594"/>
            <a:ext cx="2232248" cy="369332"/>
          </a:xfrm>
          <a:prstGeom prst="rect">
            <a:avLst/>
          </a:prstGeom>
          <a:solidFill>
            <a:srgbClr val="FFFF00"/>
          </a:solidFill>
          <a:ln>
            <a:solidFill>
              <a:srgbClr val="C00000"/>
            </a:solidFill>
          </a:ln>
        </p:spPr>
        <p:txBody>
          <a:bodyPr wrap="square" rtlCol="0">
            <a:spAutoFit/>
          </a:bodyPr>
          <a:lstStyle/>
          <a:p>
            <a:pPr algn="ctr"/>
            <a:r>
              <a:rPr lang="en-US" dirty="0"/>
              <a:t>Single Table</a:t>
            </a:r>
          </a:p>
        </p:txBody>
      </p:sp>
      <p:cxnSp>
        <p:nvCxnSpPr>
          <p:cNvPr id="30" name="Straight Arrow Connector 29">
            <a:extLst>
              <a:ext uri="{FF2B5EF4-FFF2-40B4-BE49-F238E27FC236}">
                <a16:creationId xmlns:a16="http://schemas.microsoft.com/office/drawing/2014/main" id="{6F38D34B-A262-1CDE-78E0-681740E0589A}"/>
              </a:ext>
            </a:extLst>
          </p:cNvPr>
          <p:cNvCxnSpPr>
            <a:cxnSpLocks/>
            <a:endCxn id="11" idx="3"/>
          </p:cNvCxnSpPr>
          <p:nvPr/>
        </p:nvCxnSpPr>
        <p:spPr>
          <a:xfrm flipH="1" flipV="1">
            <a:off x="3729743" y="3713596"/>
            <a:ext cx="1994385" cy="344849"/>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32" name="Straight Arrow Connector 31">
            <a:extLst>
              <a:ext uri="{FF2B5EF4-FFF2-40B4-BE49-F238E27FC236}">
                <a16:creationId xmlns:a16="http://schemas.microsoft.com/office/drawing/2014/main" id="{B2C48F9E-E272-A03F-A55D-82A1327B51C3}"/>
              </a:ext>
            </a:extLst>
          </p:cNvPr>
          <p:cNvCxnSpPr>
            <a:cxnSpLocks/>
            <a:stCxn id="9" idx="1"/>
            <a:endCxn id="12" idx="3"/>
          </p:cNvCxnSpPr>
          <p:nvPr/>
        </p:nvCxnSpPr>
        <p:spPr>
          <a:xfrm flipH="1" flipV="1">
            <a:off x="3707904" y="4262584"/>
            <a:ext cx="2016224" cy="15706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39" name="Straight Arrow Connector 38">
            <a:extLst>
              <a:ext uri="{FF2B5EF4-FFF2-40B4-BE49-F238E27FC236}">
                <a16:creationId xmlns:a16="http://schemas.microsoft.com/office/drawing/2014/main" id="{F7CB4B9C-BC97-1472-BCA3-B2BC62FAE218}"/>
              </a:ext>
            </a:extLst>
          </p:cNvPr>
          <p:cNvCxnSpPr>
            <a:endCxn id="17" idx="3"/>
          </p:cNvCxnSpPr>
          <p:nvPr/>
        </p:nvCxnSpPr>
        <p:spPr>
          <a:xfrm flipH="1">
            <a:off x="3729743" y="4756278"/>
            <a:ext cx="1994385" cy="72709"/>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41" name="Straight Arrow Connector 40">
            <a:extLst>
              <a:ext uri="{FF2B5EF4-FFF2-40B4-BE49-F238E27FC236}">
                <a16:creationId xmlns:a16="http://schemas.microsoft.com/office/drawing/2014/main" id="{912EE0DF-4F7A-4AE0-E949-213EB2147278}"/>
              </a:ext>
            </a:extLst>
          </p:cNvPr>
          <p:cNvCxnSpPr>
            <a:endCxn id="18" idx="3"/>
          </p:cNvCxnSpPr>
          <p:nvPr/>
        </p:nvCxnSpPr>
        <p:spPr>
          <a:xfrm flipH="1">
            <a:off x="3779912" y="5168167"/>
            <a:ext cx="1944216" cy="227223"/>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42" name="TextBox 41">
            <a:extLst>
              <a:ext uri="{FF2B5EF4-FFF2-40B4-BE49-F238E27FC236}">
                <a16:creationId xmlns:a16="http://schemas.microsoft.com/office/drawing/2014/main" id="{D140AFA1-7303-9172-707E-E8EBCB23D94E}"/>
              </a:ext>
            </a:extLst>
          </p:cNvPr>
          <p:cNvSpPr txBox="1"/>
          <p:nvPr/>
        </p:nvSpPr>
        <p:spPr>
          <a:xfrm>
            <a:off x="4006130" y="3511515"/>
            <a:ext cx="1379795" cy="369332"/>
          </a:xfrm>
          <a:prstGeom prst="rect">
            <a:avLst/>
          </a:prstGeom>
          <a:solidFill>
            <a:srgbClr val="FFFF00"/>
          </a:solidFill>
          <a:ln>
            <a:solidFill>
              <a:srgbClr val="C00000"/>
            </a:solidFill>
          </a:ln>
        </p:spPr>
        <p:txBody>
          <a:bodyPr wrap="square" rtlCol="0">
            <a:spAutoFit/>
          </a:bodyPr>
          <a:lstStyle/>
          <a:p>
            <a:pPr algn="ctr"/>
            <a:r>
              <a:rPr lang="en-US" dirty="0"/>
              <a:t>India Data</a:t>
            </a:r>
          </a:p>
        </p:txBody>
      </p:sp>
      <p:sp>
        <p:nvSpPr>
          <p:cNvPr id="43" name="TextBox 42">
            <a:extLst>
              <a:ext uri="{FF2B5EF4-FFF2-40B4-BE49-F238E27FC236}">
                <a16:creationId xmlns:a16="http://schemas.microsoft.com/office/drawing/2014/main" id="{91EB0B19-4342-7313-FEB4-C4543DB387F5}"/>
              </a:ext>
            </a:extLst>
          </p:cNvPr>
          <p:cNvSpPr txBox="1"/>
          <p:nvPr/>
        </p:nvSpPr>
        <p:spPr>
          <a:xfrm>
            <a:off x="3995936" y="4065558"/>
            <a:ext cx="1389990" cy="369332"/>
          </a:xfrm>
          <a:prstGeom prst="rect">
            <a:avLst/>
          </a:prstGeom>
          <a:solidFill>
            <a:srgbClr val="FFFF00"/>
          </a:solidFill>
          <a:ln>
            <a:solidFill>
              <a:srgbClr val="C00000"/>
            </a:solidFill>
          </a:ln>
        </p:spPr>
        <p:txBody>
          <a:bodyPr wrap="square" rtlCol="0">
            <a:spAutoFit/>
          </a:bodyPr>
          <a:lstStyle/>
          <a:p>
            <a:pPr algn="ctr"/>
            <a:r>
              <a:rPr lang="en-US" dirty="0"/>
              <a:t>US Data</a:t>
            </a:r>
          </a:p>
        </p:txBody>
      </p:sp>
      <p:sp>
        <p:nvSpPr>
          <p:cNvPr id="44" name="TextBox 43">
            <a:extLst>
              <a:ext uri="{FF2B5EF4-FFF2-40B4-BE49-F238E27FC236}">
                <a16:creationId xmlns:a16="http://schemas.microsoft.com/office/drawing/2014/main" id="{37DA7FA4-73DB-1F31-D91C-27C125847C9B}"/>
              </a:ext>
            </a:extLst>
          </p:cNvPr>
          <p:cNvSpPr txBox="1"/>
          <p:nvPr/>
        </p:nvSpPr>
        <p:spPr>
          <a:xfrm>
            <a:off x="4006131" y="4620401"/>
            <a:ext cx="1408128" cy="369332"/>
          </a:xfrm>
          <a:prstGeom prst="rect">
            <a:avLst/>
          </a:prstGeom>
          <a:solidFill>
            <a:srgbClr val="FFFF00"/>
          </a:solidFill>
          <a:ln>
            <a:solidFill>
              <a:srgbClr val="C00000"/>
            </a:solidFill>
          </a:ln>
        </p:spPr>
        <p:txBody>
          <a:bodyPr wrap="square" rtlCol="0">
            <a:spAutoFit/>
          </a:bodyPr>
          <a:lstStyle/>
          <a:p>
            <a:pPr algn="ctr"/>
            <a:r>
              <a:rPr lang="en-US" dirty="0"/>
              <a:t>Japan Data</a:t>
            </a:r>
          </a:p>
        </p:txBody>
      </p:sp>
    </p:spTree>
    <p:extLst>
      <p:ext uri="{BB962C8B-B14F-4D97-AF65-F5344CB8AC3E}">
        <p14:creationId xmlns:p14="http://schemas.microsoft.com/office/powerpoint/2010/main" val="49916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000" b="1" dirty="0">
                <a:solidFill>
                  <a:srgbClr val="FFFF00"/>
                </a:solidFill>
              </a:rPr>
              <a:t>002 Big Data</a:t>
            </a:r>
            <a:endParaRPr lang="zh-TW" altLang="en-US" sz="4000" b="1" dirty="0">
              <a:solidFill>
                <a:srgbClr val="FFFF00"/>
              </a:solidFill>
            </a:endParaRPr>
          </a:p>
        </p:txBody>
      </p:sp>
      <p:sp>
        <p:nvSpPr>
          <p:cNvPr id="3" name="副標題 2"/>
          <p:cNvSpPr>
            <a:spLocks noGrp="1"/>
          </p:cNvSpPr>
          <p:nvPr>
            <p:ph type="subTitle" idx="1"/>
          </p:nvPr>
        </p:nvSpPr>
        <p:spPr>
          <a:xfrm>
            <a:off x="401426" y="1284927"/>
            <a:ext cx="8419046" cy="1871801"/>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What is Big Data in Practical Explanation (14:00/15:00)?</a:t>
            </a:r>
          </a:p>
          <a:p>
            <a:pPr marL="342900" indent="-342900" algn="l">
              <a:buClr>
                <a:srgbClr val="0070C0"/>
              </a:buClr>
              <a:buSzPct val="80000"/>
              <a:buFont typeface="Wingdings" pitchFamily="2" charset="2"/>
              <a:buChar char="u"/>
            </a:pPr>
            <a:r>
              <a:rPr lang="en-US" sz="1800" dirty="0">
                <a:solidFill>
                  <a:schemeClr val="tx1"/>
                </a:solidFill>
              </a:rPr>
              <a:t>RDBMS is the only one database system can store the transactional data, such as, credit card transaction and bank transaction.</a:t>
            </a:r>
          </a:p>
          <a:p>
            <a:pPr marL="342900" indent="-342900" algn="l">
              <a:buClr>
                <a:srgbClr val="0070C0"/>
              </a:buClr>
              <a:buSzPct val="80000"/>
              <a:buFont typeface="Wingdings" pitchFamily="2" charset="2"/>
              <a:buChar char="u"/>
            </a:pPr>
            <a:r>
              <a:rPr lang="en-US" sz="1800" dirty="0">
                <a:solidFill>
                  <a:schemeClr val="tx1"/>
                </a:solidFill>
              </a:rPr>
              <a:t>The transaction database </a:t>
            </a:r>
            <a:r>
              <a:rPr lang="en-US" sz="1800" b="1" dirty="0">
                <a:solidFill>
                  <a:srgbClr val="C00000"/>
                </a:solidFill>
              </a:rPr>
              <a:t>NEVER</a:t>
            </a:r>
            <a:r>
              <a:rPr lang="en-US" sz="1800" dirty="0">
                <a:solidFill>
                  <a:srgbClr val="C00000"/>
                </a:solidFill>
              </a:rPr>
              <a:t> </a:t>
            </a:r>
            <a:r>
              <a:rPr lang="en-US" sz="1800" dirty="0">
                <a:solidFill>
                  <a:schemeClr val="tx1"/>
                </a:solidFill>
              </a:rPr>
              <a:t>have “</a:t>
            </a:r>
            <a:r>
              <a:rPr lang="en-US" sz="1800" b="1" dirty="0">
                <a:solidFill>
                  <a:srgbClr val="C00000"/>
                </a:solidFill>
              </a:rPr>
              <a:t>I DO NOT KNOW </a:t>
            </a:r>
            <a:r>
              <a:rPr lang="en-US" sz="1800" dirty="0">
                <a:solidFill>
                  <a:schemeClr val="tx1"/>
                </a:solidFill>
              </a:rPr>
              <a:t>you are in the system or not”.</a:t>
            </a:r>
          </a:p>
          <a:p>
            <a:pPr marL="342900" indent="-342900" algn="l">
              <a:buClr>
                <a:srgbClr val="0070C0"/>
              </a:buClr>
              <a:buSzPct val="80000"/>
              <a:buFont typeface="Wingdings" pitchFamily="2" charset="2"/>
              <a:buChar char="u"/>
            </a:pPr>
            <a:r>
              <a:rPr lang="en-US" sz="1800" dirty="0">
                <a:solidFill>
                  <a:schemeClr val="tx1"/>
                </a:solidFill>
              </a:rPr>
              <a:t>RDBMS always know whether you are in the system or not.</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https://www.youtube.com/watch?v=JK2MdJAWEGc&amp;list=PLlgLmuG_KgbasW0lpInSAIxYd2vqAEPit&amp;index=1</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2022/10/24</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6</a:t>
            </a:fld>
            <a:endParaRPr lang="zh-TW" altLang="en-US"/>
          </a:p>
        </p:txBody>
      </p:sp>
      <p:sp>
        <p:nvSpPr>
          <p:cNvPr id="16" name="TextBox 15">
            <a:extLst>
              <a:ext uri="{FF2B5EF4-FFF2-40B4-BE49-F238E27FC236}">
                <a16:creationId xmlns:a16="http://schemas.microsoft.com/office/drawing/2014/main" id="{8B0FD499-7AF1-D2CC-53EA-CCD4F59338A5}"/>
              </a:ext>
            </a:extLst>
          </p:cNvPr>
          <p:cNvSpPr txBox="1"/>
          <p:nvPr/>
        </p:nvSpPr>
        <p:spPr>
          <a:xfrm>
            <a:off x="2534493" y="3790787"/>
            <a:ext cx="2016224" cy="369332"/>
          </a:xfrm>
          <a:prstGeom prst="rect">
            <a:avLst/>
          </a:prstGeom>
          <a:solidFill>
            <a:srgbClr val="FFFF00"/>
          </a:solidFill>
          <a:ln>
            <a:solidFill>
              <a:srgbClr val="C00000"/>
            </a:solidFill>
          </a:ln>
        </p:spPr>
        <p:txBody>
          <a:bodyPr wrap="square" rtlCol="0">
            <a:spAutoFit/>
          </a:bodyPr>
          <a:lstStyle/>
          <a:p>
            <a:pPr algn="ctr"/>
            <a:r>
              <a:rPr lang="en-US" dirty="0"/>
              <a:t>Distributed RDBMS</a:t>
            </a:r>
          </a:p>
        </p:txBody>
      </p:sp>
      <p:graphicFrame>
        <p:nvGraphicFramePr>
          <p:cNvPr id="9" name="Table 13">
            <a:extLst>
              <a:ext uri="{FF2B5EF4-FFF2-40B4-BE49-F238E27FC236}">
                <a16:creationId xmlns:a16="http://schemas.microsoft.com/office/drawing/2014/main" id="{C4912DDB-EF4D-AF67-8808-2619F3033715}"/>
              </a:ext>
            </a:extLst>
          </p:cNvPr>
          <p:cNvGraphicFramePr>
            <a:graphicFrameLocks noGrp="1"/>
          </p:cNvGraphicFramePr>
          <p:nvPr>
            <p:extLst>
              <p:ext uri="{D42A27DB-BD31-4B8C-83A1-F6EECF244321}">
                <p14:modId xmlns:p14="http://schemas.microsoft.com/office/powerpoint/2010/main" val="3054482703"/>
              </p:ext>
            </p:extLst>
          </p:nvPr>
        </p:nvGraphicFramePr>
        <p:xfrm>
          <a:off x="5990877" y="4296616"/>
          <a:ext cx="2612679" cy="1828800"/>
        </p:xfrm>
        <a:graphic>
          <a:graphicData uri="http://schemas.openxmlformats.org/drawingml/2006/table">
            <a:tbl>
              <a:tblPr firstRow="1" bandRow="1">
                <a:tableStyleId>{5C22544A-7EE6-4342-B048-85BDC9FD1C3A}</a:tableStyleId>
              </a:tblPr>
              <a:tblGrid>
                <a:gridCol w="672211">
                  <a:extLst>
                    <a:ext uri="{9D8B030D-6E8A-4147-A177-3AD203B41FA5}">
                      <a16:colId xmlns:a16="http://schemas.microsoft.com/office/drawing/2014/main" val="120829899"/>
                    </a:ext>
                  </a:extLst>
                </a:gridCol>
                <a:gridCol w="670243">
                  <a:extLst>
                    <a:ext uri="{9D8B030D-6E8A-4147-A177-3AD203B41FA5}">
                      <a16:colId xmlns:a16="http://schemas.microsoft.com/office/drawing/2014/main" val="2017894106"/>
                    </a:ext>
                  </a:extLst>
                </a:gridCol>
                <a:gridCol w="670243">
                  <a:extLst>
                    <a:ext uri="{9D8B030D-6E8A-4147-A177-3AD203B41FA5}">
                      <a16:colId xmlns:a16="http://schemas.microsoft.com/office/drawing/2014/main" val="562366459"/>
                    </a:ext>
                  </a:extLst>
                </a:gridCol>
                <a:gridCol w="599982">
                  <a:extLst>
                    <a:ext uri="{9D8B030D-6E8A-4147-A177-3AD203B41FA5}">
                      <a16:colId xmlns:a16="http://schemas.microsoft.com/office/drawing/2014/main" val="2037536233"/>
                    </a:ext>
                  </a:extLst>
                </a:gridCol>
              </a:tblGrid>
              <a:tr h="293573">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431592791"/>
                  </a:ext>
                </a:extLst>
              </a:tr>
              <a:tr h="293573">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2610928626"/>
                  </a:ext>
                </a:extLst>
              </a:tr>
              <a:tr h="293573">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694270708"/>
                  </a:ext>
                </a:extLst>
              </a:tr>
              <a:tr h="293573">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193316906"/>
                  </a:ext>
                </a:extLst>
              </a:tr>
              <a:tr h="293573">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1974842661"/>
                  </a:ext>
                </a:extLst>
              </a:tr>
            </a:tbl>
          </a:graphicData>
        </a:graphic>
      </p:graphicFrame>
      <p:sp>
        <p:nvSpPr>
          <p:cNvPr id="10" name="Cylinder 9">
            <a:extLst>
              <a:ext uri="{FF2B5EF4-FFF2-40B4-BE49-F238E27FC236}">
                <a16:creationId xmlns:a16="http://schemas.microsoft.com/office/drawing/2014/main" id="{F42D64A1-CBAC-7DC8-8E75-0A4986FC2614}"/>
              </a:ext>
            </a:extLst>
          </p:cNvPr>
          <p:cNvSpPr/>
          <p:nvPr/>
        </p:nvSpPr>
        <p:spPr>
          <a:xfrm>
            <a:off x="518269" y="4810141"/>
            <a:ext cx="1152128" cy="778383"/>
          </a:xfrm>
          <a:prstGeom prst="can">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DCC57BA5-CE2A-73B6-6175-03F02758A0A0}"/>
              </a:ext>
            </a:extLst>
          </p:cNvPr>
          <p:cNvSpPr txBox="1"/>
          <p:nvPr/>
        </p:nvSpPr>
        <p:spPr>
          <a:xfrm>
            <a:off x="3060388" y="4320302"/>
            <a:ext cx="936104" cy="369332"/>
          </a:xfrm>
          <a:prstGeom prst="rect">
            <a:avLst/>
          </a:prstGeom>
          <a:solidFill>
            <a:srgbClr val="FFFF00"/>
          </a:solidFill>
          <a:ln>
            <a:solidFill>
              <a:srgbClr val="C00000"/>
            </a:solidFill>
          </a:ln>
        </p:spPr>
        <p:txBody>
          <a:bodyPr wrap="square" rtlCol="0">
            <a:spAutoFit/>
          </a:bodyPr>
          <a:lstStyle/>
          <a:p>
            <a:pPr algn="ctr"/>
            <a:r>
              <a:rPr lang="en-US" dirty="0"/>
              <a:t>Data1</a:t>
            </a:r>
          </a:p>
        </p:txBody>
      </p:sp>
      <p:sp>
        <p:nvSpPr>
          <p:cNvPr id="12" name="TextBox 11">
            <a:extLst>
              <a:ext uri="{FF2B5EF4-FFF2-40B4-BE49-F238E27FC236}">
                <a16:creationId xmlns:a16="http://schemas.microsoft.com/office/drawing/2014/main" id="{70C20073-838F-785E-2DF0-8773996A85EA}"/>
              </a:ext>
            </a:extLst>
          </p:cNvPr>
          <p:cNvSpPr txBox="1"/>
          <p:nvPr/>
        </p:nvSpPr>
        <p:spPr>
          <a:xfrm>
            <a:off x="3038549" y="4869290"/>
            <a:ext cx="936104" cy="369332"/>
          </a:xfrm>
          <a:prstGeom prst="rect">
            <a:avLst/>
          </a:prstGeom>
          <a:solidFill>
            <a:srgbClr val="FFFF00"/>
          </a:solidFill>
          <a:ln>
            <a:solidFill>
              <a:srgbClr val="C00000"/>
            </a:solidFill>
          </a:ln>
        </p:spPr>
        <p:txBody>
          <a:bodyPr wrap="square" rtlCol="0">
            <a:spAutoFit/>
          </a:bodyPr>
          <a:lstStyle/>
          <a:p>
            <a:pPr algn="ctr"/>
            <a:r>
              <a:rPr lang="en-US" dirty="0"/>
              <a:t>Data2</a:t>
            </a:r>
          </a:p>
        </p:txBody>
      </p:sp>
      <p:sp>
        <p:nvSpPr>
          <p:cNvPr id="17" name="TextBox 16">
            <a:extLst>
              <a:ext uri="{FF2B5EF4-FFF2-40B4-BE49-F238E27FC236}">
                <a16:creationId xmlns:a16="http://schemas.microsoft.com/office/drawing/2014/main" id="{69C55E84-8D6E-CA5A-C4FD-20C1CCA6321C}"/>
              </a:ext>
            </a:extLst>
          </p:cNvPr>
          <p:cNvSpPr txBox="1"/>
          <p:nvPr/>
        </p:nvSpPr>
        <p:spPr>
          <a:xfrm>
            <a:off x="3060388" y="5435693"/>
            <a:ext cx="936104" cy="369332"/>
          </a:xfrm>
          <a:prstGeom prst="rect">
            <a:avLst/>
          </a:prstGeom>
          <a:solidFill>
            <a:srgbClr val="FFFF00"/>
          </a:solidFill>
          <a:ln>
            <a:solidFill>
              <a:srgbClr val="C00000"/>
            </a:solidFill>
          </a:ln>
        </p:spPr>
        <p:txBody>
          <a:bodyPr wrap="square" rtlCol="0">
            <a:spAutoFit/>
          </a:bodyPr>
          <a:lstStyle/>
          <a:p>
            <a:pPr algn="ctr"/>
            <a:r>
              <a:rPr lang="en-US" dirty="0"/>
              <a:t>Data3</a:t>
            </a:r>
          </a:p>
        </p:txBody>
      </p:sp>
      <p:sp>
        <p:nvSpPr>
          <p:cNvPr id="18" name="TextBox 17">
            <a:extLst>
              <a:ext uri="{FF2B5EF4-FFF2-40B4-BE49-F238E27FC236}">
                <a16:creationId xmlns:a16="http://schemas.microsoft.com/office/drawing/2014/main" id="{001A66F0-18E9-8A4F-CE3D-C48C3B6ADC68}"/>
              </a:ext>
            </a:extLst>
          </p:cNvPr>
          <p:cNvSpPr txBox="1"/>
          <p:nvPr/>
        </p:nvSpPr>
        <p:spPr>
          <a:xfrm>
            <a:off x="3110557" y="6002096"/>
            <a:ext cx="936104" cy="369332"/>
          </a:xfrm>
          <a:prstGeom prst="rect">
            <a:avLst/>
          </a:prstGeom>
          <a:solidFill>
            <a:srgbClr val="FFFF00"/>
          </a:solidFill>
          <a:ln>
            <a:solidFill>
              <a:srgbClr val="C00000"/>
            </a:solidFill>
          </a:ln>
        </p:spPr>
        <p:txBody>
          <a:bodyPr wrap="square" rtlCol="0">
            <a:spAutoFit/>
          </a:bodyPr>
          <a:lstStyle/>
          <a:p>
            <a:pPr algn="ctr"/>
            <a:r>
              <a:rPr lang="en-US" dirty="0"/>
              <a:t>Data4</a:t>
            </a:r>
          </a:p>
        </p:txBody>
      </p:sp>
      <p:sp>
        <p:nvSpPr>
          <p:cNvPr id="19" name="TextBox 18">
            <a:extLst>
              <a:ext uri="{FF2B5EF4-FFF2-40B4-BE49-F238E27FC236}">
                <a16:creationId xmlns:a16="http://schemas.microsoft.com/office/drawing/2014/main" id="{102C3E89-A290-8A14-3B45-DF2F1A2B7002}"/>
              </a:ext>
            </a:extLst>
          </p:cNvPr>
          <p:cNvSpPr txBox="1"/>
          <p:nvPr/>
        </p:nvSpPr>
        <p:spPr>
          <a:xfrm>
            <a:off x="561406" y="4174348"/>
            <a:ext cx="1065854" cy="369332"/>
          </a:xfrm>
          <a:prstGeom prst="rect">
            <a:avLst/>
          </a:prstGeom>
          <a:solidFill>
            <a:srgbClr val="FFFF00"/>
          </a:solidFill>
          <a:ln>
            <a:solidFill>
              <a:srgbClr val="C00000"/>
            </a:solidFill>
          </a:ln>
        </p:spPr>
        <p:txBody>
          <a:bodyPr wrap="square" rtlCol="0">
            <a:spAutoFit/>
          </a:bodyPr>
          <a:lstStyle/>
          <a:p>
            <a:pPr algn="ctr"/>
            <a:r>
              <a:rPr lang="en-US" dirty="0"/>
              <a:t>RDBMS</a:t>
            </a:r>
          </a:p>
        </p:txBody>
      </p:sp>
      <p:cxnSp>
        <p:nvCxnSpPr>
          <p:cNvPr id="21" name="Straight Arrow Connector 20">
            <a:extLst>
              <a:ext uri="{FF2B5EF4-FFF2-40B4-BE49-F238E27FC236}">
                <a16:creationId xmlns:a16="http://schemas.microsoft.com/office/drawing/2014/main" id="{F494E626-AB0E-0D5B-8434-F795ED5B49A1}"/>
              </a:ext>
            </a:extLst>
          </p:cNvPr>
          <p:cNvCxnSpPr>
            <a:stCxn id="10" idx="4"/>
            <a:endCxn id="11" idx="1"/>
          </p:cNvCxnSpPr>
          <p:nvPr/>
        </p:nvCxnSpPr>
        <p:spPr>
          <a:xfrm flipV="1">
            <a:off x="1670397" y="4504968"/>
            <a:ext cx="1389991" cy="694365"/>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23" name="Straight Arrow Connector 22">
            <a:extLst>
              <a:ext uri="{FF2B5EF4-FFF2-40B4-BE49-F238E27FC236}">
                <a16:creationId xmlns:a16="http://schemas.microsoft.com/office/drawing/2014/main" id="{4F8FAF08-1068-9EC1-04F2-23A85CF05EB9}"/>
              </a:ext>
            </a:extLst>
          </p:cNvPr>
          <p:cNvCxnSpPr>
            <a:stCxn id="10" idx="4"/>
            <a:endCxn id="12" idx="1"/>
          </p:cNvCxnSpPr>
          <p:nvPr/>
        </p:nvCxnSpPr>
        <p:spPr>
          <a:xfrm flipV="1">
            <a:off x="1670397" y="5053956"/>
            <a:ext cx="1368152" cy="145377"/>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25" name="Straight Arrow Connector 24">
            <a:extLst>
              <a:ext uri="{FF2B5EF4-FFF2-40B4-BE49-F238E27FC236}">
                <a16:creationId xmlns:a16="http://schemas.microsoft.com/office/drawing/2014/main" id="{3282ABD5-9B2D-D7BC-550A-BF65DF300394}"/>
              </a:ext>
            </a:extLst>
          </p:cNvPr>
          <p:cNvCxnSpPr>
            <a:stCxn id="10" idx="4"/>
            <a:endCxn id="17" idx="1"/>
          </p:cNvCxnSpPr>
          <p:nvPr/>
        </p:nvCxnSpPr>
        <p:spPr>
          <a:xfrm>
            <a:off x="1670397" y="5199333"/>
            <a:ext cx="1389991" cy="421026"/>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27" name="Straight Arrow Connector 26">
            <a:extLst>
              <a:ext uri="{FF2B5EF4-FFF2-40B4-BE49-F238E27FC236}">
                <a16:creationId xmlns:a16="http://schemas.microsoft.com/office/drawing/2014/main" id="{467AFA3A-4759-618D-0BF8-D2BCA3BD8283}"/>
              </a:ext>
            </a:extLst>
          </p:cNvPr>
          <p:cNvCxnSpPr>
            <a:stCxn id="10" idx="4"/>
            <a:endCxn id="18" idx="1"/>
          </p:cNvCxnSpPr>
          <p:nvPr/>
        </p:nvCxnSpPr>
        <p:spPr>
          <a:xfrm>
            <a:off x="1670397" y="5199333"/>
            <a:ext cx="1440160" cy="987429"/>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28" name="TextBox 27">
            <a:extLst>
              <a:ext uri="{FF2B5EF4-FFF2-40B4-BE49-F238E27FC236}">
                <a16:creationId xmlns:a16="http://schemas.microsoft.com/office/drawing/2014/main" id="{0F9F376A-84DF-CF0C-11A3-962D36BCB34C}"/>
              </a:ext>
            </a:extLst>
          </p:cNvPr>
          <p:cNvSpPr txBox="1"/>
          <p:nvPr/>
        </p:nvSpPr>
        <p:spPr>
          <a:xfrm>
            <a:off x="5990877" y="3754966"/>
            <a:ext cx="2232248" cy="369332"/>
          </a:xfrm>
          <a:prstGeom prst="rect">
            <a:avLst/>
          </a:prstGeom>
          <a:solidFill>
            <a:srgbClr val="FFFF00"/>
          </a:solidFill>
          <a:ln>
            <a:solidFill>
              <a:srgbClr val="C00000"/>
            </a:solidFill>
          </a:ln>
        </p:spPr>
        <p:txBody>
          <a:bodyPr wrap="square" rtlCol="0">
            <a:spAutoFit/>
          </a:bodyPr>
          <a:lstStyle/>
          <a:p>
            <a:pPr algn="ctr"/>
            <a:r>
              <a:rPr lang="en-US" dirty="0"/>
              <a:t>Single Table</a:t>
            </a:r>
          </a:p>
        </p:txBody>
      </p:sp>
      <p:cxnSp>
        <p:nvCxnSpPr>
          <p:cNvPr id="30" name="Straight Arrow Connector 29">
            <a:extLst>
              <a:ext uri="{FF2B5EF4-FFF2-40B4-BE49-F238E27FC236}">
                <a16:creationId xmlns:a16="http://schemas.microsoft.com/office/drawing/2014/main" id="{6F38D34B-A262-1CDE-78E0-681740E0589A}"/>
              </a:ext>
            </a:extLst>
          </p:cNvPr>
          <p:cNvCxnSpPr>
            <a:cxnSpLocks/>
            <a:endCxn id="11" idx="3"/>
          </p:cNvCxnSpPr>
          <p:nvPr/>
        </p:nvCxnSpPr>
        <p:spPr>
          <a:xfrm flipH="1" flipV="1">
            <a:off x="3996492" y="4504968"/>
            <a:ext cx="1994385" cy="344849"/>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32" name="Straight Arrow Connector 31">
            <a:extLst>
              <a:ext uri="{FF2B5EF4-FFF2-40B4-BE49-F238E27FC236}">
                <a16:creationId xmlns:a16="http://schemas.microsoft.com/office/drawing/2014/main" id="{B2C48F9E-E272-A03F-A55D-82A1327B51C3}"/>
              </a:ext>
            </a:extLst>
          </p:cNvPr>
          <p:cNvCxnSpPr>
            <a:cxnSpLocks/>
            <a:stCxn id="9" idx="1"/>
            <a:endCxn id="12" idx="3"/>
          </p:cNvCxnSpPr>
          <p:nvPr/>
        </p:nvCxnSpPr>
        <p:spPr>
          <a:xfrm flipH="1" flipV="1">
            <a:off x="3974653" y="5053956"/>
            <a:ext cx="2016224" cy="15706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39" name="Straight Arrow Connector 38">
            <a:extLst>
              <a:ext uri="{FF2B5EF4-FFF2-40B4-BE49-F238E27FC236}">
                <a16:creationId xmlns:a16="http://schemas.microsoft.com/office/drawing/2014/main" id="{F7CB4B9C-BC97-1472-BCA3-B2BC62FAE218}"/>
              </a:ext>
            </a:extLst>
          </p:cNvPr>
          <p:cNvCxnSpPr>
            <a:endCxn id="17" idx="3"/>
          </p:cNvCxnSpPr>
          <p:nvPr/>
        </p:nvCxnSpPr>
        <p:spPr>
          <a:xfrm flipH="1">
            <a:off x="3996492" y="5547650"/>
            <a:ext cx="1994385" cy="72709"/>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41" name="Straight Arrow Connector 40">
            <a:extLst>
              <a:ext uri="{FF2B5EF4-FFF2-40B4-BE49-F238E27FC236}">
                <a16:creationId xmlns:a16="http://schemas.microsoft.com/office/drawing/2014/main" id="{912EE0DF-4F7A-4AE0-E949-213EB2147278}"/>
              </a:ext>
            </a:extLst>
          </p:cNvPr>
          <p:cNvCxnSpPr>
            <a:endCxn id="18" idx="3"/>
          </p:cNvCxnSpPr>
          <p:nvPr/>
        </p:nvCxnSpPr>
        <p:spPr>
          <a:xfrm flipH="1">
            <a:off x="4046661" y="5959539"/>
            <a:ext cx="1944216" cy="227223"/>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42" name="TextBox 41">
            <a:extLst>
              <a:ext uri="{FF2B5EF4-FFF2-40B4-BE49-F238E27FC236}">
                <a16:creationId xmlns:a16="http://schemas.microsoft.com/office/drawing/2014/main" id="{D140AFA1-7303-9172-707E-E8EBCB23D94E}"/>
              </a:ext>
            </a:extLst>
          </p:cNvPr>
          <p:cNvSpPr txBox="1"/>
          <p:nvPr/>
        </p:nvSpPr>
        <p:spPr>
          <a:xfrm>
            <a:off x="4272879" y="4302887"/>
            <a:ext cx="1379795" cy="369332"/>
          </a:xfrm>
          <a:prstGeom prst="rect">
            <a:avLst/>
          </a:prstGeom>
          <a:solidFill>
            <a:srgbClr val="FFFF00"/>
          </a:solidFill>
          <a:ln>
            <a:solidFill>
              <a:srgbClr val="C00000"/>
            </a:solidFill>
          </a:ln>
        </p:spPr>
        <p:txBody>
          <a:bodyPr wrap="square" rtlCol="0">
            <a:spAutoFit/>
          </a:bodyPr>
          <a:lstStyle/>
          <a:p>
            <a:pPr algn="ctr"/>
            <a:r>
              <a:rPr lang="en-US" dirty="0"/>
              <a:t>India Data</a:t>
            </a:r>
          </a:p>
        </p:txBody>
      </p:sp>
      <p:sp>
        <p:nvSpPr>
          <p:cNvPr id="43" name="TextBox 42">
            <a:extLst>
              <a:ext uri="{FF2B5EF4-FFF2-40B4-BE49-F238E27FC236}">
                <a16:creationId xmlns:a16="http://schemas.microsoft.com/office/drawing/2014/main" id="{91EB0B19-4342-7313-FEB4-C4543DB387F5}"/>
              </a:ext>
            </a:extLst>
          </p:cNvPr>
          <p:cNvSpPr txBox="1"/>
          <p:nvPr/>
        </p:nvSpPr>
        <p:spPr>
          <a:xfrm>
            <a:off x="4262685" y="4856930"/>
            <a:ext cx="1389990" cy="369332"/>
          </a:xfrm>
          <a:prstGeom prst="rect">
            <a:avLst/>
          </a:prstGeom>
          <a:solidFill>
            <a:srgbClr val="FFFF00"/>
          </a:solidFill>
          <a:ln>
            <a:solidFill>
              <a:srgbClr val="C00000"/>
            </a:solidFill>
          </a:ln>
        </p:spPr>
        <p:txBody>
          <a:bodyPr wrap="square" rtlCol="0">
            <a:spAutoFit/>
          </a:bodyPr>
          <a:lstStyle/>
          <a:p>
            <a:pPr algn="ctr"/>
            <a:r>
              <a:rPr lang="en-US" dirty="0"/>
              <a:t>US Data</a:t>
            </a:r>
          </a:p>
        </p:txBody>
      </p:sp>
      <p:sp>
        <p:nvSpPr>
          <p:cNvPr id="44" name="TextBox 43">
            <a:extLst>
              <a:ext uri="{FF2B5EF4-FFF2-40B4-BE49-F238E27FC236}">
                <a16:creationId xmlns:a16="http://schemas.microsoft.com/office/drawing/2014/main" id="{37DA7FA4-73DB-1F31-D91C-27C125847C9B}"/>
              </a:ext>
            </a:extLst>
          </p:cNvPr>
          <p:cNvSpPr txBox="1"/>
          <p:nvPr/>
        </p:nvSpPr>
        <p:spPr>
          <a:xfrm>
            <a:off x="4272880" y="5411773"/>
            <a:ext cx="1408128" cy="369332"/>
          </a:xfrm>
          <a:prstGeom prst="rect">
            <a:avLst/>
          </a:prstGeom>
          <a:solidFill>
            <a:srgbClr val="FFFF00"/>
          </a:solidFill>
          <a:ln>
            <a:solidFill>
              <a:srgbClr val="C00000"/>
            </a:solidFill>
          </a:ln>
        </p:spPr>
        <p:txBody>
          <a:bodyPr wrap="square" rtlCol="0">
            <a:spAutoFit/>
          </a:bodyPr>
          <a:lstStyle/>
          <a:p>
            <a:pPr algn="ctr"/>
            <a:r>
              <a:rPr lang="en-US" dirty="0"/>
              <a:t>Japan Data</a:t>
            </a:r>
          </a:p>
        </p:txBody>
      </p:sp>
    </p:spTree>
    <p:extLst>
      <p:ext uri="{BB962C8B-B14F-4D97-AF65-F5344CB8AC3E}">
        <p14:creationId xmlns:p14="http://schemas.microsoft.com/office/powerpoint/2010/main" val="29951131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000" b="1" dirty="0">
                <a:solidFill>
                  <a:srgbClr val="FFFF00"/>
                </a:solidFill>
              </a:rPr>
              <a:t>002 Big Data</a:t>
            </a:r>
            <a:endParaRPr lang="zh-TW" altLang="en-US" sz="4000" b="1" dirty="0">
              <a:solidFill>
                <a:srgbClr val="FFFF00"/>
              </a:solidFill>
            </a:endParaRPr>
          </a:p>
        </p:txBody>
      </p:sp>
      <p:sp>
        <p:nvSpPr>
          <p:cNvPr id="3" name="副標題 2"/>
          <p:cNvSpPr>
            <a:spLocks noGrp="1"/>
          </p:cNvSpPr>
          <p:nvPr>
            <p:ph type="subTitle" idx="1"/>
          </p:nvPr>
        </p:nvSpPr>
        <p:spPr>
          <a:xfrm>
            <a:off x="401426" y="1284927"/>
            <a:ext cx="8419046" cy="2757373"/>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What is Big Data in Practical Explanation (15:00/15:00)?</a:t>
            </a:r>
          </a:p>
          <a:p>
            <a:pPr marL="342900" indent="-342900" algn="l">
              <a:buClr>
                <a:srgbClr val="0070C0"/>
              </a:buClr>
              <a:buSzPct val="80000"/>
              <a:buFont typeface="Wingdings" pitchFamily="2" charset="2"/>
              <a:buChar char="u"/>
            </a:pPr>
            <a:r>
              <a:rPr lang="en-US" sz="1800" dirty="0">
                <a:solidFill>
                  <a:schemeClr val="tx1"/>
                </a:solidFill>
              </a:rPr>
              <a:t>If you want to fetch the data, for example, we have e-commerce website, it will be the NoSQL database.</a:t>
            </a:r>
          </a:p>
          <a:p>
            <a:pPr marL="342900" indent="-342900" algn="l">
              <a:buClr>
                <a:srgbClr val="0070C0"/>
              </a:buClr>
              <a:buSzPct val="80000"/>
              <a:buFont typeface="Wingdings" pitchFamily="2" charset="2"/>
              <a:buChar char="u"/>
            </a:pPr>
            <a:r>
              <a:rPr lang="en-US" sz="1800" dirty="0">
                <a:solidFill>
                  <a:schemeClr val="tx1"/>
                </a:solidFill>
              </a:rPr>
              <a:t>Million of people are booking flights through cleartrip.com (</a:t>
            </a:r>
            <a:r>
              <a:rPr lang="en-US" sz="1800" dirty="0">
                <a:solidFill>
                  <a:schemeClr val="tx1"/>
                </a:solidFill>
                <a:hlinkClick r:id="rId2"/>
              </a:rPr>
              <a:t>https://www.cleartrip.com/</a:t>
            </a:r>
            <a:r>
              <a:rPr lang="en-US" sz="1800" dirty="0">
                <a:solidFill>
                  <a:schemeClr val="tx1"/>
                </a:solidFill>
              </a:rPr>
              <a:t>).</a:t>
            </a:r>
          </a:p>
          <a:p>
            <a:pPr marL="342900" indent="-342900" algn="l">
              <a:buClr>
                <a:srgbClr val="0070C0"/>
              </a:buClr>
              <a:buSzPct val="80000"/>
              <a:buFont typeface="Wingdings" pitchFamily="2" charset="2"/>
              <a:buChar char="u"/>
            </a:pPr>
            <a:r>
              <a:rPr lang="en-US" sz="1800" dirty="0">
                <a:solidFill>
                  <a:srgbClr val="202124"/>
                </a:solidFill>
              </a:rPr>
              <a:t>cleartrip.com must identify how many people are booking in a particular route so that you can give a better offer.</a:t>
            </a:r>
          </a:p>
          <a:p>
            <a:pPr marL="342900" indent="-342900" algn="l">
              <a:buClr>
                <a:srgbClr val="0070C0"/>
              </a:buClr>
              <a:buSzPct val="80000"/>
              <a:buFont typeface="Wingdings" pitchFamily="2" charset="2"/>
              <a:buChar char="u"/>
            </a:pPr>
            <a:r>
              <a:rPr lang="en-US" sz="1800" dirty="0">
                <a:solidFill>
                  <a:srgbClr val="202124"/>
                </a:solidFill>
              </a:rPr>
              <a:t>This is done by reading real-time data from a NoSQL system, such as, MongoDB or HBase.</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https://www.youtube.com/watch?v=JK2MdJAWEGc&amp;list=PLlgLmuG_KgbasW0lpInSAIxYd2vqAEPit&amp;index=1</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2022/10/24</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7</a:t>
            </a:fld>
            <a:endParaRPr lang="zh-TW" altLang="en-US"/>
          </a:p>
        </p:txBody>
      </p:sp>
      <p:pic>
        <p:nvPicPr>
          <p:cNvPr id="1032" name="Picture 8" descr="The Advent of Polyglot Persistence in 1905 Hybris for Varying Data Storage  Needs">
            <a:extLst>
              <a:ext uri="{FF2B5EF4-FFF2-40B4-BE49-F238E27FC236}">
                <a16:creationId xmlns:a16="http://schemas.microsoft.com/office/drawing/2014/main" id="{765A82A2-5359-E2D7-06BA-E823366B0A0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83968" y="4093845"/>
            <a:ext cx="4458606" cy="2293404"/>
          </a:xfrm>
          <a:prstGeom prst="rect">
            <a:avLst/>
          </a:prstGeom>
          <a:noFill/>
          <a:ln>
            <a:solidFill>
              <a:srgbClr val="C00000"/>
            </a:solidFill>
          </a:ln>
          <a:extLst>
            <a:ext uri="{909E8E84-426E-40DD-AFC4-6F175D3DCCD1}">
              <a14:hiddenFill xmlns:a14="http://schemas.microsoft.com/office/drawing/2010/main">
                <a:solidFill>
                  <a:srgbClr val="FFFFFF"/>
                </a:solidFill>
              </a14:hiddenFill>
            </a:ext>
          </a:extLst>
        </p:spPr>
      </p:pic>
      <p:sp>
        <p:nvSpPr>
          <p:cNvPr id="13" name="副標題 2">
            <a:extLst>
              <a:ext uri="{FF2B5EF4-FFF2-40B4-BE49-F238E27FC236}">
                <a16:creationId xmlns:a16="http://schemas.microsoft.com/office/drawing/2014/main" id="{C9E1D204-FD34-DCFF-0225-16AC097414F9}"/>
              </a:ext>
            </a:extLst>
          </p:cNvPr>
          <p:cNvSpPr txBox="1">
            <a:spLocks/>
          </p:cNvSpPr>
          <p:nvPr/>
        </p:nvSpPr>
        <p:spPr>
          <a:xfrm>
            <a:off x="421575" y="4148652"/>
            <a:ext cx="3502353" cy="703913"/>
          </a:xfrm>
          <a:prstGeom prst="rect">
            <a:avLst/>
          </a:prstGeom>
          <a:ln>
            <a:solidFill>
              <a:srgbClr val="C00000"/>
            </a:solidFill>
          </a:ln>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Clr>
                <a:srgbClr val="0070C0"/>
              </a:buClr>
              <a:buSzPct val="80000"/>
              <a:buFont typeface="Wingdings" pitchFamily="2" charset="2"/>
              <a:buChar char="u"/>
            </a:pPr>
            <a:r>
              <a:rPr lang="en-US" sz="1800" dirty="0">
                <a:solidFill>
                  <a:srgbClr val="202124"/>
                </a:solidFill>
              </a:rPr>
              <a:t>For security database. </a:t>
            </a:r>
          </a:p>
          <a:p>
            <a:pPr marL="342900" indent="-342900" algn="l">
              <a:buClr>
                <a:srgbClr val="0070C0"/>
              </a:buClr>
              <a:buSzPct val="80000"/>
              <a:buFont typeface="Wingdings" pitchFamily="2" charset="2"/>
              <a:buChar char="u"/>
            </a:pPr>
            <a:r>
              <a:rPr lang="en-US" sz="1800" dirty="0">
                <a:solidFill>
                  <a:srgbClr val="202124"/>
                </a:solidFill>
              </a:rPr>
              <a:t>It is a transactional MySQL.</a:t>
            </a:r>
          </a:p>
        </p:txBody>
      </p:sp>
    </p:spTree>
    <p:extLst>
      <p:ext uri="{BB962C8B-B14F-4D97-AF65-F5344CB8AC3E}">
        <p14:creationId xmlns:p14="http://schemas.microsoft.com/office/powerpoint/2010/main" val="9113873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000" b="1" dirty="0">
                <a:solidFill>
                  <a:srgbClr val="FFFF00"/>
                </a:solidFill>
              </a:rPr>
              <a:t>002 Big Data</a:t>
            </a:r>
            <a:endParaRPr lang="zh-TW" altLang="en-US" sz="4000" b="1" dirty="0">
              <a:solidFill>
                <a:srgbClr val="FFFF00"/>
              </a:solidFill>
            </a:endParaRPr>
          </a:p>
        </p:txBody>
      </p:sp>
      <p:sp>
        <p:nvSpPr>
          <p:cNvPr id="3" name="副標題 2"/>
          <p:cNvSpPr>
            <a:spLocks noGrp="1"/>
          </p:cNvSpPr>
          <p:nvPr>
            <p:ph type="subTitle" idx="1"/>
          </p:nvPr>
        </p:nvSpPr>
        <p:spPr>
          <a:xfrm>
            <a:off x="401426" y="1284926"/>
            <a:ext cx="8419046" cy="3346157"/>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What is Big Data in Practical Explanation (14:15/15:00)?</a:t>
            </a:r>
          </a:p>
          <a:p>
            <a:pPr marL="342900" indent="-342900" algn="l">
              <a:buClr>
                <a:srgbClr val="0070C0"/>
              </a:buClr>
              <a:buSzPct val="80000"/>
              <a:buFont typeface="Wingdings" pitchFamily="2" charset="2"/>
              <a:buChar char="u"/>
            </a:pPr>
            <a:r>
              <a:rPr lang="en-US" sz="1800" dirty="0">
                <a:solidFill>
                  <a:schemeClr val="tx1"/>
                </a:solidFill>
              </a:rPr>
              <a:t>Polyglot Persistence: In the world of big data, there is a separate category of systems  called NoSQL database. NoSQL are database.</a:t>
            </a:r>
          </a:p>
          <a:p>
            <a:pPr marL="342900" indent="-342900" algn="l">
              <a:buClr>
                <a:srgbClr val="0070C0"/>
              </a:buClr>
              <a:buSzPct val="80000"/>
              <a:buFont typeface="Wingdings" pitchFamily="2" charset="2"/>
              <a:buChar char="u"/>
            </a:pPr>
            <a:r>
              <a:rPr lang="en-US" sz="1800" dirty="0">
                <a:solidFill>
                  <a:schemeClr val="tx1"/>
                </a:solidFill>
              </a:rPr>
              <a:t>What is the database? This is the database for real-time query. </a:t>
            </a:r>
          </a:p>
          <a:p>
            <a:pPr marL="342900" indent="-342900" algn="l">
              <a:buClr>
                <a:srgbClr val="0070C0"/>
              </a:buClr>
              <a:buSzPct val="80000"/>
              <a:buFont typeface="Wingdings" pitchFamily="2" charset="2"/>
              <a:buChar char="u"/>
            </a:pPr>
            <a:r>
              <a:rPr lang="en-US" sz="1800" dirty="0">
                <a:solidFill>
                  <a:schemeClr val="tx1"/>
                </a:solidFill>
              </a:rPr>
              <a:t>In that area, we have MongoDB, CassandraDB, HBase, etc. These are used in real-time.</a:t>
            </a:r>
          </a:p>
          <a:p>
            <a:pPr marL="342900" indent="-342900" algn="l">
              <a:buClr>
                <a:srgbClr val="0070C0"/>
              </a:buClr>
              <a:buSzPct val="80000"/>
              <a:buFont typeface="Wingdings" pitchFamily="2" charset="2"/>
              <a:buChar char="u"/>
            </a:pPr>
            <a:r>
              <a:rPr lang="en-US" sz="1800" dirty="0">
                <a:solidFill>
                  <a:srgbClr val="202124"/>
                </a:solidFill>
              </a:rPr>
              <a:t>Note: </a:t>
            </a:r>
          </a:p>
          <a:p>
            <a:pPr marL="342900" indent="-342900" algn="l">
              <a:buClr>
                <a:srgbClr val="0070C0"/>
              </a:buClr>
              <a:buSzPct val="80000"/>
              <a:buFont typeface="Wingdings" pitchFamily="2" charset="2"/>
              <a:buChar char="u"/>
            </a:pPr>
            <a:r>
              <a:rPr lang="en-US" sz="1800" dirty="0">
                <a:solidFill>
                  <a:srgbClr val="202124"/>
                </a:solidFill>
              </a:rPr>
              <a:t>Polyglot (many + tongues/languages in Greek), persistence: long term data storage.</a:t>
            </a:r>
          </a:p>
          <a:p>
            <a:pPr marL="342900" indent="-342900" algn="l">
              <a:buClr>
                <a:srgbClr val="0070C0"/>
              </a:buClr>
              <a:buSzPct val="80000"/>
              <a:buFont typeface="Wingdings" pitchFamily="2" charset="2"/>
              <a:buChar char="u"/>
            </a:pPr>
            <a:r>
              <a:rPr lang="en-US" sz="1800" dirty="0">
                <a:solidFill>
                  <a:srgbClr val="202124"/>
                </a:solidFill>
              </a:rPr>
              <a:t>Polyglot persistence is </a:t>
            </a:r>
            <a:r>
              <a:rPr lang="en-US" sz="1800" b="1" dirty="0">
                <a:solidFill>
                  <a:srgbClr val="202124"/>
                </a:solidFill>
              </a:rPr>
              <a:t>an enterprise storage term used to describe choosing different data storage/data stores technologies to support the various data types and their storage needs</a:t>
            </a:r>
            <a:r>
              <a:rPr lang="en-US" sz="1800" dirty="0">
                <a:solidFill>
                  <a:srgbClr val="202124"/>
                </a:solidFill>
              </a:rPr>
              <a:t>. </a:t>
            </a:r>
          </a:p>
          <a:p>
            <a:pPr marL="342900" indent="-342900" algn="l">
              <a:buClr>
                <a:srgbClr val="0070C0"/>
              </a:buClr>
              <a:buSzPct val="80000"/>
              <a:buFont typeface="Wingdings" pitchFamily="2" charset="2"/>
              <a:buChar char="u"/>
            </a:pPr>
            <a:endParaRPr lang="en-US" sz="1800"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https://www.youtube.com/watch?v=JK2MdJAWEGc&amp;list=PLlgLmuG_KgbasW0lpInSAIxYd2vqAEPit&amp;index=1</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2022/10/24</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8</a:t>
            </a:fld>
            <a:endParaRPr lang="zh-TW" altLang="en-US"/>
          </a:p>
        </p:txBody>
      </p:sp>
      <p:sp>
        <p:nvSpPr>
          <p:cNvPr id="7" name="副標題 2">
            <a:extLst>
              <a:ext uri="{FF2B5EF4-FFF2-40B4-BE49-F238E27FC236}">
                <a16:creationId xmlns:a16="http://schemas.microsoft.com/office/drawing/2014/main" id="{2DE6C761-B8AC-F75E-C9AE-16C54E8599A9}"/>
              </a:ext>
            </a:extLst>
          </p:cNvPr>
          <p:cNvSpPr txBox="1">
            <a:spLocks/>
          </p:cNvSpPr>
          <p:nvPr/>
        </p:nvSpPr>
        <p:spPr>
          <a:xfrm>
            <a:off x="401426" y="4789125"/>
            <a:ext cx="4314590" cy="1199158"/>
          </a:xfrm>
          <a:prstGeom prst="rect">
            <a:avLst/>
          </a:prstGeom>
          <a:ln>
            <a:solidFill>
              <a:srgbClr val="C00000"/>
            </a:solidFill>
          </a:ln>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Clr>
                <a:srgbClr val="0070C0"/>
              </a:buClr>
              <a:buSzPct val="80000"/>
              <a:buFont typeface="Wingdings" pitchFamily="2" charset="2"/>
              <a:buChar char="u"/>
            </a:pPr>
            <a:r>
              <a:rPr lang="en-US" sz="1800" dirty="0">
                <a:solidFill>
                  <a:srgbClr val="202124"/>
                </a:solidFill>
              </a:rPr>
              <a:t>Polyglot persistence is essentially the idea that an application can use more than one core database (DB)/storage technology.</a:t>
            </a:r>
            <a:endParaRPr lang="en-US" sz="1800" dirty="0">
              <a:solidFill>
                <a:schemeClr val="tx1"/>
              </a:solidFill>
            </a:endParaRPr>
          </a:p>
        </p:txBody>
      </p:sp>
      <p:pic>
        <p:nvPicPr>
          <p:cNvPr id="1032" name="Picture 8" descr="The Advent of Polyglot Persistence in 1905 Hybris for Varying Data Storage  Needs">
            <a:extLst>
              <a:ext uri="{FF2B5EF4-FFF2-40B4-BE49-F238E27FC236}">
                <a16:creationId xmlns:a16="http://schemas.microsoft.com/office/drawing/2014/main" id="{765A82A2-5359-E2D7-06BA-E823366B0A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60032" y="4390159"/>
            <a:ext cx="3882542" cy="1997090"/>
          </a:xfrm>
          <a:prstGeom prst="rect">
            <a:avLst/>
          </a:prstGeom>
          <a:noFill/>
          <a:ln>
            <a:solidFill>
              <a:srgbClr val="C00000"/>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937112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a:normAutofit/>
          </a:bodyPr>
          <a:lstStyle/>
          <a:p>
            <a:r>
              <a:rPr lang="en-US" altLang="zh-TW" sz="6000" b="1">
                <a:solidFill>
                  <a:srgbClr val="FFFF00"/>
                </a:solidFill>
              </a:rPr>
              <a:t>End</a:t>
            </a:r>
            <a:endParaRPr lang="zh-TW" altLang="en-US" sz="6000" b="1" dirty="0">
              <a:solidFill>
                <a:srgbClr val="FFFF00"/>
              </a:solidFill>
            </a:endParaRPr>
          </a:p>
        </p:txBody>
      </p:sp>
      <p:sp>
        <p:nvSpPr>
          <p:cNvPr id="5" name="日期版面配置區 4"/>
          <p:cNvSpPr>
            <a:spLocks noGrp="1"/>
          </p:cNvSpPr>
          <p:nvPr>
            <p:ph type="dt" sz="half" idx="10"/>
          </p:nvPr>
        </p:nvSpPr>
        <p:spPr/>
        <p:txBody>
          <a:bodyPr/>
          <a:lstStyle/>
          <a:p>
            <a:fld id="{4E46BE27-E923-4EC2-B046-3272AE2A3E5C}" type="datetime1">
              <a:rPr lang="zh-TW" altLang="en-US" smtClean="0"/>
              <a:pPr/>
              <a:t>2022/10/24</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9</a:t>
            </a:fld>
            <a:endParaRPr lang="zh-TW" altLang="en-US"/>
          </a:p>
        </p:txBody>
      </p:sp>
    </p:spTree>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a:solidFill>
            <a:srgbClr val="C00000"/>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a:tailEnd type="triangle"/>
        </a:ln>
      </a:spPr>
      <a:bodyPr/>
      <a:lstStyle/>
      <a:style>
        <a:lnRef idx="1">
          <a:schemeClr val="accent2"/>
        </a:lnRef>
        <a:fillRef idx="0">
          <a:schemeClr val="accent2"/>
        </a:fillRef>
        <a:effectRef idx="0">
          <a:schemeClr val="accent2"/>
        </a:effectRef>
        <a:fontRef idx="minor">
          <a:schemeClr val="tx1"/>
        </a:fontRef>
      </a:style>
    </a:lnDef>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2957</TotalTime>
  <Words>942</Words>
  <Application>Microsoft Office PowerPoint</Application>
  <PresentationFormat>On-screen Show (4:3)</PresentationFormat>
  <Paragraphs>112</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Wingdings</vt:lpstr>
      <vt:lpstr>Office 佈景主題</vt:lpstr>
      <vt:lpstr>002 Big Data</vt:lpstr>
      <vt:lpstr>002 Big Data</vt:lpstr>
      <vt:lpstr>002 Big Data</vt:lpstr>
      <vt:lpstr>002 Big Data</vt:lpstr>
      <vt:lpstr>002 Big Data</vt:lpstr>
      <vt:lpstr>002 Big Data</vt:lpstr>
      <vt:lpstr>002 Big Data</vt:lpstr>
      <vt:lpstr>002 Big Data</vt:lpstr>
      <vt:lpstr>End</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 JS</dc:title>
  <dc:creator>USER</dc:creator>
  <cp:lastModifiedBy>Peter Chen</cp:lastModifiedBy>
  <cp:revision>1047</cp:revision>
  <dcterms:created xsi:type="dcterms:W3CDTF">2018-09-28T16:40:41Z</dcterms:created>
  <dcterms:modified xsi:type="dcterms:W3CDTF">2022-10-24T23:56:11Z</dcterms:modified>
</cp:coreProperties>
</file>