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2" r:id="rId3"/>
    <p:sldId id="263" r:id="rId4"/>
    <p:sldId id="264" r:id="rId5"/>
    <p:sldId id="265" r:id="rId6"/>
    <p:sldId id="266" r:id="rId7"/>
    <p:sldId id="267" r:id="rId8"/>
    <p:sldId id="268" r:id="rId9"/>
    <p:sldId id="269" r:id="rId10"/>
    <p:sldId id="271" r:id="rId11"/>
    <p:sldId id="270" r:id="rId12"/>
    <p:sldId id="273" r:id="rId13"/>
    <p:sldId id="272" r:id="rId14"/>
    <p:sldId id="274" r:id="rId15"/>
    <p:sldId id="275"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0" d="100"/>
          <a:sy n="70" d="100"/>
        </p:scale>
        <p:origin x="4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hat is Hadoop? | IT PRO">
            <a:extLst>
              <a:ext uri="{FF2B5EF4-FFF2-40B4-BE49-F238E27FC236}">
                <a16:creationId xmlns:a16="http://schemas.microsoft.com/office/drawing/2014/main" id="{6138EAC4-78CC-EA37-1049-A4BE14C2C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77108"/>
            <a:ext cx="1576090" cy="885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228840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OLAP (On-Line Analysis Processing) (07:48/14:26)</a:t>
            </a:r>
          </a:p>
          <a:p>
            <a:pPr marL="342900" indent="-342900" algn="l">
              <a:buClr>
                <a:srgbClr val="0070C0"/>
              </a:buClr>
              <a:buSzPct val="80000"/>
              <a:buFont typeface="Wingdings" pitchFamily="2" charset="2"/>
              <a:buChar char="u"/>
            </a:pPr>
            <a:r>
              <a:rPr lang="en-US" sz="1800" dirty="0">
                <a:solidFill>
                  <a:schemeClr val="tx1"/>
                </a:solidFill>
              </a:rPr>
              <a:t>What is the purpose of Data Warehouse (OLAP, On-Line Analysis Processing)?</a:t>
            </a:r>
          </a:p>
          <a:p>
            <a:pPr marL="342900" indent="-342900" algn="l">
              <a:buClr>
                <a:srgbClr val="0070C0"/>
              </a:buClr>
              <a:buSzPct val="80000"/>
              <a:buFont typeface="Wingdings" pitchFamily="2" charset="2"/>
              <a:buChar char="u"/>
            </a:pPr>
            <a:r>
              <a:rPr lang="en-US" sz="1800" dirty="0">
                <a:solidFill>
                  <a:schemeClr val="tx1"/>
                </a:solidFill>
              </a:rPr>
              <a:t>OLAP analyze all the data from traditional RDMBS, XML, JSPM, log, format, etc. </a:t>
            </a:r>
          </a:p>
          <a:p>
            <a:pPr marL="342900" indent="-342900" algn="l">
              <a:buClr>
                <a:srgbClr val="0070C0"/>
              </a:buClr>
              <a:buSzPct val="80000"/>
              <a:buFont typeface="Wingdings" pitchFamily="2" charset="2"/>
              <a:buChar char="u"/>
            </a:pPr>
            <a:r>
              <a:rPr lang="en-US" sz="1800" dirty="0">
                <a:solidFill>
                  <a:schemeClr val="tx1"/>
                </a:solidFill>
              </a:rPr>
              <a:t>You can transform the data as well.</a:t>
            </a:r>
          </a:p>
          <a:p>
            <a:pPr marL="342900" indent="-342900" algn="l">
              <a:buClr>
                <a:srgbClr val="0070C0"/>
              </a:buClr>
              <a:buSzPct val="80000"/>
              <a:buFont typeface="Wingdings" pitchFamily="2" charset="2"/>
              <a:buChar char="u"/>
            </a:pPr>
            <a:r>
              <a:rPr lang="en-US" sz="1800" dirty="0">
                <a:solidFill>
                  <a:schemeClr val="tx1"/>
                </a:solidFill>
              </a:rPr>
              <a:t>That is why we call ETL (Extract, Transform, and Load).</a:t>
            </a:r>
          </a:p>
          <a:p>
            <a:pPr marL="342900" indent="-342900" algn="l">
              <a:buClr>
                <a:srgbClr val="0070C0"/>
              </a:buClr>
              <a:buSzPct val="80000"/>
              <a:buFont typeface="Wingdings" pitchFamily="2" charset="2"/>
              <a:buChar char="u"/>
            </a:pPr>
            <a:r>
              <a:rPr lang="en-US" sz="1800" dirty="0">
                <a:solidFill>
                  <a:schemeClr val="tx1"/>
                </a:solidFill>
              </a:rPr>
              <a:t>We just take the data from data sources from left hand side and dump into the D/W (Data Warehouse) with proper format in the below diagram.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86202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3968" y="5810505"/>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09AF5626-A10A-8430-BA0A-85875471B67C}"/>
              </a:ext>
            </a:extLst>
          </p:cNvPr>
          <p:cNvSpPr txBox="1"/>
          <p:nvPr/>
        </p:nvSpPr>
        <p:spPr>
          <a:xfrm>
            <a:off x="4752020" y="6239037"/>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65165" y="5913005"/>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569930" y="4828761"/>
            <a:ext cx="1280474" cy="7713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9A3DD40-3EF1-102E-7A7C-AF7C8EBF8122}"/>
              </a:ext>
            </a:extLst>
          </p:cNvPr>
          <p:cNvSpPr txBox="1"/>
          <p:nvPr/>
        </p:nvSpPr>
        <p:spPr>
          <a:xfrm>
            <a:off x="7692490" y="4934785"/>
            <a:ext cx="1048268" cy="461665"/>
          </a:xfrm>
          <a:prstGeom prst="rect">
            <a:avLst/>
          </a:prstGeom>
          <a:solidFill>
            <a:srgbClr val="FFFF00"/>
          </a:solidFill>
          <a:ln>
            <a:solidFill>
              <a:srgbClr val="C00000"/>
            </a:solidFill>
          </a:ln>
        </p:spPr>
        <p:txBody>
          <a:bodyPr wrap="square" rtlCol="0">
            <a:spAutoFit/>
          </a:bodyPr>
          <a:lstStyle/>
          <a:p>
            <a:pPr algn="ctr"/>
            <a:r>
              <a:rPr lang="en-US" sz="12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615645" y="3663341"/>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634238" y="5029572"/>
            <a:ext cx="576973" cy="369332"/>
          </a:xfrm>
          <a:prstGeom prst="rect">
            <a:avLst/>
          </a:prstGeom>
          <a:solidFill>
            <a:srgbClr val="FFFF00"/>
          </a:solidFill>
          <a:ln>
            <a:solidFill>
              <a:srgbClr val="C00000"/>
            </a:solidFill>
          </a:ln>
        </p:spPr>
        <p:txBody>
          <a:bodyPr wrap="square" rtlCol="0">
            <a:spAutoFit/>
          </a:bodyPr>
          <a:lstStyle/>
          <a:p>
            <a:pPr algn="ctr"/>
            <a:r>
              <a:rPr lang="en-US" dirty="0"/>
              <a:t>ETL</a:t>
            </a:r>
          </a:p>
        </p:txBody>
      </p:sp>
      <p:cxnSp>
        <p:nvCxnSpPr>
          <p:cNvPr id="26" name="Straight Arrow Connector 25">
            <a:extLst>
              <a:ext uri="{FF2B5EF4-FFF2-40B4-BE49-F238E27FC236}">
                <a16:creationId xmlns:a16="http://schemas.microsoft.com/office/drawing/2014/main" id="{D5F80AEF-01B7-CAA5-1813-025286248B94}"/>
              </a:ext>
            </a:extLst>
          </p:cNvPr>
          <p:cNvCxnSpPr>
            <a:stCxn id="24" idx="1"/>
            <a:endCxn id="13" idx="4"/>
          </p:cNvCxnSpPr>
          <p:nvPr/>
        </p:nvCxnSpPr>
        <p:spPr>
          <a:xfrm flipH="1">
            <a:off x="6139697" y="5214238"/>
            <a:ext cx="494541" cy="1207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56176" y="5214238"/>
            <a:ext cx="478062" cy="9951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stCxn id="24" idx="1"/>
            <a:endCxn id="11" idx="3"/>
          </p:cNvCxnSpPr>
          <p:nvPr/>
        </p:nvCxnSpPr>
        <p:spPr>
          <a:xfrm flipH="1" flipV="1">
            <a:off x="5933316" y="3792474"/>
            <a:ext cx="700922" cy="14217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stCxn id="24" idx="1"/>
            <a:endCxn id="9" idx="3"/>
          </p:cNvCxnSpPr>
          <p:nvPr/>
        </p:nvCxnSpPr>
        <p:spPr>
          <a:xfrm flipH="1" flipV="1">
            <a:off x="5933316" y="4101889"/>
            <a:ext cx="700922" cy="1112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stCxn id="24" idx="1"/>
            <a:endCxn id="8" idx="3"/>
          </p:cNvCxnSpPr>
          <p:nvPr/>
        </p:nvCxnSpPr>
        <p:spPr>
          <a:xfrm flipH="1" flipV="1">
            <a:off x="5933316" y="4396660"/>
            <a:ext cx="700922" cy="8175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stCxn id="24" idx="1"/>
            <a:endCxn id="7" idx="3"/>
          </p:cNvCxnSpPr>
          <p:nvPr/>
        </p:nvCxnSpPr>
        <p:spPr>
          <a:xfrm flipH="1" flipV="1">
            <a:off x="5933316" y="4693696"/>
            <a:ext cx="700922" cy="5205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a:off x="7211211" y="5214238"/>
            <a:ext cx="358719" cy="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DC87A09-ACDA-8377-D2B2-ADBFC540469F}"/>
              </a:ext>
            </a:extLst>
          </p:cNvPr>
          <p:cNvSpPr txBox="1"/>
          <p:nvPr/>
        </p:nvSpPr>
        <p:spPr>
          <a:xfrm>
            <a:off x="8398313" y="4141718"/>
            <a:ext cx="576973" cy="369332"/>
          </a:xfrm>
          <a:prstGeom prst="rect">
            <a:avLst/>
          </a:prstGeom>
          <a:solidFill>
            <a:srgbClr val="FFFF00"/>
          </a:solidFill>
          <a:ln>
            <a:solidFill>
              <a:srgbClr val="C00000"/>
            </a:solidFill>
          </a:ln>
        </p:spPr>
        <p:txBody>
          <a:bodyPr wrap="square" rtlCol="0">
            <a:spAutoFit/>
          </a:bodyPr>
          <a:lstStyle/>
          <a:p>
            <a:pPr algn="ctr"/>
            <a:r>
              <a:rPr lang="en-US" dirty="0"/>
              <a:t>BI</a:t>
            </a:r>
          </a:p>
        </p:txBody>
      </p:sp>
      <p:cxnSp>
        <p:nvCxnSpPr>
          <p:cNvPr id="25" name="Connector: Elbow 24">
            <a:extLst>
              <a:ext uri="{FF2B5EF4-FFF2-40B4-BE49-F238E27FC236}">
                <a16:creationId xmlns:a16="http://schemas.microsoft.com/office/drawing/2014/main" id="{AAA61A3E-6EA6-33D6-5DAC-637712AA83D0}"/>
              </a:ext>
            </a:extLst>
          </p:cNvPr>
          <p:cNvCxnSpPr>
            <a:cxnSpLocks/>
            <a:stCxn id="20" idx="0"/>
            <a:endCxn id="10" idx="1"/>
          </p:cNvCxnSpPr>
          <p:nvPr/>
        </p:nvCxnSpPr>
        <p:spPr>
          <a:xfrm rot="5400000" flipH="1" flipV="1">
            <a:off x="8003268" y="4539741"/>
            <a:ext cx="608401" cy="18168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副標題 2">
            <a:extLst>
              <a:ext uri="{FF2B5EF4-FFF2-40B4-BE49-F238E27FC236}">
                <a16:creationId xmlns:a16="http://schemas.microsoft.com/office/drawing/2014/main" id="{31C621AD-F557-403C-67B3-F606740E3A50}"/>
              </a:ext>
            </a:extLst>
          </p:cNvPr>
          <p:cNvSpPr txBox="1">
            <a:spLocks/>
          </p:cNvSpPr>
          <p:nvPr/>
        </p:nvSpPr>
        <p:spPr>
          <a:xfrm>
            <a:off x="467543" y="3790583"/>
            <a:ext cx="3119385" cy="17986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Then, we can run the BI (Business Intelligence), for example, Tableau, to analyze the data.</a:t>
            </a:r>
          </a:p>
          <a:p>
            <a:pPr marL="342900" indent="-342900" algn="l">
              <a:buClr>
                <a:srgbClr val="0070C0"/>
              </a:buClr>
              <a:buSzPct val="80000"/>
              <a:buFont typeface="Wingdings" pitchFamily="2" charset="2"/>
              <a:buChar char="u"/>
            </a:pPr>
            <a:r>
              <a:rPr lang="en-US" sz="1800" dirty="0">
                <a:solidFill>
                  <a:schemeClr val="tx1"/>
                </a:solidFill>
              </a:rPr>
              <a:t>The Tableau can show the chart, diagram.</a:t>
            </a:r>
          </a:p>
        </p:txBody>
      </p:sp>
      <p:sp>
        <p:nvSpPr>
          <p:cNvPr id="17" name="TextBox 16">
            <a:extLst>
              <a:ext uri="{FF2B5EF4-FFF2-40B4-BE49-F238E27FC236}">
                <a16:creationId xmlns:a16="http://schemas.microsoft.com/office/drawing/2014/main" id="{757BE7D6-32AF-E217-9FF3-1619B44365B4}"/>
              </a:ext>
            </a:extLst>
          </p:cNvPr>
          <p:cNvSpPr txBox="1"/>
          <p:nvPr/>
        </p:nvSpPr>
        <p:spPr>
          <a:xfrm>
            <a:off x="7787565" y="5692736"/>
            <a:ext cx="936104" cy="646331"/>
          </a:xfrm>
          <a:prstGeom prst="rect">
            <a:avLst/>
          </a:prstGeom>
          <a:solidFill>
            <a:srgbClr val="FFFF00"/>
          </a:solidFill>
          <a:ln>
            <a:solidFill>
              <a:srgbClr val="C00000"/>
            </a:solidFill>
          </a:ln>
        </p:spPr>
        <p:txBody>
          <a:bodyPr wrap="square" rtlCol="0">
            <a:spAutoFit/>
          </a:bodyPr>
          <a:lstStyle/>
          <a:p>
            <a:pPr algn="ctr"/>
            <a:r>
              <a:rPr lang="en-US" dirty="0"/>
              <a:t>D/W</a:t>
            </a:r>
          </a:p>
          <a:p>
            <a:pPr algn="ctr"/>
            <a:r>
              <a:rPr lang="en-US" dirty="0"/>
              <a:t>OLAP</a:t>
            </a:r>
          </a:p>
        </p:txBody>
      </p:sp>
      <p:sp>
        <p:nvSpPr>
          <p:cNvPr id="21" name="TextBox 20">
            <a:extLst>
              <a:ext uri="{FF2B5EF4-FFF2-40B4-BE49-F238E27FC236}">
                <a16:creationId xmlns:a16="http://schemas.microsoft.com/office/drawing/2014/main" id="{9B707ED2-0856-E11D-4D03-C2BF8197236B}"/>
              </a:ext>
            </a:extLst>
          </p:cNvPr>
          <p:cNvSpPr txBox="1"/>
          <p:nvPr/>
        </p:nvSpPr>
        <p:spPr>
          <a:xfrm>
            <a:off x="3701499" y="3752001"/>
            <a:ext cx="677086" cy="246221"/>
          </a:xfrm>
          <a:prstGeom prst="rect">
            <a:avLst/>
          </a:prstGeom>
          <a:solidFill>
            <a:srgbClr val="FFFF00"/>
          </a:solidFill>
          <a:ln>
            <a:solidFill>
              <a:srgbClr val="C00000"/>
            </a:solidFill>
          </a:ln>
        </p:spPr>
        <p:txBody>
          <a:bodyPr wrap="square">
            <a:spAutoFit/>
          </a:bodyPr>
          <a:lstStyle/>
          <a:p>
            <a:r>
              <a:rPr lang="en-US" sz="1000" dirty="0">
                <a:solidFill>
                  <a:schemeClr val="tx1"/>
                </a:solidFill>
              </a:rPr>
              <a:t>Polyglot</a:t>
            </a:r>
            <a:endParaRPr lang="en-US" sz="1000" dirty="0"/>
          </a:p>
        </p:txBody>
      </p:sp>
    </p:spTree>
    <p:extLst>
      <p:ext uri="{BB962C8B-B14F-4D97-AF65-F5344CB8AC3E}">
        <p14:creationId xmlns:p14="http://schemas.microsoft.com/office/powerpoint/2010/main" val="350961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20551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OLAP (On-Line Analysis Processing) (08:36/14:26)</a:t>
            </a:r>
          </a:p>
          <a:p>
            <a:pPr marL="342900" indent="-342900" algn="l">
              <a:buClr>
                <a:srgbClr val="0070C0"/>
              </a:buClr>
              <a:buSzPct val="80000"/>
              <a:buFont typeface="Wingdings" pitchFamily="2" charset="2"/>
              <a:buChar char="u"/>
            </a:pPr>
            <a:r>
              <a:rPr lang="en-US" sz="1800" dirty="0">
                <a:solidFill>
                  <a:schemeClr val="tx1"/>
                </a:solidFill>
              </a:rPr>
              <a:t>This is how we works for the traditional enterprise data: RDBMS, XML, JSON, flat file, format, etc.</a:t>
            </a:r>
          </a:p>
          <a:p>
            <a:pPr marL="342900" indent="-342900" algn="l">
              <a:buClr>
                <a:srgbClr val="0070C0"/>
              </a:buClr>
              <a:buSzPct val="80000"/>
              <a:buFont typeface="Wingdings" pitchFamily="2" charset="2"/>
              <a:buChar char="u"/>
            </a:pPr>
            <a:r>
              <a:rPr lang="en-US" sz="1800" dirty="0">
                <a:solidFill>
                  <a:schemeClr val="tx1"/>
                </a:solidFill>
              </a:rPr>
              <a:t>ETL tool, such as, Infomatica.</a:t>
            </a:r>
          </a:p>
          <a:p>
            <a:pPr marL="342900" indent="-342900" algn="l">
              <a:buClr>
                <a:srgbClr val="0070C0"/>
              </a:buClr>
              <a:buSzPct val="80000"/>
              <a:buFont typeface="Wingdings" pitchFamily="2" charset="2"/>
              <a:buChar char="u"/>
            </a:pPr>
            <a:r>
              <a:rPr lang="en-US" sz="1800" dirty="0">
                <a:solidFill>
                  <a:schemeClr val="tx1"/>
                </a:solidFill>
              </a:rPr>
              <a:t>Informatica is one of the biggest ETL tool.</a:t>
            </a:r>
          </a:p>
          <a:p>
            <a:pPr marL="342900" indent="-342900" algn="l">
              <a:buClr>
                <a:srgbClr val="0070C0"/>
              </a:buClr>
              <a:buSzPct val="80000"/>
              <a:buFont typeface="Wingdings" pitchFamily="2" charset="2"/>
              <a:buChar char="u"/>
            </a:pPr>
            <a:r>
              <a:rPr lang="en-US" sz="1800" dirty="0">
                <a:solidFill>
                  <a:schemeClr val="tx1"/>
                </a:solidFill>
              </a:rPr>
              <a:t>Informatica is product of Company StarLink.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86202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3968" y="5810505"/>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4752020" y="6239037"/>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65165" y="5913005"/>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569930" y="4828761"/>
            <a:ext cx="1280474" cy="7713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9A3DD40-3EF1-102E-7A7C-AF7C8EBF8122}"/>
              </a:ext>
            </a:extLst>
          </p:cNvPr>
          <p:cNvSpPr txBox="1"/>
          <p:nvPr/>
        </p:nvSpPr>
        <p:spPr>
          <a:xfrm>
            <a:off x="7692490" y="4934785"/>
            <a:ext cx="1048268" cy="461665"/>
          </a:xfrm>
          <a:prstGeom prst="rect">
            <a:avLst/>
          </a:prstGeom>
          <a:solidFill>
            <a:srgbClr val="FFFF00"/>
          </a:solidFill>
          <a:ln>
            <a:solidFill>
              <a:srgbClr val="C00000"/>
            </a:solidFill>
          </a:ln>
        </p:spPr>
        <p:txBody>
          <a:bodyPr wrap="square" rtlCol="0">
            <a:spAutoFit/>
          </a:bodyPr>
          <a:lstStyle/>
          <a:p>
            <a:pPr algn="ctr"/>
            <a:r>
              <a:rPr lang="en-US" sz="12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615645" y="3663341"/>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3" name="TextBox 22">
            <a:extLst>
              <a:ext uri="{FF2B5EF4-FFF2-40B4-BE49-F238E27FC236}">
                <a16:creationId xmlns:a16="http://schemas.microsoft.com/office/drawing/2014/main" id="{7AC8EECF-2900-6D49-C1CB-517561617D74}"/>
              </a:ext>
            </a:extLst>
          </p:cNvPr>
          <p:cNvSpPr txBox="1"/>
          <p:nvPr/>
        </p:nvSpPr>
        <p:spPr>
          <a:xfrm>
            <a:off x="7787565" y="5692736"/>
            <a:ext cx="936104" cy="369332"/>
          </a:xfrm>
          <a:prstGeom prst="rect">
            <a:avLst/>
          </a:prstGeom>
          <a:solidFill>
            <a:srgbClr val="FFFF00"/>
          </a:solidFill>
          <a:ln>
            <a:solidFill>
              <a:srgbClr val="C00000"/>
            </a:solidFill>
          </a:ln>
        </p:spPr>
        <p:txBody>
          <a:bodyPr wrap="square" rtlCol="0">
            <a:spAutoFit/>
          </a:bodyPr>
          <a:lstStyle/>
          <a:p>
            <a:pPr algn="ctr"/>
            <a:r>
              <a:rPr lang="en-US" dirty="0"/>
              <a:t>D/W</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634238" y="5029572"/>
            <a:ext cx="576973" cy="369332"/>
          </a:xfrm>
          <a:prstGeom prst="rect">
            <a:avLst/>
          </a:prstGeom>
          <a:solidFill>
            <a:srgbClr val="FFFF00"/>
          </a:solidFill>
          <a:ln>
            <a:solidFill>
              <a:srgbClr val="C00000"/>
            </a:solidFill>
          </a:ln>
        </p:spPr>
        <p:txBody>
          <a:bodyPr wrap="square" rtlCol="0">
            <a:spAutoFit/>
          </a:bodyPr>
          <a:lstStyle/>
          <a:p>
            <a:pPr algn="ctr"/>
            <a:r>
              <a:rPr lang="en-US" dirty="0"/>
              <a:t>ETL</a:t>
            </a:r>
          </a:p>
        </p:txBody>
      </p:sp>
      <p:cxnSp>
        <p:nvCxnSpPr>
          <p:cNvPr id="26" name="Straight Arrow Connector 25">
            <a:extLst>
              <a:ext uri="{FF2B5EF4-FFF2-40B4-BE49-F238E27FC236}">
                <a16:creationId xmlns:a16="http://schemas.microsoft.com/office/drawing/2014/main" id="{D5F80AEF-01B7-CAA5-1813-025286248B94}"/>
              </a:ext>
            </a:extLst>
          </p:cNvPr>
          <p:cNvCxnSpPr>
            <a:stCxn id="24" idx="1"/>
            <a:endCxn id="13" idx="4"/>
          </p:cNvCxnSpPr>
          <p:nvPr/>
        </p:nvCxnSpPr>
        <p:spPr>
          <a:xfrm flipH="1">
            <a:off x="6139697" y="5214238"/>
            <a:ext cx="494541" cy="1207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56176" y="5214238"/>
            <a:ext cx="478062" cy="9951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stCxn id="24" idx="1"/>
            <a:endCxn id="11" idx="3"/>
          </p:cNvCxnSpPr>
          <p:nvPr/>
        </p:nvCxnSpPr>
        <p:spPr>
          <a:xfrm flipH="1" flipV="1">
            <a:off x="5933316" y="3792474"/>
            <a:ext cx="700922" cy="14217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stCxn id="24" idx="1"/>
            <a:endCxn id="9" idx="3"/>
          </p:cNvCxnSpPr>
          <p:nvPr/>
        </p:nvCxnSpPr>
        <p:spPr>
          <a:xfrm flipH="1" flipV="1">
            <a:off x="5933316" y="4101889"/>
            <a:ext cx="700922" cy="1112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stCxn id="24" idx="1"/>
            <a:endCxn id="8" idx="3"/>
          </p:cNvCxnSpPr>
          <p:nvPr/>
        </p:nvCxnSpPr>
        <p:spPr>
          <a:xfrm flipH="1" flipV="1">
            <a:off x="5933316" y="4396660"/>
            <a:ext cx="700922" cy="8175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stCxn id="24" idx="1"/>
            <a:endCxn id="7" idx="3"/>
          </p:cNvCxnSpPr>
          <p:nvPr/>
        </p:nvCxnSpPr>
        <p:spPr>
          <a:xfrm flipH="1" flipV="1">
            <a:off x="5933316" y="4693696"/>
            <a:ext cx="700922" cy="5205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a:off x="7211211" y="5214238"/>
            <a:ext cx="358719" cy="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DC87A09-ACDA-8377-D2B2-ADBFC540469F}"/>
              </a:ext>
            </a:extLst>
          </p:cNvPr>
          <p:cNvSpPr txBox="1"/>
          <p:nvPr/>
        </p:nvSpPr>
        <p:spPr>
          <a:xfrm>
            <a:off x="8398313" y="4141718"/>
            <a:ext cx="576973" cy="369332"/>
          </a:xfrm>
          <a:prstGeom prst="rect">
            <a:avLst/>
          </a:prstGeom>
          <a:solidFill>
            <a:srgbClr val="FFFF00"/>
          </a:solidFill>
          <a:ln>
            <a:solidFill>
              <a:srgbClr val="C00000"/>
            </a:solidFill>
          </a:ln>
        </p:spPr>
        <p:txBody>
          <a:bodyPr wrap="square" rtlCol="0">
            <a:spAutoFit/>
          </a:bodyPr>
          <a:lstStyle/>
          <a:p>
            <a:pPr algn="ctr"/>
            <a:r>
              <a:rPr lang="en-US" dirty="0"/>
              <a:t>BI</a:t>
            </a:r>
          </a:p>
        </p:txBody>
      </p:sp>
      <p:cxnSp>
        <p:nvCxnSpPr>
          <p:cNvPr id="25" name="Connector: Elbow 24">
            <a:extLst>
              <a:ext uri="{FF2B5EF4-FFF2-40B4-BE49-F238E27FC236}">
                <a16:creationId xmlns:a16="http://schemas.microsoft.com/office/drawing/2014/main" id="{AAA61A3E-6EA6-33D6-5DAC-637712AA83D0}"/>
              </a:ext>
            </a:extLst>
          </p:cNvPr>
          <p:cNvCxnSpPr>
            <a:cxnSpLocks/>
            <a:stCxn id="20" idx="0"/>
            <a:endCxn id="10" idx="1"/>
          </p:cNvCxnSpPr>
          <p:nvPr/>
        </p:nvCxnSpPr>
        <p:spPr>
          <a:xfrm rot="5400000" flipH="1" flipV="1">
            <a:off x="8003268" y="4539741"/>
            <a:ext cx="608401" cy="18168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副標題 2">
            <a:extLst>
              <a:ext uri="{FF2B5EF4-FFF2-40B4-BE49-F238E27FC236}">
                <a16:creationId xmlns:a16="http://schemas.microsoft.com/office/drawing/2014/main" id="{31C621AD-F557-403C-67B3-F606740E3A50}"/>
              </a:ext>
            </a:extLst>
          </p:cNvPr>
          <p:cNvSpPr txBox="1">
            <a:spLocks/>
          </p:cNvSpPr>
          <p:nvPr/>
        </p:nvSpPr>
        <p:spPr>
          <a:xfrm>
            <a:off x="467544" y="3693457"/>
            <a:ext cx="2975350" cy="221954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Informatica tool will connect all the data sources (left hand side of the below diagram) with some schema and push all the data to the right (Data Warehouse).</a:t>
            </a:r>
          </a:p>
          <a:p>
            <a:pPr algn="l">
              <a:buClr>
                <a:srgbClr val="0070C0"/>
              </a:buClr>
              <a:buSzPct val="80000"/>
            </a:pPr>
            <a:endParaRPr lang="en-US" sz="1800" dirty="0">
              <a:solidFill>
                <a:schemeClr val="tx1"/>
              </a:solidFill>
            </a:endParaRPr>
          </a:p>
        </p:txBody>
      </p:sp>
      <p:sp>
        <p:nvSpPr>
          <p:cNvPr id="37" name="TextBox 36">
            <a:extLst>
              <a:ext uri="{FF2B5EF4-FFF2-40B4-BE49-F238E27FC236}">
                <a16:creationId xmlns:a16="http://schemas.microsoft.com/office/drawing/2014/main" id="{282B3BDF-019C-9411-B1F8-286ADC76F4D8}"/>
              </a:ext>
            </a:extLst>
          </p:cNvPr>
          <p:cNvSpPr txBox="1"/>
          <p:nvPr/>
        </p:nvSpPr>
        <p:spPr>
          <a:xfrm>
            <a:off x="3701499" y="3752001"/>
            <a:ext cx="677086" cy="246221"/>
          </a:xfrm>
          <a:prstGeom prst="rect">
            <a:avLst/>
          </a:prstGeom>
          <a:solidFill>
            <a:srgbClr val="FFFF00"/>
          </a:solidFill>
          <a:ln>
            <a:solidFill>
              <a:srgbClr val="C00000"/>
            </a:solidFill>
          </a:ln>
        </p:spPr>
        <p:txBody>
          <a:bodyPr wrap="square">
            <a:spAutoFit/>
          </a:bodyPr>
          <a:lstStyle/>
          <a:p>
            <a:r>
              <a:rPr lang="en-US" sz="1000" dirty="0">
                <a:solidFill>
                  <a:schemeClr val="tx1"/>
                </a:solidFill>
              </a:rPr>
              <a:t>Polyglot</a:t>
            </a:r>
            <a:endParaRPr lang="en-US" sz="1000" dirty="0"/>
          </a:p>
        </p:txBody>
      </p:sp>
    </p:spTree>
    <p:extLst>
      <p:ext uri="{BB962C8B-B14F-4D97-AF65-F5344CB8AC3E}">
        <p14:creationId xmlns:p14="http://schemas.microsoft.com/office/powerpoint/2010/main" val="370638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2249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OLAP (On-Line Analysis Processing) (09:09/14:26)</a:t>
            </a:r>
          </a:p>
          <a:p>
            <a:pPr marL="342900" indent="-342900" algn="l">
              <a:buClr>
                <a:srgbClr val="0070C0"/>
              </a:buClr>
              <a:buSzPct val="80000"/>
              <a:buFont typeface="Wingdings" pitchFamily="2" charset="2"/>
              <a:buChar char="u"/>
            </a:pPr>
            <a:r>
              <a:rPr lang="en-US" sz="1800" dirty="0">
                <a:solidFill>
                  <a:schemeClr val="tx1"/>
                </a:solidFill>
              </a:rPr>
              <a:t>Now, all the data is in Data Warehouse. The data format may not in SQL format.</a:t>
            </a:r>
          </a:p>
          <a:p>
            <a:pPr marL="342900" indent="-342900" algn="l">
              <a:buClr>
                <a:srgbClr val="0070C0"/>
              </a:buClr>
              <a:buSzPct val="80000"/>
              <a:buFont typeface="Wingdings" pitchFamily="2" charset="2"/>
              <a:buChar char="u"/>
            </a:pPr>
            <a:r>
              <a:rPr lang="en-US" sz="1800" dirty="0">
                <a:solidFill>
                  <a:schemeClr val="tx1"/>
                </a:solidFill>
              </a:rPr>
              <a:t>In the Data Warehouse, we connect the Tableau and view the data.</a:t>
            </a:r>
          </a:p>
          <a:p>
            <a:pPr marL="342900" indent="-342900" algn="l">
              <a:buClr>
                <a:srgbClr val="0070C0"/>
              </a:buClr>
              <a:buSzPct val="80000"/>
              <a:buFont typeface="Wingdings" pitchFamily="2" charset="2"/>
              <a:buChar char="u"/>
            </a:pPr>
            <a:r>
              <a:rPr lang="en-US" sz="1800" dirty="0">
                <a:solidFill>
                  <a:schemeClr val="tx1"/>
                </a:solidFill>
              </a:rPr>
              <a:t>The Tableau show the transaction in certain period in graph format.</a:t>
            </a:r>
          </a:p>
          <a:p>
            <a:pPr marL="342900" indent="-342900" algn="l">
              <a:buClr>
                <a:srgbClr val="0070C0"/>
              </a:buClr>
              <a:buSzPct val="80000"/>
              <a:buFont typeface="Wingdings" pitchFamily="2" charset="2"/>
              <a:buChar char="u"/>
            </a:pPr>
            <a:r>
              <a:rPr lang="en-US" sz="1800" dirty="0">
                <a:solidFill>
                  <a:schemeClr val="tx1"/>
                </a:solidFill>
              </a:rPr>
              <a:t>This is very important. </a:t>
            </a:r>
          </a:p>
          <a:p>
            <a:pPr marL="342900" indent="-342900" algn="l">
              <a:buClr>
                <a:srgbClr val="0070C0"/>
              </a:buClr>
              <a:buSzPct val="80000"/>
              <a:buFont typeface="Wingdings" pitchFamily="2" charset="2"/>
              <a:buChar char="u"/>
            </a:pPr>
            <a:r>
              <a:rPr lang="en-US" sz="1800" dirty="0">
                <a:solidFill>
                  <a:schemeClr val="tx1"/>
                </a:solidFill>
              </a:rPr>
              <a:t>If you make any mistake in any of the Enterprise transaction, we can analyze in the Data warehouse.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86202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3968" y="5810505"/>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09AF5626-A10A-8430-BA0A-85875471B67C}"/>
              </a:ext>
            </a:extLst>
          </p:cNvPr>
          <p:cNvSpPr txBox="1"/>
          <p:nvPr/>
        </p:nvSpPr>
        <p:spPr>
          <a:xfrm>
            <a:off x="4752020" y="6239037"/>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65165" y="5913005"/>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569930" y="4828761"/>
            <a:ext cx="1280474" cy="7713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9A3DD40-3EF1-102E-7A7C-AF7C8EBF8122}"/>
              </a:ext>
            </a:extLst>
          </p:cNvPr>
          <p:cNvSpPr txBox="1"/>
          <p:nvPr/>
        </p:nvSpPr>
        <p:spPr>
          <a:xfrm>
            <a:off x="7692490" y="4934785"/>
            <a:ext cx="1048268" cy="461665"/>
          </a:xfrm>
          <a:prstGeom prst="rect">
            <a:avLst/>
          </a:prstGeom>
          <a:solidFill>
            <a:srgbClr val="FFFF00"/>
          </a:solidFill>
          <a:ln>
            <a:solidFill>
              <a:srgbClr val="C00000"/>
            </a:solidFill>
          </a:ln>
        </p:spPr>
        <p:txBody>
          <a:bodyPr wrap="square" rtlCol="0">
            <a:spAutoFit/>
          </a:bodyPr>
          <a:lstStyle/>
          <a:p>
            <a:pPr algn="ctr"/>
            <a:r>
              <a:rPr lang="en-US" sz="12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615645" y="3663341"/>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3" name="TextBox 22">
            <a:extLst>
              <a:ext uri="{FF2B5EF4-FFF2-40B4-BE49-F238E27FC236}">
                <a16:creationId xmlns:a16="http://schemas.microsoft.com/office/drawing/2014/main" id="{7AC8EECF-2900-6D49-C1CB-517561617D74}"/>
              </a:ext>
            </a:extLst>
          </p:cNvPr>
          <p:cNvSpPr txBox="1"/>
          <p:nvPr/>
        </p:nvSpPr>
        <p:spPr>
          <a:xfrm>
            <a:off x="7787565" y="5692736"/>
            <a:ext cx="936104" cy="646331"/>
          </a:xfrm>
          <a:prstGeom prst="rect">
            <a:avLst/>
          </a:prstGeom>
          <a:solidFill>
            <a:srgbClr val="FFFF00"/>
          </a:solidFill>
          <a:ln>
            <a:solidFill>
              <a:srgbClr val="C00000"/>
            </a:solidFill>
          </a:ln>
        </p:spPr>
        <p:txBody>
          <a:bodyPr wrap="square" rtlCol="0">
            <a:spAutoFit/>
          </a:bodyPr>
          <a:lstStyle/>
          <a:p>
            <a:pPr algn="ctr"/>
            <a:r>
              <a:rPr lang="en-US" dirty="0"/>
              <a:t>D/W</a:t>
            </a:r>
          </a:p>
          <a:p>
            <a:pPr algn="ctr"/>
            <a:r>
              <a:rPr lang="en-US" dirty="0"/>
              <a:t>OLAP</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634238" y="5029572"/>
            <a:ext cx="576973" cy="369332"/>
          </a:xfrm>
          <a:prstGeom prst="rect">
            <a:avLst/>
          </a:prstGeom>
          <a:solidFill>
            <a:srgbClr val="FFFF00"/>
          </a:solidFill>
          <a:ln>
            <a:solidFill>
              <a:srgbClr val="C00000"/>
            </a:solidFill>
          </a:ln>
        </p:spPr>
        <p:txBody>
          <a:bodyPr wrap="square" rtlCol="0">
            <a:spAutoFit/>
          </a:bodyPr>
          <a:lstStyle/>
          <a:p>
            <a:pPr algn="ctr"/>
            <a:r>
              <a:rPr lang="en-US" dirty="0"/>
              <a:t>ETL</a:t>
            </a:r>
          </a:p>
        </p:txBody>
      </p:sp>
      <p:cxnSp>
        <p:nvCxnSpPr>
          <p:cNvPr id="26" name="Straight Arrow Connector 25">
            <a:extLst>
              <a:ext uri="{FF2B5EF4-FFF2-40B4-BE49-F238E27FC236}">
                <a16:creationId xmlns:a16="http://schemas.microsoft.com/office/drawing/2014/main" id="{D5F80AEF-01B7-CAA5-1813-025286248B94}"/>
              </a:ext>
            </a:extLst>
          </p:cNvPr>
          <p:cNvCxnSpPr>
            <a:stCxn id="24" idx="1"/>
            <a:endCxn id="13" idx="4"/>
          </p:cNvCxnSpPr>
          <p:nvPr/>
        </p:nvCxnSpPr>
        <p:spPr>
          <a:xfrm flipH="1">
            <a:off x="6139697" y="5214238"/>
            <a:ext cx="494541" cy="1207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56176" y="5214238"/>
            <a:ext cx="478062" cy="9951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stCxn id="24" idx="1"/>
            <a:endCxn id="11" idx="3"/>
          </p:cNvCxnSpPr>
          <p:nvPr/>
        </p:nvCxnSpPr>
        <p:spPr>
          <a:xfrm flipH="1" flipV="1">
            <a:off x="5933316" y="3792474"/>
            <a:ext cx="700922" cy="14217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stCxn id="24" idx="1"/>
            <a:endCxn id="9" idx="3"/>
          </p:cNvCxnSpPr>
          <p:nvPr/>
        </p:nvCxnSpPr>
        <p:spPr>
          <a:xfrm flipH="1" flipV="1">
            <a:off x="5933316" y="4101889"/>
            <a:ext cx="700922" cy="1112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stCxn id="24" idx="1"/>
            <a:endCxn id="8" idx="3"/>
          </p:cNvCxnSpPr>
          <p:nvPr/>
        </p:nvCxnSpPr>
        <p:spPr>
          <a:xfrm flipH="1" flipV="1">
            <a:off x="5933316" y="4396660"/>
            <a:ext cx="700922" cy="8175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stCxn id="24" idx="1"/>
            <a:endCxn id="7" idx="3"/>
          </p:cNvCxnSpPr>
          <p:nvPr/>
        </p:nvCxnSpPr>
        <p:spPr>
          <a:xfrm flipH="1" flipV="1">
            <a:off x="5933316" y="4693696"/>
            <a:ext cx="700922" cy="5205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a:off x="7211211" y="5214238"/>
            <a:ext cx="358719" cy="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DC87A09-ACDA-8377-D2B2-ADBFC540469F}"/>
              </a:ext>
            </a:extLst>
          </p:cNvPr>
          <p:cNvSpPr txBox="1"/>
          <p:nvPr/>
        </p:nvSpPr>
        <p:spPr>
          <a:xfrm>
            <a:off x="7409905" y="3736772"/>
            <a:ext cx="1591118" cy="923330"/>
          </a:xfrm>
          <a:prstGeom prst="rect">
            <a:avLst/>
          </a:prstGeom>
          <a:solidFill>
            <a:srgbClr val="FFFF00"/>
          </a:solidFill>
          <a:ln>
            <a:solidFill>
              <a:srgbClr val="C00000"/>
            </a:solidFill>
          </a:ln>
        </p:spPr>
        <p:txBody>
          <a:bodyPr wrap="square" rtlCol="0">
            <a:spAutoFit/>
          </a:bodyPr>
          <a:lstStyle/>
          <a:p>
            <a:r>
              <a:rPr lang="en-US" dirty="0"/>
              <a:t>BI (Business Intelligence)</a:t>
            </a:r>
          </a:p>
          <a:p>
            <a:r>
              <a:rPr lang="en-US" dirty="0"/>
              <a:t>Tableau</a:t>
            </a:r>
          </a:p>
        </p:txBody>
      </p:sp>
      <p:cxnSp>
        <p:nvCxnSpPr>
          <p:cNvPr id="25" name="Connector: Elbow 24">
            <a:extLst>
              <a:ext uri="{FF2B5EF4-FFF2-40B4-BE49-F238E27FC236}">
                <a16:creationId xmlns:a16="http://schemas.microsoft.com/office/drawing/2014/main" id="{AAA61A3E-6EA6-33D6-5DAC-637712AA83D0}"/>
              </a:ext>
            </a:extLst>
          </p:cNvPr>
          <p:cNvCxnSpPr>
            <a:cxnSpLocks/>
            <a:stCxn id="20" idx="0"/>
            <a:endCxn id="10" idx="2"/>
          </p:cNvCxnSpPr>
          <p:nvPr/>
        </p:nvCxnSpPr>
        <p:spPr>
          <a:xfrm rot="16200000" flipV="1">
            <a:off x="8073703" y="4791864"/>
            <a:ext cx="274683" cy="1116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副標題 2">
            <a:extLst>
              <a:ext uri="{FF2B5EF4-FFF2-40B4-BE49-F238E27FC236}">
                <a16:creationId xmlns:a16="http://schemas.microsoft.com/office/drawing/2014/main" id="{31C621AD-F557-403C-67B3-F606740E3A50}"/>
              </a:ext>
            </a:extLst>
          </p:cNvPr>
          <p:cNvSpPr txBox="1">
            <a:spLocks/>
          </p:cNvSpPr>
          <p:nvPr/>
        </p:nvSpPr>
        <p:spPr>
          <a:xfrm>
            <a:off x="467544" y="3693457"/>
            <a:ext cx="3126644" cy="266289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So, all the data is in the data warehouse.</a:t>
            </a:r>
          </a:p>
          <a:p>
            <a:pPr marL="342900" indent="-342900" algn="l">
              <a:buClr>
                <a:srgbClr val="0070C0"/>
              </a:buClr>
              <a:buSzPct val="80000"/>
              <a:buFont typeface="Wingdings" pitchFamily="2" charset="2"/>
              <a:buChar char="u"/>
            </a:pPr>
            <a:r>
              <a:rPr lang="en-US" sz="1800" dirty="0">
                <a:solidFill>
                  <a:schemeClr val="tx1"/>
                </a:solidFill>
              </a:rPr>
              <a:t>we can connect the data warehouse to visualize and analyze data.</a:t>
            </a:r>
          </a:p>
          <a:p>
            <a:pPr marL="342900" indent="-342900" algn="l">
              <a:buClr>
                <a:srgbClr val="0070C0"/>
              </a:buClr>
              <a:buSzPct val="80000"/>
              <a:buFont typeface="Wingdings" pitchFamily="2" charset="2"/>
              <a:buChar char="u"/>
            </a:pPr>
            <a:r>
              <a:rPr lang="en-US" sz="1800" dirty="0">
                <a:solidFill>
                  <a:schemeClr val="tx1"/>
                </a:solidFill>
              </a:rPr>
              <a:t>Public cannot access the data warehouse.</a:t>
            </a:r>
          </a:p>
          <a:p>
            <a:pPr marL="342900" indent="-342900" algn="l">
              <a:buClr>
                <a:srgbClr val="0070C0"/>
              </a:buClr>
              <a:buSzPct val="80000"/>
              <a:buFont typeface="Wingdings" pitchFamily="2" charset="2"/>
              <a:buChar char="u"/>
            </a:pPr>
            <a:r>
              <a:rPr lang="en-US" sz="1800" dirty="0">
                <a:solidFill>
                  <a:schemeClr val="tx1"/>
                </a:solidFill>
              </a:rPr>
              <a:t>Only internal company can access the data warehouse.</a:t>
            </a:r>
          </a:p>
        </p:txBody>
      </p:sp>
      <p:sp>
        <p:nvSpPr>
          <p:cNvPr id="17" name="TextBox 16">
            <a:extLst>
              <a:ext uri="{FF2B5EF4-FFF2-40B4-BE49-F238E27FC236}">
                <a16:creationId xmlns:a16="http://schemas.microsoft.com/office/drawing/2014/main" id="{E2929E72-DE18-BA7E-27F8-BBA4C77B8C2D}"/>
              </a:ext>
            </a:extLst>
          </p:cNvPr>
          <p:cNvSpPr txBox="1"/>
          <p:nvPr/>
        </p:nvSpPr>
        <p:spPr>
          <a:xfrm>
            <a:off x="3701499" y="3752001"/>
            <a:ext cx="677086" cy="246221"/>
          </a:xfrm>
          <a:prstGeom prst="rect">
            <a:avLst/>
          </a:prstGeom>
          <a:solidFill>
            <a:srgbClr val="FFFF00"/>
          </a:solidFill>
          <a:ln>
            <a:solidFill>
              <a:srgbClr val="C00000"/>
            </a:solidFill>
          </a:ln>
        </p:spPr>
        <p:txBody>
          <a:bodyPr wrap="square">
            <a:spAutoFit/>
          </a:bodyPr>
          <a:lstStyle/>
          <a:p>
            <a:r>
              <a:rPr lang="en-US" sz="1000" dirty="0">
                <a:solidFill>
                  <a:schemeClr val="tx1"/>
                </a:solidFill>
              </a:rPr>
              <a:t>Polyglot</a:t>
            </a:r>
            <a:endParaRPr lang="en-US" sz="1000" dirty="0"/>
          </a:p>
        </p:txBody>
      </p:sp>
    </p:spTree>
    <p:extLst>
      <p:ext uri="{BB962C8B-B14F-4D97-AF65-F5344CB8AC3E}">
        <p14:creationId xmlns:p14="http://schemas.microsoft.com/office/powerpoint/2010/main" val="30489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2249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OLAP (On-Line Analysis Processing) (10:24/14:26)</a:t>
            </a:r>
          </a:p>
          <a:p>
            <a:pPr marL="342900" indent="-342900" algn="l">
              <a:buClr>
                <a:srgbClr val="0070C0"/>
              </a:buClr>
              <a:buSzPct val="80000"/>
              <a:buFont typeface="Wingdings" pitchFamily="2" charset="2"/>
              <a:buChar char="u"/>
            </a:pPr>
            <a:r>
              <a:rPr lang="en-US" sz="1800" dirty="0">
                <a:solidFill>
                  <a:schemeClr val="tx1"/>
                </a:solidFill>
              </a:rPr>
              <a:t>The bank analyze the data and make the decision.</a:t>
            </a:r>
          </a:p>
          <a:p>
            <a:pPr marL="342900" indent="-342900" algn="l">
              <a:buClr>
                <a:srgbClr val="0070C0"/>
              </a:buClr>
              <a:buSzPct val="80000"/>
              <a:buFont typeface="Wingdings" pitchFamily="2" charset="2"/>
              <a:buChar char="u"/>
            </a:pPr>
            <a:r>
              <a:rPr lang="en-US" sz="1800" dirty="0">
                <a:solidFill>
                  <a:schemeClr val="tx1"/>
                </a:solidFill>
              </a:rPr>
              <a:t>The scenario</a:t>
            </a:r>
          </a:p>
          <a:p>
            <a:pPr marL="342900" indent="-342900" algn="l">
              <a:buClr>
                <a:srgbClr val="0070C0"/>
              </a:buClr>
              <a:buSzPct val="80000"/>
              <a:buFont typeface="Wingdings" pitchFamily="2" charset="2"/>
              <a:buChar char="u"/>
            </a:pPr>
            <a:r>
              <a:rPr lang="en-US" sz="1800" dirty="0">
                <a:solidFill>
                  <a:schemeClr val="tx1"/>
                </a:solidFill>
              </a:rPr>
              <a:t>1. The ETL tool is on a single Linux machine.</a:t>
            </a:r>
          </a:p>
          <a:p>
            <a:pPr marL="342900" indent="-342900" algn="l">
              <a:buClr>
                <a:srgbClr val="0070C0"/>
              </a:buClr>
              <a:buSzPct val="80000"/>
              <a:buFont typeface="Wingdings" pitchFamily="2" charset="2"/>
              <a:buChar char="u"/>
            </a:pPr>
            <a:r>
              <a:rPr lang="en-US" sz="1800" dirty="0">
                <a:solidFill>
                  <a:schemeClr val="tx1"/>
                </a:solidFill>
              </a:rPr>
              <a:t>2. None of this ETL (extraction, transformation, and load) is happened real-time.</a:t>
            </a:r>
          </a:p>
          <a:p>
            <a:pPr marL="342900" indent="-342900" algn="l">
              <a:buClr>
                <a:srgbClr val="0070C0"/>
              </a:buClr>
              <a:buSzPct val="80000"/>
              <a:buFont typeface="Wingdings" pitchFamily="2" charset="2"/>
              <a:buChar char="u"/>
            </a:pPr>
            <a:r>
              <a:rPr lang="en-US" sz="1800" dirty="0">
                <a:solidFill>
                  <a:schemeClr val="tx1"/>
                </a:solidFill>
              </a:rPr>
              <a:t>Normally, the ETL tool run during the night.</a:t>
            </a:r>
          </a:p>
          <a:p>
            <a:pPr marL="342900" indent="-342900" algn="l">
              <a:buClr>
                <a:srgbClr val="0070C0"/>
              </a:buClr>
              <a:buSzPct val="80000"/>
              <a:buFont typeface="Wingdings" pitchFamily="2" charset="2"/>
              <a:buChar char="u"/>
            </a:pPr>
            <a:r>
              <a:rPr lang="en-US" sz="1800" dirty="0">
                <a:solidFill>
                  <a:schemeClr val="tx1"/>
                </a:solidFill>
              </a:rPr>
              <a:t>Tonight, we run ETL and tomorrow we get the data in data warehouse.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77383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9415" y="5764882"/>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09AF5626-A10A-8430-BA0A-85875471B67C}"/>
              </a:ext>
            </a:extLst>
          </p:cNvPr>
          <p:cNvSpPr txBox="1"/>
          <p:nvPr/>
        </p:nvSpPr>
        <p:spPr>
          <a:xfrm>
            <a:off x="4760229" y="6233239"/>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72000" y="5970185"/>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46221"/>
          </a:xfrm>
          <a:prstGeom prst="rect">
            <a:avLst/>
          </a:prstGeom>
          <a:solidFill>
            <a:srgbClr val="FFFF00"/>
          </a:solidFill>
          <a:ln>
            <a:solidFill>
              <a:srgbClr val="C00000"/>
            </a:solidFill>
          </a:ln>
        </p:spPr>
        <p:txBody>
          <a:bodyPr wrap="square" rtlCol="0">
            <a:spAutoFit/>
          </a:bodyPr>
          <a:lstStyle/>
          <a:p>
            <a:pPr algn="ctr"/>
            <a:r>
              <a:rPr lang="en-US" sz="10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631053" y="4835025"/>
            <a:ext cx="1280474" cy="63754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 name="TextBox 19">
            <a:extLst>
              <a:ext uri="{FF2B5EF4-FFF2-40B4-BE49-F238E27FC236}">
                <a16:creationId xmlns:a16="http://schemas.microsoft.com/office/drawing/2014/main" id="{49A3DD40-3EF1-102E-7A7C-AF7C8EBF8122}"/>
              </a:ext>
            </a:extLst>
          </p:cNvPr>
          <p:cNvSpPr txBox="1"/>
          <p:nvPr/>
        </p:nvSpPr>
        <p:spPr>
          <a:xfrm>
            <a:off x="7668645" y="5021625"/>
            <a:ext cx="1048268" cy="246221"/>
          </a:xfrm>
          <a:prstGeom prst="rect">
            <a:avLst/>
          </a:prstGeom>
          <a:solidFill>
            <a:srgbClr val="FFFF00"/>
          </a:solidFill>
          <a:ln>
            <a:solidFill>
              <a:srgbClr val="C00000"/>
            </a:solidFill>
          </a:ln>
        </p:spPr>
        <p:txBody>
          <a:bodyPr wrap="square" rtlCol="0">
            <a:spAutoFit/>
          </a:bodyPr>
          <a:lstStyle/>
          <a:p>
            <a:pPr algn="ctr"/>
            <a:r>
              <a:rPr lang="en-US" sz="10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615645" y="3663341"/>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3" name="TextBox 22">
            <a:extLst>
              <a:ext uri="{FF2B5EF4-FFF2-40B4-BE49-F238E27FC236}">
                <a16:creationId xmlns:a16="http://schemas.microsoft.com/office/drawing/2014/main" id="{7AC8EECF-2900-6D49-C1CB-517561617D74}"/>
              </a:ext>
            </a:extLst>
          </p:cNvPr>
          <p:cNvSpPr txBox="1"/>
          <p:nvPr/>
        </p:nvSpPr>
        <p:spPr>
          <a:xfrm>
            <a:off x="8015872" y="5585326"/>
            <a:ext cx="600940" cy="400110"/>
          </a:xfrm>
          <a:prstGeom prst="rect">
            <a:avLst/>
          </a:prstGeom>
          <a:solidFill>
            <a:srgbClr val="FFFF00"/>
          </a:solidFill>
          <a:ln>
            <a:solidFill>
              <a:srgbClr val="C00000"/>
            </a:solidFill>
          </a:ln>
        </p:spPr>
        <p:txBody>
          <a:bodyPr wrap="square" rtlCol="0">
            <a:spAutoFit/>
          </a:bodyPr>
          <a:lstStyle/>
          <a:p>
            <a:pPr algn="ctr"/>
            <a:r>
              <a:rPr lang="en-US" sz="1000" dirty="0"/>
              <a:t>D/W</a:t>
            </a:r>
          </a:p>
          <a:p>
            <a:pPr algn="ctr"/>
            <a:r>
              <a:rPr lang="en-US" sz="1000" dirty="0"/>
              <a:t>OLAP</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516297" y="4968998"/>
            <a:ext cx="837610" cy="400110"/>
          </a:xfrm>
          <a:prstGeom prst="rect">
            <a:avLst/>
          </a:prstGeom>
          <a:solidFill>
            <a:srgbClr val="FFFF00"/>
          </a:solidFill>
          <a:ln>
            <a:solidFill>
              <a:srgbClr val="C00000"/>
            </a:solidFill>
          </a:ln>
        </p:spPr>
        <p:txBody>
          <a:bodyPr wrap="square" rtlCol="0">
            <a:spAutoFit/>
          </a:bodyPr>
          <a:lstStyle/>
          <a:p>
            <a:pPr algn="ctr"/>
            <a:r>
              <a:rPr lang="en-US" sz="1000" dirty="0"/>
              <a:t>ETL</a:t>
            </a:r>
          </a:p>
          <a:p>
            <a:pPr algn="ctr"/>
            <a:r>
              <a:rPr lang="en-US" sz="1000" dirty="0"/>
              <a:t>Informatica</a:t>
            </a:r>
          </a:p>
        </p:txBody>
      </p:sp>
      <p:cxnSp>
        <p:nvCxnSpPr>
          <p:cNvPr id="26" name="Straight Arrow Connector 25">
            <a:extLst>
              <a:ext uri="{FF2B5EF4-FFF2-40B4-BE49-F238E27FC236}">
                <a16:creationId xmlns:a16="http://schemas.microsoft.com/office/drawing/2014/main" id="{D5F80AEF-01B7-CAA5-1813-025286248B94}"/>
              </a:ext>
            </a:extLst>
          </p:cNvPr>
          <p:cNvCxnSpPr>
            <a:cxnSpLocks/>
            <a:stCxn id="24" idx="1"/>
            <a:endCxn id="13" idx="4"/>
          </p:cNvCxnSpPr>
          <p:nvPr/>
        </p:nvCxnSpPr>
        <p:spPr>
          <a:xfrm flipH="1">
            <a:off x="6139697" y="5169053"/>
            <a:ext cx="376600" cy="1217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61623" y="5169053"/>
            <a:ext cx="354674" cy="9947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cxnSpLocks/>
            <a:stCxn id="24" idx="1"/>
            <a:endCxn id="11" idx="3"/>
          </p:cNvCxnSpPr>
          <p:nvPr/>
        </p:nvCxnSpPr>
        <p:spPr>
          <a:xfrm flipH="1" flipV="1">
            <a:off x="5933316" y="3792474"/>
            <a:ext cx="582981" cy="1376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cxnSpLocks/>
            <a:stCxn id="24" idx="1"/>
            <a:endCxn id="9" idx="3"/>
          </p:cNvCxnSpPr>
          <p:nvPr/>
        </p:nvCxnSpPr>
        <p:spPr>
          <a:xfrm flipH="1" flipV="1">
            <a:off x="5933316" y="4101889"/>
            <a:ext cx="582981" cy="1067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cxnSpLocks/>
            <a:stCxn id="24" idx="1"/>
            <a:endCxn id="8" idx="3"/>
          </p:cNvCxnSpPr>
          <p:nvPr/>
        </p:nvCxnSpPr>
        <p:spPr>
          <a:xfrm flipH="1" flipV="1">
            <a:off x="5933316" y="4396660"/>
            <a:ext cx="582981" cy="772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cxnSpLocks/>
            <a:stCxn id="24" idx="1"/>
            <a:endCxn id="7" idx="3"/>
          </p:cNvCxnSpPr>
          <p:nvPr/>
        </p:nvCxnSpPr>
        <p:spPr>
          <a:xfrm flipH="1" flipV="1">
            <a:off x="5933316" y="4693696"/>
            <a:ext cx="582981" cy="4753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flipV="1">
            <a:off x="7353907" y="5153799"/>
            <a:ext cx="277146" cy="152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DC87A09-ACDA-8377-D2B2-ADBFC540469F}"/>
              </a:ext>
            </a:extLst>
          </p:cNvPr>
          <p:cNvSpPr txBox="1"/>
          <p:nvPr/>
        </p:nvSpPr>
        <p:spPr>
          <a:xfrm>
            <a:off x="7421066" y="4131395"/>
            <a:ext cx="1543423" cy="400110"/>
          </a:xfrm>
          <a:prstGeom prst="rect">
            <a:avLst/>
          </a:prstGeom>
          <a:solidFill>
            <a:srgbClr val="FFFF00"/>
          </a:solidFill>
          <a:ln>
            <a:solidFill>
              <a:srgbClr val="C00000"/>
            </a:solidFill>
          </a:ln>
        </p:spPr>
        <p:txBody>
          <a:bodyPr wrap="square" rtlCol="0">
            <a:spAutoFit/>
          </a:bodyPr>
          <a:lstStyle/>
          <a:p>
            <a:r>
              <a:rPr lang="en-US" sz="1000" dirty="0"/>
              <a:t>BI (Business Intelligence)</a:t>
            </a:r>
          </a:p>
          <a:p>
            <a:r>
              <a:rPr lang="en-US" sz="1000" dirty="0"/>
              <a:t>Tableau</a:t>
            </a:r>
          </a:p>
        </p:txBody>
      </p:sp>
      <p:cxnSp>
        <p:nvCxnSpPr>
          <p:cNvPr id="25" name="Connector: Elbow 24">
            <a:extLst>
              <a:ext uri="{FF2B5EF4-FFF2-40B4-BE49-F238E27FC236}">
                <a16:creationId xmlns:a16="http://schemas.microsoft.com/office/drawing/2014/main" id="{AAA61A3E-6EA6-33D6-5DAC-637712AA83D0}"/>
              </a:ext>
            </a:extLst>
          </p:cNvPr>
          <p:cNvCxnSpPr>
            <a:cxnSpLocks/>
            <a:stCxn id="20" idx="0"/>
            <a:endCxn id="10" idx="2"/>
          </p:cNvCxnSpPr>
          <p:nvPr/>
        </p:nvCxnSpPr>
        <p:spPr>
          <a:xfrm rot="16200000" flipV="1">
            <a:off x="7947719" y="4776564"/>
            <a:ext cx="490120" cy="1"/>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副標題 2">
            <a:extLst>
              <a:ext uri="{FF2B5EF4-FFF2-40B4-BE49-F238E27FC236}">
                <a16:creationId xmlns:a16="http://schemas.microsoft.com/office/drawing/2014/main" id="{31C621AD-F557-403C-67B3-F606740E3A50}"/>
              </a:ext>
            </a:extLst>
          </p:cNvPr>
          <p:cNvSpPr txBox="1">
            <a:spLocks/>
          </p:cNvSpPr>
          <p:nvPr/>
        </p:nvSpPr>
        <p:spPr>
          <a:xfrm>
            <a:off x="467543" y="3602892"/>
            <a:ext cx="3134608" cy="2367294"/>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However, the companies want to analyze the data in real-time.</a:t>
            </a:r>
          </a:p>
          <a:p>
            <a:pPr marL="342900" indent="-342900" algn="l">
              <a:buClr>
                <a:srgbClr val="0070C0"/>
              </a:buClr>
              <a:buSzPct val="80000"/>
              <a:buFont typeface="Wingdings" pitchFamily="2" charset="2"/>
              <a:buChar char="u"/>
            </a:pPr>
            <a:r>
              <a:rPr lang="en-US" sz="1800" dirty="0">
                <a:solidFill>
                  <a:schemeClr val="tx1"/>
                </a:solidFill>
              </a:rPr>
              <a:t>They want to analyze the credit card, debit card, click something, they want to analyze in real-time. This is not easy.</a:t>
            </a:r>
          </a:p>
        </p:txBody>
      </p:sp>
      <p:sp>
        <p:nvSpPr>
          <p:cNvPr id="78" name="TextBox 77">
            <a:extLst>
              <a:ext uri="{FF2B5EF4-FFF2-40B4-BE49-F238E27FC236}">
                <a16:creationId xmlns:a16="http://schemas.microsoft.com/office/drawing/2014/main" id="{CD917B2A-ABB8-6181-B4DA-6EC97C7BD4E3}"/>
              </a:ext>
            </a:extLst>
          </p:cNvPr>
          <p:cNvSpPr txBox="1"/>
          <p:nvPr/>
        </p:nvSpPr>
        <p:spPr>
          <a:xfrm>
            <a:off x="3763305" y="3720674"/>
            <a:ext cx="677086" cy="246221"/>
          </a:xfrm>
          <a:prstGeom prst="rect">
            <a:avLst/>
          </a:prstGeom>
          <a:solidFill>
            <a:srgbClr val="FFFF00"/>
          </a:solidFill>
          <a:ln>
            <a:solidFill>
              <a:srgbClr val="C00000"/>
            </a:solidFill>
          </a:ln>
        </p:spPr>
        <p:txBody>
          <a:bodyPr wrap="square">
            <a:spAutoFit/>
          </a:bodyPr>
          <a:lstStyle/>
          <a:p>
            <a:r>
              <a:rPr lang="en-US" sz="1000" dirty="0">
                <a:solidFill>
                  <a:schemeClr val="tx1"/>
                </a:solidFill>
              </a:rPr>
              <a:t>Polyglot</a:t>
            </a:r>
            <a:endParaRPr lang="en-US" sz="1000" dirty="0"/>
          </a:p>
        </p:txBody>
      </p:sp>
    </p:spTree>
    <p:extLst>
      <p:ext uri="{BB962C8B-B14F-4D97-AF65-F5344CB8AC3E}">
        <p14:creationId xmlns:p14="http://schemas.microsoft.com/office/powerpoint/2010/main" val="385939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2249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OLAP (On-Line Analysis Processing) (12:24/14:26)</a:t>
            </a:r>
          </a:p>
          <a:p>
            <a:pPr marL="342900" indent="-342900" algn="l">
              <a:buClr>
                <a:srgbClr val="0070C0"/>
              </a:buClr>
              <a:buSzPct val="80000"/>
              <a:buFont typeface="Wingdings" pitchFamily="2" charset="2"/>
              <a:buChar char="u"/>
            </a:pPr>
            <a:r>
              <a:rPr lang="en-US" sz="1800" dirty="0">
                <a:solidFill>
                  <a:schemeClr val="tx1"/>
                </a:solidFill>
              </a:rPr>
              <a:t>3. Third problem, the data warehouse is very costly.</a:t>
            </a:r>
          </a:p>
          <a:p>
            <a:pPr marL="342900" indent="-342900" algn="l">
              <a:buClr>
                <a:srgbClr val="0070C0"/>
              </a:buClr>
              <a:buSzPct val="80000"/>
              <a:buFont typeface="Wingdings" pitchFamily="2" charset="2"/>
              <a:buChar char="u"/>
            </a:pPr>
            <a:r>
              <a:rPr lang="en-US" sz="1800" dirty="0">
                <a:solidFill>
                  <a:schemeClr val="tx1"/>
                </a:solidFill>
              </a:rPr>
              <a:t>For example, we have company install Teradata platform for data warehouse.</a:t>
            </a:r>
          </a:p>
          <a:p>
            <a:pPr marL="342900" indent="-342900" algn="l">
              <a:buClr>
                <a:srgbClr val="0070C0"/>
              </a:buClr>
              <a:buSzPct val="80000"/>
              <a:buFont typeface="Wingdings" pitchFamily="2" charset="2"/>
              <a:buChar char="u"/>
            </a:pPr>
            <a:r>
              <a:rPr lang="en-US" sz="1800" dirty="0">
                <a:solidFill>
                  <a:schemeClr val="tx1"/>
                </a:solidFill>
              </a:rPr>
              <a:t>They spend $5M for Teradata. </a:t>
            </a:r>
          </a:p>
          <a:p>
            <a:pPr marL="342900" indent="-342900" algn="l">
              <a:buClr>
                <a:srgbClr val="0070C0"/>
              </a:buClr>
              <a:buSzPct val="80000"/>
              <a:buFont typeface="Wingdings" pitchFamily="2" charset="2"/>
              <a:buChar char="u"/>
            </a:pPr>
            <a:r>
              <a:rPr lang="en-US" sz="1800" dirty="0">
                <a:solidFill>
                  <a:schemeClr val="tx1"/>
                </a:solidFill>
              </a:rPr>
              <a:t>It is good to analyze the data with Teradata, but it is also very expensive. </a:t>
            </a:r>
          </a:p>
          <a:p>
            <a:pPr marL="342900" indent="-342900" algn="l">
              <a:buClr>
                <a:srgbClr val="0070C0"/>
              </a:buClr>
              <a:buSzPct val="80000"/>
              <a:buFont typeface="Wingdings" pitchFamily="2" charset="2"/>
              <a:buChar char="u"/>
            </a:pPr>
            <a:r>
              <a:rPr lang="en-US" sz="1800" dirty="0">
                <a:solidFill>
                  <a:schemeClr val="tx1"/>
                </a:solidFill>
              </a:rPr>
              <a:t>The company want to have analyze in real-time, cheaper, scalable, and any data sources and format can be integrated.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86202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3968" y="5810505"/>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09AF5626-A10A-8430-BA0A-85875471B67C}"/>
              </a:ext>
            </a:extLst>
          </p:cNvPr>
          <p:cNvSpPr txBox="1"/>
          <p:nvPr/>
        </p:nvSpPr>
        <p:spPr>
          <a:xfrm>
            <a:off x="4752020" y="6239037"/>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65165" y="5913005"/>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76999"/>
          </a:xfrm>
          <a:prstGeom prst="rect">
            <a:avLst/>
          </a:prstGeom>
          <a:solidFill>
            <a:srgbClr val="FFFF00"/>
          </a:solidFill>
          <a:ln>
            <a:solidFill>
              <a:srgbClr val="C00000"/>
            </a:solidFill>
          </a:ln>
        </p:spPr>
        <p:txBody>
          <a:bodyPr wrap="square" rtlCol="0">
            <a:spAutoFit/>
          </a:bodyPr>
          <a:lstStyle/>
          <a:p>
            <a:pPr algn="ctr"/>
            <a:r>
              <a:rPr lang="en-US" sz="12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569930" y="4828761"/>
            <a:ext cx="1280474" cy="7713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 name="TextBox 19">
            <a:extLst>
              <a:ext uri="{FF2B5EF4-FFF2-40B4-BE49-F238E27FC236}">
                <a16:creationId xmlns:a16="http://schemas.microsoft.com/office/drawing/2014/main" id="{49A3DD40-3EF1-102E-7A7C-AF7C8EBF8122}"/>
              </a:ext>
            </a:extLst>
          </p:cNvPr>
          <p:cNvSpPr txBox="1"/>
          <p:nvPr/>
        </p:nvSpPr>
        <p:spPr>
          <a:xfrm>
            <a:off x="7692490" y="4934785"/>
            <a:ext cx="1048268" cy="246221"/>
          </a:xfrm>
          <a:prstGeom prst="rect">
            <a:avLst/>
          </a:prstGeom>
          <a:solidFill>
            <a:srgbClr val="FFFF00"/>
          </a:solidFill>
          <a:ln>
            <a:solidFill>
              <a:srgbClr val="C00000"/>
            </a:solidFill>
          </a:ln>
        </p:spPr>
        <p:txBody>
          <a:bodyPr wrap="square" rtlCol="0">
            <a:spAutoFit/>
          </a:bodyPr>
          <a:lstStyle/>
          <a:p>
            <a:pPr algn="ctr"/>
            <a:r>
              <a:rPr lang="en-US" sz="10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323980" y="3641714"/>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3" name="TextBox 22">
            <a:extLst>
              <a:ext uri="{FF2B5EF4-FFF2-40B4-BE49-F238E27FC236}">
                <a16:creationId xmlns:a16="http://schemas.microsoft.com/office/drawing/2014/main" id="{7AC8EECF-2900-6D49-C1CB-517561617D74}"/>
              </a:ext>
            </a:extLst>
          </p:cNvPr>
          <p:cNvSpPr txBox="1"/>
          <p:nvPr/>
        </p:nvSpPr>
        <p:spPr>
          <a:xfrm>
            <a:off x="7787565" y="5692736"/>
            <a:ext cx="936104" cy="400110"/>
          </a:xfrm>
          <a:prstGeom prst="rect">
            <a:avLst/>
          </a:prstGeom>
          <a:solidFill>
            <a:srgbClr val="FFFF00"/>
          </a:solidFill>
          <a:ln>
            <a:solidFill>
              <a:srgbClr val="C00000"/>
            </a:solidFill>
          </a:ln>
        </p:spPr>
        <p:txBody>
          <a:bodyPr wrap="square" rtlCol="0">
            <a:spAutoFit/>
          </a:bodyPr>
          <a:lstStyle/>
          <a:p>
            <a:pPr algn="ctr"/>
            <a:r>
              <a:rPr lang="en-US" sz="1000" dirty="0"/>
              <a:t>D/W</a:t>
            </a:r>
          </a:p>
          <a:p>
            <a:pPr algn="ctr"/>
            <a:r>
              <a:rPr lang="en-US" sz="1000" dirty="0"/>
              <a:t>OLAP</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dirty="0"/>
              <a:t>ETL</a:t>
            </a:r>
          </a:p>
        </p:txBody>
      </p:sp>
      <p:cxnSp>
        <p:nvCxnSpPr>
          <p:cNvPr id="26" name="Straight Arrow Connector 25">
            <a:extLst>
              <a:ext uri="{FF2B5EF4-FFF2-40B4-BE49-F238E27FC236}">
                <a16:creationId xmlns:a16="http://schemas.microsoft.com/office/drawing/2014/main" id="{D5F80AEF-01B7-CAA5-1813-025286248B94}"/>
              </a:ext>
            </a:extLst>
          </p:cNvPr>
          <p:cNvCxnSpPr>
            <a:stCxn id="24" idx="1"/>
            <a:endCxn id="13" idx="4"/>
          </p:cNvCxnSpPr>
          <p:nvPr/>
        </p:nvCxnSpPr>
        <p:spPr>
          <a:xfrm flipH="1">
            <a:off x="6139697" y="5152683"/>
            <a:ext cx="494541" cy="1822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56176" y="5152683"/>
            <a:ext cx="478062" cy="10567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stCxn id="24" idx="1"/>
            <a:endCxn id="11" idx="3"/>
          </p:cNvCxnSpPr>
          <p:nvPr/>
        </p:nvCxnSpPr>
        <p:spPr>
          <a:xfrm flipH="1" flipV="1">
            <a:off x="5933316" y="3807863"/>
            <a:ext cx="700922" cy="13448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stCxn id="24" idx="1"/>
            <a:endCxn id="9"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stCxn id="24" idx="1"/>
            <a:endCxn id="8"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stCxn id="24" idx="1"/>
            <a:endCxn id="7"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a:off x="7211211" y="5152683"/>
            <a:ext cx="358719" cy="617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DC87A09-ACDA-8377-D2B2-ADBFC540469F}"/>
              </a:ext>
            </a:extLst>
          </p:cNvPr>
          <p:cNvSpPr txBox="1"/>
          <p:nvPr/>
        </p:nvSpPr>
        <p:spPr>
          <a:xfrm>
            <a:off x="7409905" y="3736772"/>
            <a:ext cx="1591118" cy="400110"/>
          </a:xfrm>
          <a:prstGeom prst="rect">
            <a:avLst/>
          </a:prstGeom>
          <a:solidFill>
            <a:srgbClr val="FFFF00"/>
          </a:solidFill>
          <a:ln>
            <a:solidFill>
              <a:srgbClr val="C00000"/>
            </a:solidFill>
          </a:ln>
        </p:spPr>
        <p:txBody>
          <a:bodyPr wrap="square" rtlCol="0">
            <a:spAutoFit/>
          </a:bodyPr>
          <a:lstStyle/>
          <a:p>
            <a:r>
              <a:rPr lang="en-US" sz="1000" dirty="0"/>
              <a:t>BI</a:t>
            </a:r>
          </a:p>
          <a:p>
            <a:r>
              <a:rPr lang="en-US" sz="1000" dirty="0"/>
              <a:t>Teradata</a:t>
            </a:r>
          </a:p>
        </p:txBody>
      </p:sp>
      <p:cxnSp>
        <p:nvCxnSpPr>
          <p:cNvPr id="25" name="Connector: Elbow 24">
            <a:extLst>
              <a:ext uri="{FF2B5EF4-FFF2-40B4-BE49-F238E27FC236}">
                <a16:creationId xmlns:a16="http://schemas.microsoft.com/office/drawing/2014/main" id="{AAA61A3E-6EA6-33D6-5DAC-637712AA83D0}"/>
              </a:ext>
            </a:extLst>
          </p:cNvPr>
          <p:cNvCxnSpPr>
            <a:cxnSpLocks/>
            <a:stCxn id="20" idx="0"/>
            <a:endCxn id="10" idx="2"/>
          </p:cNvCxnSpPr>
          <p:nvPr/>
        </p:nvCxnSpPr>
        <p:spPr>
          <a:xfrm rot="16200000" flipV="1">
            <a:off x="7812093" y="4530254"/>
            <a:ext cx="797903" cy="1116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274EC4C3-A60A-06DF-0856-7129E116590B}"/>
              </a:ext>
            </a:extLst>
          </p:cNvPr>
          <p:cNvSpPr txBox="1"/>
          <p:nvPr/>
        </p:nvSpPr>
        <p:spPr>
          <a:xfrm>
            <a:off x="3763305" y="3720674"/>
            <a:ext cx="677086" cy="246221"/>
          </a:xfrm>
          <a:prstGeom prst="rect">
            <a:avLst/>
          </a:prstGeom>
          <a:solidFill>
            <a:srgbClr val="FFFF00"/>
          </a:solidFill>
          <a:ln>
            <a:solidFill>
              <a:srgbClr val="C00000"/>
            </a:solidFill>
          </a:ln>
        </p:spPr>
        <p:txBody>
          <a:bodyPr wrap="square">
            <a:spAutoFit/>
          </a:bodyPr>
          <a:lstStyle/>
          <a:p>
            <a:r>
              <a:rPr lang="en-US" sz="1000" dirty="0">
                <a:solidFill>
                  <a:schemeClr val="tx1"/>
                </a:solidFill>
              </a:rPr>
              <a:t>Polyglot</a:t>
            </a:r>
            <a:endParaRPr lang="en-US" sz="1000" dirty="0"/>
          </a:p>
        </p:txBody>
      </p:sp>
    </p:spTree>
    <p:extLst>
      <p:ext uri="{BB962C8B-B14F-4D97-AF65-F5344CB8AC3E}">
        <p14:creationId xmlns:p14="http://schemas.microsoft.com/office/powerpoint/2010/main" val="351362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22476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Warehouse OLAP (On-Line Analysis Processing) (13:38/14:26)</a:t>
            </a:r>
          </a:p>
          <a:p>
            <a:pPr marL="342900" indent="-342900" algn="l">
              <a:buClr>
                <a:srgbClr val="0070C0"/>
              </a:buClr>
              <a:buSzPct val="80000"/>
              <a:buFont typeface="Wingdings" pitchFamily="2" charset="2"/>
              <a:buChar char="u"/>
            </a:pPr>
            <a:r>
              <a:rPr lang="en-US" sz="1800" dirty="0">
                <a:solidFill>
                  <a:schemeClr val="tx1"/>
                </a:solidFill>
              </a:rPr>
              <a:t>That is why they go for Hadoop.</a:t>
            </a:r>
          </a:p>
          <a:p>
            <a:pPr marL="342900" indent="-342900" algn="l">
              <a:buClr>
                <a:srgbClr val="0070C0"/>
              </a:buClr>
              <a:buSzPct val="80000"/>
              <a:buFont typeface="Wingdings" pitchFamily="2" charset="2"/>
              <a:buChar char="u"/>
            </a:pPr>
            <a:r>
              <a:rPr lang="en-US" sz="1800" dirty="0">
                <a:solidFill>
                  <a:schemeClr val="tx1"/>
                </a:solidFill>
              </a:rPr>
              <a:t>There is some tools called MPP (Massively Parallel Processing).</a:t>
            </a:r>
          </a:p>
          <a:p>
            <a:pPr marL="342900" indent="-342900" algn="l">
              <a:buClr>
                <a:srgbClr val="0070C0"/>
              </a:buClr>
              <a:buSzPct val="80000"/>
              <a:buFont typeface="Wingdings" pitchFamily="2" charset="2"/>
              <a:buChar char="u"/>
            </a:pPr>
            <a:r>
              <a:rPr lang="en-US" sz="1800" dirty="0">
                <a:solidFill>
                  <a:schemeClr val="tx1"/>
                </a:solidFill>
              </a:rPr>
              <a:t>Since the data is very huge, MPP collects the data parallel for data warehouse.</a:t>
            </a:r>
          </a:p>
          <a:p>
            <a:pPr marL="342900" indent="-342900" algn="l">
              <a:buClr>
                <a:srgbClr val="0070C0"/>
              </a:buClr>
              <a:buSzPct val="80000"/>
              <a:buFont typeface="Wingdings" pitchFamily="2" charset="2"/>
              <a:buChar char="u"/>
            </a:pPr>
            <a:r>
              <a:rPr lang="en-US" sz="1800" dirty="0">
                <a:solidFill>
                  <a:schemeClr val="tx1"/>
                </a:solidFill>
              </a:rPr>
              <a:t>End of the day, we need to join the multiple table again into a single table.</a:t>
            </a:r>
          </a:p>
          <a:p>
            <a:pPr marL="342900" indent="-342900" algn="l">
              <a:buClr>
                <a:srgbClr val="0070C0"/>
              </a:buClr>
              <a:buSzPct val="80000"/>
              <a:buFont typeface="Wingdings" pitchFamily="2" charset="2"/>
              <a:buChar char="u"/>
            </a:pPr>
            <a:r>
              <a:rPr lang="en-US" sz="1800" dirty="0">
                <a:solidFill>
                  <a:schemeClr val="tx1"/>
                </a:solidFill>
              </a:rPr>
              <a:t>MPP is proposal and is not a real-time solution.</a:t>
            </a:r>
          </a:p>
          <a:p>
            <a:pPr marL="342900" indent="-342900" algn="l">
              <a:buClr>
                <a:srgbClr val="0070C0"/>
              </a:buClr>
              <a:buSzPct val="80000"/>
              <a:buFont typeface="Wingdings" pitchFamily="2" charset="2"/>
              <a:buChar char="u"/>
            </a:pPr>
            <a:r>
              <a:rPr lang="en-US" sz="1800" dirty="0">
                <a:solidFill>
                  <a:schemeClr val="tx1"/>
                </a:solidFill>
              </a:rPr>
              <a:t>MPP is also cause lots of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86202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246221"/>
          </a:xfrm>
          <a:prstGeom prst="rect">
            <a:avLst/>
          </a:prstGeom>
          <a:solidFill>
            <a:srgbClr val="FFFF00"/>
          </a:solidFill>
          <a:ln>
            <a:solidFill>
              <a:srgbClr val="C00000"/>
            </a:solidFill>
          </a:ln>
        </p:spPr>
        <p:txBody>
          <a:bodyPr wrap="square" rtlCol="0">
            <a:spAutoFit/>
          </a:bodyPr>
          <a:lstStyle/>
          <a:p>
            <a:pPr algn="ctr"/>
            <a:r>
              <a:rPr lang="en-US" sz="1000"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3968" y="5810505"/>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TextBox 15">
            <a:extLst>
              <a:ext uri="{FF2B5EF4-FFF2-40B4-BE49-F238E27FC236}">
                <a16:creationId xmlns:a16="http://schemas.microsoft.com/office/drawing/2014/main" id="{09AF5626-A10A-8430-BA0A-85875471B67C}"/>
              </a:ext>
            </a:extLst>
          </p:cNvPr>
          <p:cNvSpPr txBox="1"/>
          <p:nvPr/>
        </p:nvSpPr>
        <p:spPr>
          <a:xfrm>
            <a:off x="4752020" y="6239037"/>
            <a:ext cx="936104" cy="246221"/>
          </a:xfrm>
          <a:prstGeom prst="rect">
            <a:avLst/>
          </a:prstGeom>
          <a:solidFill>
            <a:srgbClr val="FFFF00"/>
          </a:solidFill>
          <a:ln>
            <a:solidFill>
              <a:srgbClr val="C00000"/>
            </a:solidFill>
          </a:ln>
        </p:spPr>
        <p:txBody>
          <a:bodyPr wrap="square" rtlCol="0">
            <a:spAutoFit/>
          </a:bodyPr>
          <a:lstStyle/>
          <a:p>
            <a:pPr algn="ctr"/>
            <a:r>
              <a:rPr lang="en-US" sz="1000" dirty="0"/>
              <a:t>Oracle</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65165" y="5913005"/>
            <a:ext cx="1368151" cy="246221"/>
          </a:xfrm>
          <a:prstGeom prst="rect">
            <a:avLst/>
          </a:prstGeom>
          <a:solidFill>
            <a:srgbClr val="FFFF00"/>
          </a:solidFill>
          <a:ln>
            <a:solidFill>
              <a:srgbClr val="C00000"/>
            </a:solidFill>
          </a:ln>
        </p:spPr>
        <p:txBody>
          <a:bodyPr wrap="square" rtlCol="0">
            <a:spAutoFit/>
          </a:bodyPr>
          <a:lstStyle/>
          <a:p>
            <a:pPr algn="ctr"/>
            <a:r>
              <a:rPr lang="en-US" sz="10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00110"/>
          </a:xfrm>
          <a:prstGeom prst="rect">
            <a:avLst/>
          </a:prstGeom>
          <a:solidFill>
            <a:srgbClr val="FFFF00"/>
          </a:solidFill>
          <a:ln>
            <a:solidFill>
              <a:srgbClr val="C00000"/>
            </a:solidFill>
          </a:ln>
        </p:spPr>
        <p:txBody>
          <a:bodyPr wrap="square" rtlCol="0">
            <a:spAutoFit/>
          </a:bodyPr>
          <a:lstStyle/>
          <a:p>
            <a:pPr algn="ctr"/>
            <a:r>
              <a:rPr lang="en-US" sz="10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46221"/>
          </a:xfrm>
          <a:prstGeom prst="rect">
            <a:avLst/>
          </a:prstGeom>
          <a:solidFill>
            <a:srgbClr val="FFFF00"/>
          </a:solidFill>
          <a:ln>
            <a:solidFill>
              <a:srgbClr val="C00000"/>
            </a:solidFill>
          </a:ln>
        </p:spPr>
        <p:txBody>
          <a:bodyPr wrap="square" rtlCol="0">
            <a:spAutoFit/>
          </a:bodyPr>
          <a:lstStyle/>
          <a:p>
            <a:pPr algn="ctr"/>
            <a:r>
              <a:rPr lang="en-US" sz="10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46221"/>
          </a:xfrm>
          <a:prstGeom prst="rect">
            <a:avLst/>
          </a:prstGeom>
          <a:solidFill>
            <a:srgbClr val="FFFF00"/>
          </a:solidFill>
          <a:ln>
            <a:solidFill>
              <a:srgbClr val="C00000"/>
            </a:solidFill>
          </a:ln>
        </p:spPr>
        <p:txBody>
          <a:bodyPr wrap="square" rtlCol="0">
            <a:spAutoFit/>
          </a:bodyPr>
          <a:lstStyle/>
          <a:p>
            <a:pPr algn="ctr"/>
            <a:r>
              <a:rPr lang="en-US" sz="10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46221"/>
          </a:xfrm>
          <a:prstGeom prst="rect">
            <a:avLst/>
          </a:prstGeom>
          <a:solidFill>
            <a:srgbClr val="FFFF00"/>
          </a:solidFill>
          <a:ln>
            <a:solidFill>
              <a:srgbClr val="C00000"/>
            </a:solidFill>
          </a:ln>
        </p:spPr>
        <p:txBody>
          <a:bodyPr wrap="square" rtlCol="0">
            <a:spAutoFit/>
          </a:bodyPr>
          <a:lstStyle/>
          <a:p>
            <a:pPr algn="ctr"/>
            <a:r>
              <a:rPr lang="en-US" sz="10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76999"/>
          </a:xfrm>
          <a:prstGeom prst="rect">
            <a:avLst/>
          </a:prstGeom>
          <a:solidFill>
            <a:srgbClr val="FFFF00"/>
          </a:solidFill>
          <a:ln>
            <a:solidFill>
              <a:srgbClr val="C00000"/>
            </a:solidFill>
          </a:ln>
        </p:spPr>
        <p:txBody>
          <a:bodyPr wrap="square" rtlCol="0">
            <a:spAutoFit/>
          </a:bodyPr>
          <a:lstStyle/>
          <a:p>
            <a:pPr algn="ctr"/>
            <a:r>
              <a:rPr lang="en-US" sz="12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569930" y="4828761"/>
            <a:ext cx="1280474" cy="7713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9A3DD40-3EF1-102E-7A7C-AF7C8EBF8122}"/>
              </a:ext>
            </a:extLst>
          </p:cNvPr>
          <p:cNvSpPr txBox="1"/>
          <p:nvPr/>
        </p:nvSpPr>
        <p:spPr>
          <a:xfrm>
            <a:off x="7692490" y="4934785"/>
            <a:ext cx="1048268" cy="461665"/>
          </a:xfrm>
          <a:prstGeom prst="rect">
            <a:avLst/>
          </a:prstGeom>
          <a:solidFill>
            <a:srgbClr val="FFFF00"/>
          </a:solidFill>
          <a:ln>
            <a:solidFill>
              <a:srgbClr val="C00000"/>
            </a:solidFill>
          </a:ln>
        </p:spPr>
        <p:txBody>
          <a:bodyPr wrap="square" rtlCol="0">
            <a:spAutoFit/>
          </a:bodyPr>
          <a:lstStyle/>
          <a:p>
            <a:pPr algn="ctr"/>
            <a:r>
              <a:rPr lang="en-US" sz="12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615645" y="3663341"/>
            <a:ext cx="576973" cy="369332"/>
          </a:xfrm>
          <a:prstGeom prst="rect">
            <a:avLst/>
          </a:prstGeom>
          <a:solidFill>
            <a:srgbClr val="FFFF00"/>
          </a:solidFill>
          <a:ln>
            <a:solidFill>
              <a:srgbClr val="C00000"/>
            </a:solidFill>
          </a:ln>
        </p:spPr>
        <p:txBody>
          <a:bodyPr wrap="square" rtlCol="0">
            <a:spAutoFit/>
          </a:bodyPr>
          <a:lstStyle/>
          <a:p>
            <a:r>
              <a:rPr lang="en-US" b="1" dirty="0"/>
              <a:t>ETL</a:t>
            </a:r>
          </a:p>
        </p:txBody>
      </p:sp>
      <p:sp>
        <p:nvSpPr>
          <p:cNvPr id="23" name="TextBox 22">
            <a:extLst>
              <a:ext uri="{FF2B5EF4-FFF2-40B4-BE49-F238E27FC236}">
                <a16:creationId xmlns:a16="http://schemas.microsoft.com/office/drawing/2014/main" id="{7AC8EECF-2900-6D49-C1CB-517561617D74}"/>
              </a:ext>
            </a:extLst>
          </p:cNvPr>
          <p:cNvSpPr txBox="1"/>
          <p:nvPr/>
        </p:nvSpPr>
        <p:spPr>
          <a:xfrm>
            <a:off x="7787565" y="5692736"/>
            <a:ext cx="936104" cy="400110"/>
          </a:xfrm>
          <a:prstGeom prst="rect">
            <a:avLst/>
          </a:prstGeom>
          <a:solidFill>
            <a:srgbClr val="FFFF00"/>
          </a:solidFill>
          <a:ln>
            <a:solidFill>
              <a:srgbClr val="C00000"/>
            </a:solidFill>
          </a:ln>
        </p:spPr>
        <p:txBody>
          <a:bodyPr wrap="square" rtlCol="0">
            <a:spAutoFit/>
          </a:bodyPr>
          <a:lstStyle/>
          <a:p>
            <a:pPr algn="ctr"/>
            <a:r>
              <a:rPr lang="en-US" sz="1000" dirty="0"/>
              <a:t>D/W</a:t>
            </a:r>
          </a:p>
          <a:p>
            <a:pPr algn="ctr"/>
            <a:r>
              <a:rPr lang="en-US" sz="1000" dirty="0"/>
              <a:t>OLAP</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634238" y="5029572"/>
            <a:ext cx="576973" cy="246221"/>
          </a:xfrm>
          <a:prstGeom prst="rect">
            <a:avLst/>
          </a:prstGeom>
          <a:solidFill>
            <a:srgbClr val="FFFF00"/>
          </a:solidFill>
          <a:ln>
            <a:solidFill>
              <a:srgbClr val="C00000"/>
            </a:solidFill>
          </a:ln>
        </p:spPr>
        <p:txBody>
          <a:bodyPr wrap="square" rtlCol="0">
            <a:spAutoFit/>
          </a:bodyPr>
          <a:lstStyle/>
          <a:p>
            <a:pPr algn="ctr"/>
            <a:r>
              <a:rPr lang="en-US" sz="1000" dirty="0"/>
              <a:t>ETL</a:t>
            </a:r>
          </a:p>
        </p:txBody>
      </p:sp>
      <p:cxnSp>
        <p:nvCxnSpPr>
          <p:cNvPr id="26" name="Straight Arrow Connector 25">
            <a:extLst>
              <a:ext uri="{FF2B5EF4-FFF2-40B4-BE49-F238E27FC236}">
                <a16:creationId xmlns:a16="http://schemas.microsoft.com/office/drawing/2014/main" id="{D5F80AEF-01B7-CAA5-1813-025286248B94}"/>
              </a:ext>
            </a:extLst>
          </p:cNvPr>
          <p:cNvCxnSpPr>
            <a:stCxn id="24" idx="1"/>
            <a:endCxn id="13" idx="4"/>
          </p:cNvCxnSpPr>
          <p:nvPr/>
        </p:nvCxnSpPr>
        <p:spPr>
          <a:xfrm flipH="1">
            <a:off x="6139697" y="5152683"/>
            <a:ext cx="494541" cy="1822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56176" y="5152683"/>
            <a:ext cx="478062" cy="10567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stCxn id="24" idx="1"/>
            <a:endCxn id="11" idx="3"/>
          </p:cNvCxnSpPr>
          <p:nvPr/>
        </p:nvCxnSpPr>
        <p:spPr>
          <a:xfrm flipH="1" flipV="1">
            <a:off x="5933316" y="3807863"/>
            <a:ext cx="700922" cy="13448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stCxn id="24" idx="1"/>
            <a:endCxn id="9" idx="3"/>
          </p:cNvCxnSpPr>
          <p:nvPr/>
        </p:nvCxnSpPr>
        <p:spPr>
          <a:xfrm flipH="1" flipV="1">
            <a:off x="5933316" y="4101889"/>
            <a:ext cx="700922" cy="10507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stCxn id="24" idx="1"/>
            <a:endCxn id="8" idx="3"/>
          </p:cNvCxnSpPr>
          <p:nvPr/>
        </p:nvCxnSpPr>
        <p:spPr>
          <a:xfrm flipH="1" flipV="1">
            <a:off x="5933316" y="4396660"/>
            <a:ext cx="700922" cy="7560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stCxn id="24" idx="1"/>
            <a:endCxn id="7" idx="3"/>
          </p:cNvCxnSpPr>
          <p:nvPr/>
        </p:nvCxnSpPr>
        <p:spPr>
          <a:xfrm flipH="1" flipV="1">
            <a:off x="5933316" y="4693696"/>
            <a:ext cx="700922" cy="4589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a:off x="7211211" y="5152683"/>
            <a:ext cx="358719" cy="617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1DC87A09-ACDA-8377-D2B2-ADBFC540469F}"/>
              </a:ext>
            </a:extLst>
          </p:cNvPr>
          <p:cNvSpPr txBox="1"/>
          <p:nvPr/>
        </p:nvSpPr>
        <p:spPr>
          <a:xfrm>
            <a:off x="7409905" y="3736772"/>
            <a:ext cx="890160" cy="523220"/>
          </a:xfrm>
          <a:prstGeom prst="rect">
            <a:avLst/>
          </a:prstGeom>
          <a:solidFill>
            <a:srgbClr val="FFFF00"/>
          </a:solidFill>
          <a:ln>
            <a:solidFill>
              <a:srgbClr val="C00000"/>
            </a:solidFill>
          </a:ln>
        </p:spPr>
        <p:txBody>
          <a:bodyPr wrap="square" rtlCol="0">
            <a:spAutoFit/>
          </a:bodyPr>
          <a:lstStyle/>
          <a:p>
            <a:r>
              <a:rPr lang="en-US" sz="1400" dirty="0"/>
              <a:t>BI</a:t>
            </a:r>
          </a:p>
          <a:p>
            <a:r>
              <a:rPr lang="en-US" sz="1400" dirty="0"/>
              <a:t>Teradata</a:t>
            </a:r>
          </a:p>
        </p:txBody>
      </p:sp>
      <p:cxnSp>
        <p:nvCxnSpPr>
          <p:cNvPr id="25" name="Connector: Elbow 24">
            <a:extLst>
              <a:ext uri="{FF2B5EF4-FFF2-40B4-BE49-F238E27FC236}">
                <a16:creationId xmlns:a16="http://schemas.microsoft.com/office/drawing/2014/main" id="{AAA61A3E-6EA6-33D6-5DAC-637712AA83D0}"/>
              </a:ext>
            </a:extLst>
          </p:cNvPr>
          <p:cNvCxnSpPr>
            <a:cxnSpLocks/>
            <a:stCxn id="20" idx="0"/>
            <a:endCxn id="10" idx="2"/>
          </p:cNvCxnSpPr>
          <p:nvPr/>
        </p:nvCxnSpPr>
        <p:spPr>
          <a:xfrm rot="16200000" flipV="1">
            <a:off x="7698409" y="4416569"/>
            <a:ext cx="674793" cy="36163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AB0A59B0-5B5A-B9B4-8A1F-50E0FF9ADE5A}"/>
              </a:ext>
            </a:extLst>
          </p:cNvPr>
          <p:cNvSpPr txBox="1"/>
          <p:nvPr/>
        </p:nvSpPr>
        <p:spPr>
          <a:xfrm>
            <a:off x="3763305" y="3720674"/>
            <a:ext cx="677086" cy="246221"/>
          </a:xfrm>
          <a:prstGeom prst="rect">
            <a:avLst/>
          </a:prstGeom>
          <a:solidFill>
            <a:srgbClr val="FFFF00"/>
          </a:solidFill>
          <a:ln>
            <a:solidFill>
              <a:srgbClr val="C00000"/>
            </a:solidFill>
          </a:ln>
        </p:spPr>
        <p:txBody>
          <a:bodyPr wrap="square">
            <a:spAutoFit/>
          </a:bodyPr>
          <a:lstStyle/>
          <a:p>
            <a:r>
              <a:rPr lang="en-US" sz="1000" dirty="0">
                <a:solidFill>
                  <a:schemeClr val="tx1"/>
                </a:solidFill>
              </a:rPr>
              <a:t>Polyglot</a:t>
            </a:r>
            <a:endParaRPr lang="en-US" sz="1000" dirty="0"/>
          </a:p>
        </p:txBody>
      </p:sp>
    </p:spTree>
    <p:extLst>
      <p:ext uri="{BB962C8B-B14F-4D97-AF65-F5344CB8AC3E}">
        <p14:creationId xmlns:p14="http://schemas.microsoft.com/office/powerpoint/2010/main" val="30246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6"/>
            <a:ext cx="8241831" cy="32582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(00:59/14:26)</a:t>
            </a:r>
          </a:p>
          <a:p>
            <a:pPr marL="342900" indent="-342900" algn="l">
              <a:buClr>
                <a:srgbClr val="0070C0"/>
              </a:buClr>
              <a:buSzPct val="80000"/>
              <a:buFont typeface="Wingdings" pitchFamily="2" charset="2"/>
              <a:buChar char="u"/>
            </a:pPr>
            <a:r>
              <a:rPr lang="en-US" sz="1800" dirty="0">
                <a:solidFill>
                  <a:schemeClr val="tx1"/>
                </a:solidFill>
              </a:rPr>
              <a:t>ETL stands for Extract, Transform, and Load. </a:t>
            </a:r>
          </a:p>
          <a:p>
            <a:pPr marL="342900" indent="-342900" algn="l">
              <a:buClr>
                <a:srgbClr val="0070C0"/>
              </a:buClr>
              <a:buSzPct val="80000"/>
              <a:buFont typeface="Wingdings" pitchFamily="2" charset="2"/>
              <a:buChar char="u"/>
            </a:pPr>
            <a:r>
              <a:rPr lang="en-US" sz="1800" dirty="0">
                <a:solidFill>
                  <a:schemeClr val="tx1"/>
                </a:solidFill>
              </a:rPr>
              <a:t>Below, we have two of the Polyglot Persistence (Many categories of storage), for example, RDMBS system with MySQL and Oracle. </a:t>
            </a:r>
          </a:p>
          <a:p>
            <a:pPr marL="342900" indent="-342900" algn="l">
              <a:buClr>
                <a:srgbClr val="0070C0"/>
              </a:buClr>
              <a:buSzPct val="80000"/>
              <a:buFont typeface="Wingdings" pitchFamily="2" charset="2"/>
              <a:buChar char="u"/>
            </a:pPr>
            <a:r>
              <a:rPr lang="en-US" sz="1800" dirty="0">
                <a:solidFill>
                  <a:schemeClr val="tx1"/>
                </a:solidFill>
              </a:rPr>
              <a:t>The Core Banking Data is in Oracle. Oracle takes care all transaction.</a:t>
            </a:r>
          </a:p>
          <a:p>
            <a:pPr marL="342900" indent="-342900" algn="l">
              <a:buClr>
                <a:srgbClr val="0070C0"/>
              </a:buClr>
              <a:buSzPct val="80000"/>
              <a:buFont typeface="Wingdings" pitchFamily="2" charset="2"/>
              <a:buChar char="u"/>
            </a:pPr>
            <a:r>
              <a:rPr lang="en-US" sz="1800" dirty="0">
                <a:solidFill>
                  <a:schemeClr val="tx1"/>
                </a:solidFill>
              </a:rPr>
              <a:t>The CRM (Customer Relational Management) data is in MySQL. </a:t>
            </a:r>
          </a:p>
          <a:p>
            <a:pPr marL="342900" indent="-342900" algn="l">
              <a:buClr>
                <a:srgbClr val="0070C0"/>
              </a:buClr>
              <a:buSzPct val="80000"/>
              <a:buFont typeface="Wingdings" pitchFamily="2" charset="2"/>
              <a:buChar char="u"/>
            </a:pPr>
            <a:r>
              <a:rPr lang="en-US" sz="1800" dirty="0">
                <a:solidFill>
                  <a:schemeClr val="tx1"/>
                </a:solidFill>
              </a:rPr>
              <a:t>CRM stands for customer relationship data, customer name, address, etc. </a:t>
            </a:r>
          </a:p>
          <a:p>
            <a:pPr marL="342900" indent="-342900" algn="l">
              <a:buClr>
                <a:srgbClr val="0070C0"/>
              </a:buClr>
              <a:buSzPct val="80000"/>
              <a:buFont typeface="Wingdings" pitchFamily="2" charset="2"/>
              <a:buChar char="u"/>
            </a:pPr>
            <a:r>
              <a:rPr lang="en-US" sz="1800" dirty="0">
                <a:solidFill>
                  <a:schemeClr val="tx1"/>
                </a:solidFill>
              </a:rPr>
              <a:t>Here only shows two type of data CRM (Customer Relational Management) and Core Banking Data. </a:t>
            </a:r>
          </a:p>
          <a:p>
            <a:pPr marL="342900" indent="-342900" algn="l">
              <a:buClr>
                <a:srgbClr val="0070C0"/>
              </a:buClr>
              <a:buSzPct val="80000"/>
              <a:buFont typeface="Wingdings" pitchFamily="2" charset="2"/>
              <a:buChar char="u"/>
            </a:pPr>
            <a:r>
              <a:rPr lang="en-US" sz="1800" dirty="0">
                <a:solidFill>
                  <a:schemeClr val="tx1"/>
                </a:solidFill>
              </a:rPr>
              <a:t>The bank also acquire a lot of other companies’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2123728" y="4452733"/>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4114292" y="4933340"/>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2123728" y="5715851"/>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4152596" y="6054083"/>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601216" y="5372515"/>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2404679" y="6161796"/>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2339752" y="4807324"/>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21" name="TextBox 20">
            <a:extLst>
              <a:ext uri="{FF2B5EF4-FFF2-40B4-BE49-F238E27FC236}">
                <a16:creationId xmlns:a16="http://schemas.microsoft.com/office/drawing/2014/main" id="{3194C431-4673-035D-E601-F3E76C863DCE}"/>
              </a:ext>
            </a:extLst>
          </p:cNvPr>
          <p:cNvSpPr txBox="1"/>
          <p:nvPr/>
        </p:nvSpPr>
        <p:spPr>
          <a:xfrm>
            <a:off x="457200" y="4676992"/>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19206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(01:29/14:26)</a:t>
            </a:r>
          </a:p>
          <a:p>
            <a:pPr marL="342900" indent="-342900" algn="l">
              <a:buClr>
                <a:srgbClr val="0070C0"/>
              </a:buClr>
              <a:buSzPct val="80000"/>
              <a:buFont typeface="Wingdings" pitchFamily="2" charset="2"/>
              <a:buChar char="u"/>
            </a:pPr>
            <a:r>
              <a:rPr lang="en-US" sz="1800" dirty="0">
                <a:solidFill>
                  <a:schemeClr val="tx1"/>
                </a:solidFill>
              </a:rPr>
              <a:t>The other data source can be XML file.</a:t>
            </a:r>
          </a:p>
          <a:p>
            <a:pPr marL="342900" indent="-342900" algn="l">
              <a:buClr>
                <a:srgbClr val="0070C0"/>
              </a:buClr>
              <a:buSzPct val="80000"/>
              <a:buFont typeface="Wingdings" pitchFamily="2" charset="2"/>
              <a:buChar char="u"/>
            </a:pPr>
            <a:r>
              <a:rPr lang="en-US" sz="1800" dirty="0">
                <a:solidFill>
                  <a:schemeClr val="tx1"/>
                </a:solidFill>
              </a:rPr>
              <a:t>For example, Facebook has social media account collect data based on JSON (JavaScript Object Notation) format with key-value inside.</a:t>
            </a:r>
          </a:p>
          <a:p>
            <a:pPr marL="342900" indent="-342900" algn="l">
              <a:buClr>
                <a:srgbClr val="0070C0"/>
              </a:buClr>
              <a:buSzPct val="80000"/>
              <a:buFont typeface="Wingdings" pitchFamily="2" charset="2"/>
              <a:buChar char="u"/>
            </a:pPr>
            <a:r>
              <a:rPr lang="en-US" sz="1800" dirty="0">
                <a:solidFill>
                  <a:schemeClr val="tx1"/>
                </a:solidFill>
              </a:rPr>
              <a:t>So, we have Core Banking Data, CRM data, XML from acquired company, JSON from social media company.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2123728" y="4452733"/>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4114292" y="4933340"/>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2123728" y="5715851"/>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4152596" y="6054083"/>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601216" y="5372515"/>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2404679" y="6161796"/>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2339752" y="4807324"/>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2368674" y="3931789"/>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2332670" y="3549487"/>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44DFE79C-54A8-48ED-F49A-58A43CCB70AA}"/>
              </a:ext>
            </a:extLst>
          </p:cNvPr>
          <p:cNvSpPr txBox="1"/>
          <p:nvPr/>
        </p:nvSpPr>
        <p:spPr>
          <a:xfrm>
            <a:off x="474680" y="3968480"/>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273916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2258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(02:26/14:26)</a:t>
            </a:r>
          </a:p>
          <a:p>
            <a:pPr marL="342900" indent="-342900" algn="l">
              <a:buClr>
                <a:srgbClr val="0070C0"/>
              </a:buClr>
              <a:buSzPct val="80000"/>
              <a:buFont typeface="Wingdings" pitchFamily="2" charset="2"/>
              <a:buChar char="u"/>
            </a:pPr>
            <a:r>
              <a:rPr lang="en-US" sz="1800" dirty="0">
                <a:solidFill>
                  <a:schemeClr val="tx1"/>
                </a:solidFill>
              </a:rPr>
              <a:t>They want to analyze the data. They want to know person click the button and how much time they stay on the page so that they can make the recommendation for the user.</a:t>
            </a:r>
          </a:p>
          <a:p>
            <a:pPr marL="342900" indent="-342900" algn="l">
              <a:buClr>
                <a:srgbClr val="0070C0"/>
              </a:buClr>
              <a:buSzPct val="80000"/>
              <a:buFont typeface="Wingdings" pitchFamily="2" charset="2"/>
              <a:buChar char="u"/>
            </a:pPr>
            <a:r>
              <a:rPr lang="en-US" sz="1800" dirty="0">
                <a:solidFill>
                  <a:schemeClr val="tx1"/>
                </a:solidFill>
              </a:rPr>
              <a:t>They do not review all the data, but they just look the data real-time and make the recommendation for users.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2123728" y="4452733"/>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4114292" y="4933340"/>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2123728" y="5715851"/>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4152596" y="6054083"/>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601216" y="5372515"/>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2404679" y="6161796"/>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2339752" y="4807324"/>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2368674" y="3931789"/>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2332670" y="3549487"/>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2BBD2146-CD5C-700D-34A7-44B5626C137D}"/>
              </a:ext>
            </a:extLst>
          </p:cNvPr>
          <p:cNvSpPr txBox="1"/>
          <p:nvPr/>
        </p:nvSpPr>
        <p:spPr>
          <a:xfrm>
            <a:off x="457200" y="4676992"/>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228459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16218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(03:26/14:26)</a:t>
            </a:r>
          </a:p>
          <a:p>
            <a:pPr marL="342900" indent="-342900" algn="l">
              <a:buClr>
                <a:srgbClr val="0070C0"/>
              </a:buClr>
              <a:buSzPct val="80000"/>
              <a:buFont typeface="Wingdings" pitchFamily="2" charset="2"/>
              <a:buChar char="u"/>
            </a:pPr>
            <a:r>
              <a:rPr lang="en-US" sz="1800" dirty="0">
                <a:solidFill>
                  <a:schemeClr val="tx1"/>
                </a:solidFill>
              </a:rPr>
              <a:t>For example, Facebook already have your name, age, etc. information. Facebook make recommendation based on your real-time click.</a:t>
            </a:r>
          </a:p>
          <a:p>
            <a:pPr marL="342900" indent="-342900" algn="l">
              <a:buClr>
                <a:srgbClr val="0070C0"/>
              </a:buClr>
              <a:buSzPct val="80000"/>
              <a:buFont typeface="Wingdings" pitchFamily="2" charset="2"/>
              <a:buChar char="u"/>
            </a:pPr>
            <a:r>
              <a:rPr lang="en-US" sz="1800" dirty="0">
                <a:solidFill>
                  <a:schemeClr val="tx1"/>
                </a:solidFill>
              </a:rPr>
              <a:t>They also collect the customer information based on the log file. </a:t>
            </a:r>
          </a:p>
          <a:p>
            <a:pPr marL="342900" indent="-342900" algn="l">
              <a:buClr>
                <a:srgbClr val="0070C0"/>
              </a:buClr>
              <a:buSzPct val="80000"/>
              <a:buFont typeface="Wingdings" pitchFamily="2" charset="2"/>
              <a:buChar char="u"/>
            </a:pPr>
            <a:r>
              <a:rPr lang="en-US" sz="1800" dirty="0">
                <a:solidFill>
                  <a:schemeClr val="tx1"/>
                </a:solidFill>
              </a:rPr>
              <a:t>The log file is also called the flat file.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5719394" y="4332246"/>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7709958" y="4812853"/>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5719394" y="5595364"/>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7748262" y="5933596"/>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4583425" y="4825336"/>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6000345" y="6041309"/>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5935418" y="4686837"/>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5935418" y="3813254"/>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5928336" y="3429000"/>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5916437" y="3015311"/>
            <a:ext cx="1440160" cy="276999"/>
          </a:xfrm>
          <a:prstGeom prst="rect">
            <a:avLst/>
          </a:prstGeom>
          <a:solidFill>
            <a:srgbClr val="FFFF00"/>
          </a:solidFill>
          <a:ln>
            <a:solidFill>
              <a:srgbClr val="C00000"/>
            </a:solidFill>
          </a:ln>
        </p:spPr>
        <p:txBody>
          <a:bodyPr wrap="square" rtlCol="0">
            <a:spAutoFit/>
          </a:bodyPr>
          <a:lstStyle/>
          <a:p>
            <a:pPr algn="ctr"/>
            <a:r>
              <a:rPr lang="en-US" sz="1200" dirty="0"/>
              <a:t>Flat File</a:t>
            </a:r>
          </a:p>
        </p:txBody>
      </p:sp>
      <p:sp>
        <p:nvSpPr>
          <p:cNvPr id="10" name="副標題 2">
            <a:extLst>
              <a:ext uri="{FF2B5EF4-FFF2-40B4-BE49-F238E27FC236}">
                <a16:creationId xmlns:a16="http://schemas.microsoft.com/office/drawing/2014/main" id="{F3F59968-74F1-D306-EE66-673710806C12}"/>
              </a:ext>
            </a:extLst>
          </p:cNvPr>
          <p:cNvSpPr txBox="1">
            <a:spLocks/>
          </p:cNvSpPr>
          <p:nvPr/>
        </p:nvSpPr>
        <p:spPr>
          <a:xfrm>
            <a:off x="497631" y="2967361"/>
            <a:ext cx="3786337" cy="312593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Flat file means text file.</a:t>
            </a:r>
          </a:p>
          <a:p>
            <a:pPr marL="342900" indent="-342900" algn="l">
              <a:buClr>
                <a:srgbClr val="0070C0"/>
              </a:buClr>
              <a:buSzPct val="80000"/>
              <a:buFont typeface="Wingdings" pitchFamily="2" charset="2"/>
              <a:buChar char="u"/>
            </a:pPr>
            <a:r>
              <a:rPr lang="en-US" sz="1800" dirty="0">
                <a:solidFill>
                  <a:schemeClr val="tx1"/>
                </a:solidFill>
              </a:rPr>
              <a:t>Customer chat is actually the log file and also the call-log.</a:t>
            </a:r>
          </a:p>
          <a:p>
            <a:pPr marL="342900" indent="-342900" algn="l">
              <a:buClr>
                <a:srgbClr val="0070C0"/>
              </a:buClr>
              <a:buSzPct val="80000"/>
              <a:buFont typeface="Wingdings" pitchFamily="2" charset="2"/>
              <a:buChar char="u"/>
            </a:pPr>
            <a:r>
              <a:rPr lang="en-US" sz="1800" dirty="0">
                <a:solidFill>
                  <a:schemeClr val="tx1"/>
                </a:solidFill>
              </a:rPr>
              <a:t>They make the call and how long of the call. </a:t>
            </a:r>
          </a:p>
          <a:p>
            <a:pPr marL="342900" indent="-342900" algn="l">
              <a:buClr>
                <a:srgbClr val="0070C0"/>
              </a:buClr>
              <a:buSzPct val="80000"/>
              <a:buFont typeface="Wingdings" pitchFamily="2" charset="2"/>
              <a:buChar char="u"/>
            </a:pPr>
            <a:r>
              <a:rPr lang="en-US" sz="1800" dirty="0">
                <a:solidFill>
                  <a:schemeClr val="tx1"/>
                </a:solidFill>
              </a:rPr>
              <a:t>When you make a call, you press the dial key, and they are recorded.</a:t>
            </a:r>
          </a:p>
          <a:p>
            <a:pPr marL="342900" indent="-342900" algn="l">
              <a:buClr>
                <a:srgbClr val="0070C0"/>
              </a:buClr>
              <a:buSzPct val="80000"/>
              <a:buFont typeface="Wingdings" pitchFamily="2" charset="2"/>
              <a:buChar char="u"/>
            </a:pPr>
            <a:r>
              <a:rPr lang="en-US" sz="1800" dirty="0">
                <a:solidFill>
                  <a:schemeClr val="tx1"/>
                </a:solidFill>
              </a:rPr>
              <a:t>They want to know how many people call and what do they chat.</a:t>
            </a:r>
          </a:p>
        </p:txBody>
      </p:sp>
      <p:sp>
        <p:nvSpPr>
          <p:cNvPr id="11" name="TextBox 10">
            <a:extLst>
              <a:ext uri="{FF2B5EF4-FFF2-40B4-BE49-F238E27FC236}">
                <a16:creationId xmlns:a16="http://schemas.microsoft.com/office/drawing/2014/main" id="{38F04893-ED5C-9F1E-E0BE-715C1BD2C2FF}"/>
              </a:ext>
            </a:extLst>
          </p:cNvPr>
          <p:cNvSpPr txBox="1"/>
          <p:nvPr/>
        </p:nvSpPr>
        <p:spPr>
          <a:xfrm>
            <a:off x="4373555" y="3685915"/>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148932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241831" cy="14088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(04:16/14:26)</a:t>
            </a:r>
          </a:p>
          <a:p>
            <a:pPr marL="342900" indent="-342900" algn="l">
              <a:buClr>
                <a:srgbClr val="0070C0"/>
              </a:buClr>
              <a:buSzPct val="80000"/>
              <a:buFont typeface="Wingdings" pitchFamily="2" charset="2"/>
              <a:buChar char="u"/>
            </a:pPr>
            <a:r>
              <a:rPr lang="en-US" sz="1800" dirty="0">
                <a:solidFill>
                  <a:schemeClr val="tx1"/>
                </a:solidFill>
              </a:rPr>
              <a:t>They figure out people call, spam call, etc.</a:t>
            </a:r>
          </a:p>
          <a:p>
            <a:pPr marL="342900" indent="-342900" algn="l">
              <a:buClr>
                <a:srgbClr val="0070C0"/>
              </a:buClr>
              <a:buSzPct val="80000"/>
              <a:buFont typeface="Wingdings" pitchFamily="2" charset="2"/>
              <a:buChar char="u"/>
            </a:pPr>
            <a:r>
              <a:rPr lang="en-US" sz="1800" dirty="0">
                <a:solidFill>
                  <a:schemeClr val="tx1"/>
                </a:solidFill>
              </a:rPr>
              <a:t>The call is in flat file format.</a:t>
            </a:r>
          </a:p>
          <a:p>
            <a:pPr marL="342900" indent="-342900" algn="l">
              <a:buClr>
                <a:srgbClr val="0070C0"/>
              </a:buClr>
              <a:buSzPct val="80000"/>
              <a:buFont typeface="Wingdings" pitchFamily="2" charset="2"/>
              <a:buChar char="u"/>
            </a:pPr>
            <a:r>
              <a:rPr lang="en-US" sz="1800" dirty="0">
                <a:solidFill>
                  <a:schemeClr val="tx1"/>
                </a:solidFill>
              </a:rPr>
              <a:t>In the old days, the sale person go to your house and sell product.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5719394" y="4332246"/>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7709958" y="4812853"/>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5719394" y="5595364"/>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7748262" y="5933596"/>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4583425" y="4825336"/>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6000345" y="6041309"/>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5935418" y="4686837"/>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5935418" y="3813254"/>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5928336" y="3429000"/>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5916437" y="3015311"/>
            <a:ext cx="1440160" cy="276999"/>
          </a:xfrm>
          <a:prstGeom prst="rect">
            <a:avLst/>
          </a:prstGeom>
          <a:solidFill>
            <a:srgbClr val="FFFF00"/>
          </a:solidFill>
          <a:ln>
            <a:solidFill>
              <a:srgbClr val="C00000"/>
            </a:solidFill>
          </a:ln>
        </p:spPr>
        <p:txBody>
          <a:bodyPr wrap="square" rtlCol="0">
            <a:spAutoFit/>
          </a:bodyPr>
          <a:lstStyle/>
          <a:p>
            <a:pPr algn="ctr"/>
            <a:r>
              <a:rPr lang="en-US" sz="1200" dirty="0"/>
              <a:t>Flat File</a:t>
            </a:r>
          </a:p>
        </p:txBody>
      </p:sp>
      <p:sp>
        <p:nvSpPr>
          <p:cNvPr id="10" name="副標題 2">
            <a:extLst>
              <a:ext uri="{FF2B5EF4-FFF2-40B4-BE49-F238E27FC236}">
                <a16:creationId xmlns:a16="http://schemas.microsoft.com/office/drawing/2014/main" id="{F3F59968-74F1-D306-EE66-673710806C12}"/>
              </a:ext>
            </a:extLst>
          </p:cNvPr>
          <p:cNvSpPr txBox="1">
            <a:spLocks/>
          </p:cNvSpPr>
          <p:nvPr/>
        </p:nvSpPr>
        <p:spPr>
          <a:xfrm>
            <a:off x="497631" y="2967361"/>
            <a:ext cx="3786337" cy="335646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Nowadays, the phone sale person call will be recorded in flat file and monitored.</a:t>
            </a:r>
          </a:p>
          <a:p>
            <a:pPr marL="342900" indent="-342900" algn="l">
              <a:buClr>
                <a:srgbClr val="0070C0"/>
              </a:buClr>
              <a:buSzPct val="80000"/>
              <a:buFont typeface="Wingdings" pitchFamily="2" charset="2"/>
              <a:buChar char="u"/>
            </a:pPr>
            <a:r>
              <a:rPr lang="en-US" sz="1800" dirty="0">
                <a:solidFill>
                  <a:schemeClr val="tx1"/>
                </a:solidFill>
              </a:rPr>
              <a:t>Splunk and Flume are used to collect the flat file information and analyze.</a:t>
            </a:r>
          </a:p>
          <a:p>
            <a:pPr marL="342900" indent="-342900" algn="l">
              <a:buClr>
                <a:srgbClr val="0070C0"/>
              </a:buClr>
              <a:buSzPct val="80000"/>
              <a:buFont typeface="Wingdings" pitchFamily="2" charset="2"/>
              <a:buChar char="u"/>
            </a:pPr>
            <a:r>
              <a:rPr lang="en-US" sz="1800" dirty="0">
                <a:solidFill>
                  <a:schemeClr val="tx1"/>
                </a:solidFill>
              </a:rPr>
              <a:t>They keep track the customer with the flat file information. </a:t>
            </a:r>
          </a:p>
          <a:p>
            <a:pPr marL="342900" indent="-342900" algn="l">
              <a:buClr>
                <a:srgbClr val="0070C0"/>
              </a:buClr>
              <a:buSzPct val="80000"/>
              <a:buFont typeface="Wingdings" pitchFamily="2" charset="2"/>
              <a:buChar char="u"/>
            </a:pPr>
            <a:r>
              <a:rPr lang="en-US" sz="1800" dirty="0">
                <a:solidFill>
                  <a:schemeClr val="tx1"/>
                </a:solidFill>
              </a:rPr>
              <a:t>Sometimes, customer left voice message and left. </a:t>
            </a:r>
          </a:p>
          <a:p>
            <a:pPr marL="342900" indent="-342900" algn="l">
              <a:buClr>
                <a:srgbClr val="0070C0"/>
              </a:buClr>
              <a:buSzPct val="80000"/>
              <a:buFont typeface="Wingdings" pitchFamily="2" charset="2"/>
              <a:buChar char="u"/>
            </a:pPr>
            <a:r>
              <a:rPr lang="en-US" sz="1800" dirty="0">
                <a:solidFill>
                  <a:schemeClr val="tx1"/>
                </a:solidFill>
              </a:rPr>
              <a:t>They need to analyze the message.</a:t>
            </a:r>
          </a:p>
        </p:txBody>
      </p:sp>
      <p:sp>
        <p:nvSpPr>
          <p:cNvPr id="11" name="TextBox 10">
            <a:extLst>
              <a:ext uri="{FF2B5EF4-FFF2-40B4-BE49-F238E27FC236}">
                <a16:creationId xmlns:a16="http://schemas.microsoft.com/office/drawing/2014/main" id="{6D4B13A1-72D8-5BAA-2626-3A01A10E87E6}"/>
              </a:ext>
            </a:extLst>
          </p:cNvPr>
          <p:cNvSpPr txBox="1"/>
          <p:nvPr/>
        </p:nvSpPr>
        <p:spPr>
          <a:xfrm>
            <a:off x="4373555" y="3685915"/>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329248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10723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(05:54/14:26)</a:t>
            </a:r>
          </a:p>
          <a:p>
            <a:pPr marL="342900" indent="-342900" algn="l">
              <a:buClr>
                <a:srgbClr val="0070C0"/>
              </a:buClr>
              <a:buSzPct val="80000"/>
              <a:buFont typeface="Wingdings" pitchFamily="2" charset="2"/>
              <a:buChar char="u"/>
            </a:pPr>
            <a:r>
              <a:rPr lang="en-US" sz="1800" dirty="0">
                <a:solidFill>
                  <a:schemeClr val="tx1"/>
                </a:solidFill>
              </a:rPr>
              <a:t>For example, Qualcomm do not how many customer around the California or Paris. </a:t>
            </a:r>
          </a:p>
          <a:p>
            <a:pPr marL="342900" indent="-342900" algn="l">
              <a:buClr>
                <a:srgbClr val="0070C0"/>
              </a:buClr>
              <a:buSzPct val="80000"/>
              <a:buFont typeface="Wingdings" pitchFamily="2" charset="2"/>
              <a:buChar char="u"/>
            </a:pPr>
            <a:r>
              <a:rPr lang="en-US" sz="1800" dirty="0">
                <a:solidFill>
                  <a:schemeClr val="tx1"/>
                </a:solidFill>
              </a:rPr>
              <a:t>The phone call recorded into log file and can be analyzed by the Splunk or Flume.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5719394" y="4332246"/>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7709958" y="4812853"/>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5719394" y="5595364"/>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7748262" y="5933596"/>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4583425" y="4825336"/>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6000345" y="6041309"/>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5935418" y="4686837"/>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5935418" y="3813254"/>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5928336" y="3429000"/>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5916437" y="3015311"/>
            <a:ext cx="1440160" cy="276999"/>
          </a:xfrm>
          <a:prstGeom prst="rect">
            <a:avLst/>
          </a:prstGeom>
          <a:solidFill>
            <a:srgbClr val="FFFF00"/>
          </a:solidFill>
          <a:ln>
            <a:solidFill>
              <a:srgbClr val="C00000"/>
            </a:solidFill>
          </a:ln>
        </p:spPr>
        <p:txBody>
          <a:bodyPr wrap="square" rtlCol="0">
            <a:spAutoFit/>
          </a:bodyPr>
          <a:lstStyle/>
          <a:p>
            <a:pPr algn="ctr"/>
            <a:r>
              <a:rPr lang="en-US" sz="1200" dirty="0"/>
              <a:t>Flat File</a:t>
            </a:r>
          </a:p>
        </p:txBody>
      </p:sp>
      <p:sp>
        <p:nvSpPr>
          <p:cNvPr id="10" name="副標題 2">
            <a:extLst>
              <a:ext uri="{FF2B5EF4-FFF2-40B4-BE49-F238E27FC236}">
                <a16:creationId xmlns:a16="http://schemas.microsoft.com/office/drawing/2014/main" id="{F3F59968-74F1-D306-EE66-673710806C12}"/>
              </a:ext>
            </a:extLst>
          </p:cNvPr>
          <p:cNvSpPr txBox="1">
            <a:spLocks/>
          </p:cNvSpPr>
          <p:nvPr/>
        </p:nvSpPr>
        <p:spPr>
          <a:xfrm>
            <a:off x="497631" y="2485127"/>
            <a:ext cx="3786337" cy="234020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These customer phone call information are put into certain kind style called “Format” information.</a:t>
            </a:r>
          </a:p>
          <a:p>
            <a:pPr marL="342900" indent="-342900" algn="l">
              <a:buClr>
                <a:srgbClr val="0070C0"/>
              </a:buClr>
              <a:buSzPct val="80000"/>
              <a:buFont typeface="Wingdings" pitchFamily="2" charset="2"/>
              <a:buChar char="u"/>
            </a:pPr>
            <a:r>
              <a:rPr lang="en-US" sz="1800" dirty="0">
                <a:solidFill>
                  <a:schemeClr val="tx1"/>
                </a:solidFill>
              </a:rPr>
              <a:t>The right diagram shows all the data style they have.</a:t>
            </a:r>
          </a:p>
          <a:p>
            <a:pPr marL="342900" indent="-342900" algn="l">
              <a:buClr>
                <a:srgbClr val="0070C0"/>
              </a:buClr>
              <a:buSzPct val="80000"/>
              <a:buFont typeface="Wingdings" pitchFamily="2" charset="2"/>
              <a:buChar char="u"/>
            </a:pPr>
            <a:r>
              <a:rPr lang="en-US" sz="1800" dirty="0">
                <a:solidFill>
                  <a:schemeClr val="tx1"/>
                </a:solidFill>
              </a:rPr>
              <a:t>These data are stored in different systems.</a:t>
            </a:r>
          </a:p>
        </p:txBody>
      </p:sp>
      <p:sp>
        <p:nvSpPr>
          <p:cNvPr id="11" name="TextBox 10">
            <a:extLst>
              <a:ext uri="{FF2B5EF4-FFF2-40B4-BE49-F238E27FC236}">
                <a16:creationId xmlns:a16="http://schemas.microsoft.com/office/drawing/2014/main" id="{B7CA538E-9FBA-08F5-A222-7C71D8FB62E5}"/>
              </a:ext>
            </a:extLst>
          </p:cNvPr>
          <p:cNvSpPr txBox="1"/>
          <p:nvPr/>
        </p:nvSpPr>
        <p:spPr>
          <a:xfrm>
            <a:off x="5928336" y="2644244"/>
            <a:ext cx="1440160" cy="276999"/>
          </a:xfrm>
          <a:prstGeom prst="rect">
            <a:avLst/>
          </a:prstGeom>
          <a:solidFill>
            <a:srgbClr val="FFFF00"/>
          </a:solidFill>
          <a:ln>
            <a:solidFill>
              <a:srgbClr val="C00000"/>
            </a:solidFill>
          </a:ln>
        </p:spPr>
        <p:txBody>
          <a:bodyPr wrap="square" rtlCol="0">
            <a:spAutoFit/>
          </a:bodyPr>
          <a:lstStyle/>
          <a:p>
            <a:pPr algn="ctr"/>
            <a:r>
              <a:rPr lang="en-US" sz="1200" dirty="0"/>
              <a:t>Format</a:t>
            </a:r>
          </a:p>
        </p:txBody>
      </p:sp>
      <p:sp>
        <p:nvSpPr>
          <p:cNvPr id="12" name="TextBox 11">
            <a:extLst>
              <a:ext uri="{FF2B5EF4-FFF2-40B4-BE49-F238E27FC236}">
                <a16:creationId xmlns:a16="http://schemas.microsoft.com/office/drawing/2014/main" id="{557C9746-26DD-6597-3AA2-F732611BEAD9}"/>
              </a:ext>
            </a:extLst>
          </p:cNvPr>
          <p:cNvSpPr txBox="1"/>
          <p:nvPr/>
        </p:nvSpPr>
        <p:spPr>
          <a:xfrm>
            <a:off x="4373555" y="3685915"/>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193502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12314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(06:20/14:26)</a:t>
            </a:r>
          </a:p>
          <a:p>
            <a:pPr marL="342900" indent="-342900" algn="l">
              <a:buClr>
                <a:srgbClr val="0070C0"/>
              </a:buClr>
              <a:buSzPct val="80000"/>
              <a:buFont typeface="Wingdings" pitchFamily="2" charset="2"/>
              <a:buChar char="u"/>
            </a:pPr>
            <a:r>
              <a:rPr lang="en-US" sz="1800" dirty="0">
                <a:solidFill>
                  <a:schemeClr val="tx1"/>
                </a:solidFill>
              </a:rPr>
              <a:t>The core banking data is in Oracle, Customer Relation Management is in MySQL, the data science data is in XML, the social media data is in JSON format, the call log data is in flat file.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13" name="Cylinder 12">
            <a:extLst>
              <a:ext uri="{FF2B5EF4-FFF2-40B4-BE49-F238E27FC236}">
                <a16:creationId xmlns:a16="http://schemas.microsoft.com/office/drawing/2014/main" id="{FBFD3748-9820-5B5B-E2D6-2340D5433BF6}"/>
              </a:ext>
            </a:extLst>
          </p:cNvPr>
          <p:cNvSpPr/>
          <p:nvPr/>
        </p:nvSpPr>
        <p:spPr>
          <a:xfrm>
            <a:off x="5719394" y="4332246"/>
            <a:ext cx="1872208" cy="1119102"/>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7709958" y="4812853"/>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5719394" y="5595364"/>
            <a:ext cx="1872208" cy="98297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7748262" y="5933596"/>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4583425" y="4825336"/>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6000345" y="6041309"/>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5935418" y="4686837"/>
            <a:ext cx="1440160" cy="646331"/>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5935418" y="3813254"/>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5928336" y="3429000"/>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5916437" y="3015311"/>
            <a:ext cx="1440160" cy="276999"/>
          </a:xfrm>
          <a:prstGeom prst="rect">
            <a:avLst/>
          </a:prstGeom>
          <a:solidFill>
            <a:srgbClr val="FFFF00"/>
          </a:solidFill>
          <a:ln>
            <a:solidFill>
              <a:srgbClr val="C00000"/>
            </a:solidFill>
          </a:ln>
        </p:spPr>
        <p:txBody>
          <a:bodyPr wrap="square" rtlCol="0">
            <a:spAutoFit/>
          </a:bodyPr>
          <a:lstStyle/>
          <a:p>
            <a:pPr algn="ctr"/>
            <a:r>
              <a:rPr lang="en-US" sz="1200" dirty="0"/>
              <a:t>Flat File</a:t>
            </a:r>
          </a:p>
        </p:txBody>
      </p:sp>
      <p:sp>
        <p:nvSpPr>
          <p:cNvPr id="10" name="副標題 2">
            <a:extLst>
              <a:ext uri="{FF2B5EF4-FFF2-40B4-BE49-F238E27FC236}">
                <a16:creationId xmlns:a16="http://schemas.microsoft.com/office/drawing/2014/main" id="{F3F59968-74F1-D306-EE66-673710806C12}"/>
              </a:ext>
            </a:extLst>
          </p:cNvPr>
          <p:cNvSpPr txBox="1">
            <a:spLocks/>
          </p:cNvSpPr>
          <p:nvPr/>
        </p:nvSpPr>
        <p:spPr>
          <a:xfrm>
            <a:off x="497631" y="2852935"/>
            <a:ext cx="3786337" cy="308066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If you want to analyze the data, we can only go to Oracle for core banking data.</a:t>
            </a:r>
          </a:p>
          <a:p>
            <a:pPr marL="342900" indent="-342900" algn="l">
              <a:buClr>
                <a:srgbClr val="0070C0"/>
              </a:buClr>
              <a:buSzPct val="80000"/>
              <a:buFont typeface="Wingdings" pitchFamily="2" charset="2"/>
              <a:buChar char="u"/>
            </a:pPr>
            <a:r>
              <a:rPr lang="en-US" sz="1800" dirty="0">
                <a:solidFill>
                  <a:schemeClr val="tx1"/>
                </a:solidFill>
              </a:rPr>
              <a:t>Because Oracle is already very busy to the customer, they are busy in bank transaction. </a:t>
            </a:r>
          </a:p>
          <a:p>
            <a:pPr marL="342900" indent="-342900" algn="l">
              <a:buClr>
                <a:srgbClr val="0070C0"/>
              </a:buClr>
              <a:buSzPct val="80000"/>
              <a:buFont typeface="Wingdings" pitchFamily="2" charset="2"/>
              <a:buChar char="u"/>
            </a:pPr>
            <a:r>
              <a:rPr lang="en-US" sz="1800" dirty="0">
                <a:solidFill>
                  <a:schemeClr val="tx1"/>
                </a:solidFill>
              </a:rPr>
              <a:t>We cannot go the Oracle and ask them to do the analyze data for us.</a:t>
            </a:r>
          </a:p>
          <a:p>
            <a:pPr marL="342900" indent="-342900" algn="l">
              <a:buClr>
                <a:srgbClr val="0070C0"/>
              </a:buClr>
              <a:buSzPct val="80000"/>
              <a:buFont typeface="Wingdings" pitchFamily="2" charset="2"/>
              <a:buChar char="u"/>
            </a:pPr>
            <a:r>
              <a:rPr lang="en-US" sz="1800" dirty="0">
                <a:solidFill>
                  <a:schemeClr val="tx1"/>
                </a:solidFill>
              </a:rPr>
              <a:t>So, we must pick all the data and dump into the storage for analysis.</a:t>
            </a:r>
          </a:p>
        </p:txBody>
      </p:sp>
      <p:sp>
        <p:nvSpPr>
          <p:cNvPr id="11" name="TextBox 10">
            <a:extLst>
              <a:ext uri="{FF2B5EF4-FFF2-40B4-BE49-F238E27FC236}">
                <a16:creationId xmlns:a16="http://schemas.microsoft.com/office/drawing/2014/main" id="{B7CA538E-9FBA-08F5-A222-7C71D8FB62E5}"/>
              </a:ext>
            </a:extLst>
          </p:cNvPr>
          <p:cNvSpPr txBox="1"/>
          <p:nvPr/>
        </p:nvSpPr>
        <p:spPr>
          <a:xfrm>
            <a:off x="5928336" y="2644244"/>
            <a:ext cx="1440160" cy="276999"/>
          </a:xfrm>
          <a:prstGeom prst="rect">
            <a:avLst/>
          </a:prstGeom>
          <a:solidFill>
            <a:srgbClr val="FFFF00"/>
          </a:solidFill>
          <a:ln>
            <a:solidFill>
              <a:srgbClr val="C00000"/>
            </a:solidFill>
          </a:ln>
        </p:spPr>
        <p:txBody>
          <a:bodyPr wrap="square" rtlCol="0">
            <a:spAutoFit/>
          </a:bodyPr>
          <a:lstStyle/>
          <a:p>
            <a:pPr algn="ctr"/>
            <a:r>
              <a:rPr lang="en-US" sz="1200" dirty="0"/>
              <a:t>Format</a:t>
            </a:r>
          </a:p>
        </p:txBody>
      </p:sp>
      <p:sp>
        <p:nvSpPr>
          <p:cNvPr id="12" name="TextBox 11">
            <a:extLst>
              <a:ext uri="{FF2B5EF4-FFF2-40B4-BE49-F238E27FC236}">
                <a16:creationId xmlns:a16="http://schemas.microsoft.com/office/drawing/2014/main" id="{DF7E359A-BFF1-9E45-2FAC-218E47AA4A6E}"/>
              </a:ext>
            </a:extLst>
          </p:cNvPr>
          <p:cNvSpPr txBox="1"/>
          <p:nvPr/>
        </p:nvSpPr>
        <p:spPr>
          <a:xfrm>
            <a:off x="4373555" y="3685915"/>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359513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003 ETL</a:t>
            </a:r>
            <a:endParaRPr lang="zh-TW" altLang="en-US" sz="4000" b="1" dirty="0">
              <a:solidFill>
                <a:srgbClr val="FFFF00"/>
              </a:solidFill>
            </a:endParaRPr>
          </a:p>
        </p:txBody>
      </p:sp>
      <p:sp>
        <p:nvSpPr>
          <p:cNvPr id="3" name="副標題 2"/>
          <p:cNvSpPr>
            <a:spLocks noGrp="1"/>
          </p:cNvSpPr>
          <p:nvPr>
            <p:ph type="subTitle" idx="1"/>
          </p:nvPr>
        </p:nvSpPr>
        <p:spPr>
          <a:xfrm>
            <a:off x="467543" y="1268757"/>
            <a:ext cx="8241831" cy="21711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ETL (Extract, Transform, and Load) (07:08/14:26)</a:t>
            </a:r>
          </a:p>
          <a:p>
            <a:pPr marL="342900" indent="-342900" algn="l">
              <a:buClr>
                <a:srgbClr val="0070C0"/>
              </a:buClr>
              <a:buSzPct val="80000"/>
              <a:buFont typeface="Wingdings" pitchFamily="2" charset="2"/>
              <a:buChar char="u"/>
            </a:pPr>
            <a:r>
              <a:rPr lang="en-US" sz="1800" dirty="0">
                <a:solidFill>
                  <a:schemeClr val="tx1"/>
                </a:solidFill>
              </a:rPr>
              <a:t>Since Oracle, MySQL, etc. are always very busy for customer transaction, we are not able to request them for data analysis. </a:t>
            </a:r>
          </a:p>
          <a:p>
            <a:pPr marL="342900" indent="-342900" algn="l">
              <a:buClr>
                <a:srgbClr val="0070C0"/>
              </a:buClr>
              <a:buSzPct val="80000"/>
              <a:buFont typeface="Wingdings" pitchFamily="2" charset="2"/>
              <a:buChar char="u"/>
            </a:pPr>
            <a:r>
              <a:rPr lang="en-US" sz="1800" dirty="0">
                <a:solidFill>
                  <a:schemeClr val="tx1"/>
                </a:solidFill>
              </a:rPr>
              <a:t>That is why data warehouse come into the picture.  </a:t>
            </a:r>
          </a:p>
          <a:p>
            <a:pPr marL="342900" indent="-342900" algn="l">
              <a:buClr>
                <a:srgbClr val="0070C0"/>
              </a:buClr>
              <a:buSzPct val="80000"/>
              <a:buFont typeface="Wingdings" pitchFamily="2" charset="2"/>
              <a:buChar char="u"/>
            </a:pPr>
            <a:r>
              <a:rPr lang="en-US" sz="1800" dirty="0">
                <a:solidFill>
                  <a:schemeClr val="tx1"/>
                </a:solidFill>
              </a:rPr>
              <a:t>ETL is the tool to get the data from database, Oracle, MySQL, XML, JSON, Flat File, Format, etc. and dump into the Data warehouse.</a:t>
            </a:r>
          </a:p>
          <a:p>
            <a:pPr marL="342900" indent="-342900" algn="l">
              <a:buClr>
                <a:srgbClr val="0070C0"/>
              </a:buClr>
              <a:buSzPct val="80000"/>
              <a:buFont typeface="Wingdings" pitchFamily="2" charset="2"/>
              <a:buChar char="u"/>
            </a:pPr>
            <a:r>
              <a:rPr lang="en-US" sz="1800" dirty="0">
                <a:solidFill>
                  <a:schemeClr val="tx1"/>
                </a:solidFill>
              </a:rPr>
              <a:t>Data warehouse is also called OLAP (On-Line Analysis Processing) platform.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https://www.youtube.com/watch?v=r4Hrp1fFpMs&amp;list=PLlgLmuG_KgbasW0lpInSAIxYd2vqAEPit&amp;index=3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
        <p:nvSpPr>
          <p:cNvPr id="13" name="Cylinder 12">
            <a:extLst>
              <a:ext uri="{FF2B5EF4-FFF2-40B4-BE49-F238E27FC236}">
                <a16:creationId xmlns:a16="http://schemas.microsoft.com/office/drawing/2014/main" id="{FBFD3748-9820-5B5B-E2D6-2340D5433BF6}"/>
              </a:ext>
            </a:extLst>
          </p:cNvPr>
          <p:cNvSpPr/>
          <p:nvPr/>
        </p:nvSpPr>
        <p:spPr>
          <a:xfrm>
            <a:off x="4267489" y="4903927"/>
            <a:ext cx="1872208" cy="862028"/>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A7913B8-4F0C-3FB5-2598-DC5C1D381810}"/>
              </a:ext>
            </a:extLst>
          </p:cNvPr>
          <p:cNvSpPr txBox="1"/>
          <p:nvPr/>
        </p:nvSpPr>
        <p:spPr>
          <a:xfrm>
            <a:off x="4781189" y="5386191"/>
            <a:ext cx="936104" cy="369332"/>
          </a:xfrm>
          <a:prstGeom prst="rect">
            <a:avLst/>
          </a:prstGeom>
          <a:solidFill>
            <a:srgbClr val="FFFF00"/>
          </a:solidFill>
          <a:ln>
            <a:solidFill>
              <a:srgbClr val="C00000"/>
            </a:solidFill>
          </a:ln>
        </p:spPr>
        <p:txBody>
          <a:bodyPr wrap="square" rtlCol="0">
            <a:spAutoFit/>
          </a:bodyPr>
          <a:lstStyle/>
          <a:p>
            <a:pPr algn="ctr"/>
            <a:r>
              <a:rPr lang="en-US" dirty="0"/>
              <a:t>MySQL</a:t>
            </a:r>
          </a:p>
        </p:txBody>
      </p:sp>
      <p:sp>
        <p:nvSpPr>
          <p:cNvPr id="15" name="Cylinder 14">
            <a:extLst>
              <a:ext uri="{FF2B5EF4-FFF2-40B4-BE49-F238E27FC236}">
                <a16:creationId xmlns:a16="http://schemas.microsoft.com/office/drawing/2014/main" id="{43888570-7915-19E9-7BB2-C751F53605FE}"/>
              </a:ext>
            </a:extLst>
          </p:cNvPr>
          <p:cNvSpPr/>
          <p:nvPr/>
        </p:nvSpPr>
        <p:spPr>
          <a:xfrm>
            <a:off x="4283968" y="5810505"/>
            <a:ext cx="1872208" cy="797864"/>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9AF5626-A10A-8430-BA0A-85875471B67C}"/>
              </a:ext>
            </a:extLst>
          </p:cNvPr>
          <p:cNvSpPr txBox="1"/>
          <p:nvPr/>
        </p:nvSpPr>
        <p:spPr>
          <a:xfrm>
            <a:off x="4752020" y="6239037"/>
            <a:ext cx="936104" cy="369332"/>
          </a:xfrm>
          <a:prstGeom prst="rect">
            <a:avLst/>
          </a:prstGeom>
          <a:solidFill>
            <a:srgbClr val="FFFF00"/>
          </a:solidFill>
          <a:ln>
            <a:solidFill>
              <a:srgbClr val="C00000"/>
            </a:solidFill>
          </a:ln>
        </p:spPr>
        <p:txBody>
          <a:bodyPr wrap="square" rtlCol="0">
            <a:spAutoFit/>
          </a:bodyPr>
          <a:lstStyle/>
          <a:p>
            <a:pPr algn="ctr"/>
            <a:r>
              <a:rPr lang="en-US" dirty="0"/>
              <a:t>Oracle</a:t>
            </a:r>
          </a:p>
        </p:txBody>
      </p:sp>
      <p:sp>
        <p:nvSpPr>
          <p:cNvPr id="17" name="TextBox 16">
            <a:extLst>
              <a:ext uri="{FF2B5EF4-FFF2-40B4-BE49-F238E27FC236}">
                <a16:creationId xmlns:a16="http://schemas.microsoft.com/office/drawing/2014/main" id="{D1827D26-FAE9-BADD-D685-8ABE46D6AC51}"/>
              </a:ext>
            </a:extLst>
          </p:cNvPr>
          <p:cNvSpPr txBox="1"/>
          <p:nvPr/>
        </p:nvSpPr>
        <p:spPr>
          <a:xfrm>
            <a:off x="3377033" y="5374832"/>
            <a:ext cx="936104" cy="369332"/>
          </a:xfrm>
          <a:prstGeom prst="rect">
            <a:avLst/>
          </a:prstGeom>
          <a:solidFill>
            <a:srgbClr val="FFFF00"/>
          </a:solidFill>
          <a:ln>
            <a:solidFill>
              <a:srgbClr val="C00000"/>
            </a:solidFill>
          </a:ln>
        </p:spPr>
        <p:txBody>
          <a:bodyPr wrap="square" rtlCol="0">
            <a:spAutoFit/>
          </a:bodyPr>
          <a:lstStyle/>
          <a:p>
            <a:pPr algn="ctr"/>
            <a:r>
              <a:rPr lang="en-US" dirty="0"/>
              <a:t>RDMBS</a:t>
            </a:r>
          </a:p>
        </p:txBody>
      </p:sp>
      <p:sp>
        <p:nvSpPr>
          <p:cNvPr id="18" name="TextBox 17">
            <a:extLst>
              <a:ext uri="{FF2B5EF4-FFF2-40B4-BE49-F238E27FC236}">
                <a16:creationId xmlns:a16="http://schemas.microsoft.com/office/drawing/2014/main" id="{DE9ED605-C1EE-4401-6E11-1C0F3D3F7D0B}"/>
              </a:ext>
            </a:extLst>
          </p:cNvPr>
          <p:cNvSpPr txBox="1"/>
          <p:nvPr/>
        </p:nvSpPr>
        <p:spPr>
          <a:xfrm>
            <a:off x="4565165" y="5913005"/>
            <a:ext cx="1368151" cy="282518"/>
          </a:xfrm>
          <a:prstGeom prst="rect">
            <a:avLst/>
          </a:prstGeom>
          <a:solidFill>
            <a:srgbClr val="FFFF00"/>
          </a:solidFill>
          <a:ln>
            <a:solidFill>
              <a:srgbClr val="C00000"/>
            </a:solidFill>
          </a:ln>
        </p:spPr>
        <p:txBody>
          <a:bodyPr wrap="square" rtlCol="0">
            <a:spAutoFit/>
          </a:bodyPr>
          <a:lstStyle/>
          <a:p>
            <a:pPr algn="ctr"/>
            <a:r>
              <a:rPr lang="en-US" sz="1200" dirty="0"/>
              <a:t>Core Banking Data</a:t>
            </a:r>
          </a:p>
        </p:txBody>
      </p:sp>
      <p:sp>
        <p:nvSpPr>
          <p:cNvPr id="19" name="TextBox 18">
            <a:extLst>
              <a:ext uri="{FF2B5EF4-FFF2-40B4-BE49-F238E27FC236}">
                <a16:creationId xmlns:a16="http://schemas.microsoft.com/office/drawing/2014/main" id="{8F3EEA03-192C-0846-E2AE-DA57569988C7}"/>
              </a:ext>
            </a:extLst>
          </p:cNvPr>
          <p:cNvSpPr txBox="1"/>
          <p:nvPr/>
        </p:nvSpPr>
        <p:spPr>
          <a:xfrm>
            <a:off x="4378585" y="4934786"/>
            <a:ext cx="1682975" cy="461665"/>
          </a:xfrm>
          <a:prstGeom prst="rect">
            <a:avLst/>
          </a:prstGeom>
          <a:solidFill>
            <a:srgbClr val="FFFF00"/>
          </a:solidFill>
          <a:ln>
            <a:solidFill>
              <a:srgbClr val="C00000"/>
            </a:solidFill>
          </a:ln>
        </p:spPr>
        <p:txBody>
          <a:bodyPr wrap="square" rtlCol="0">
            <a:spAutoFit/>
          </a:bodyPr>
          <a:lstStyle/>
          <a:p>
            <a:pPr algn="ctr"/>
            <a:r>
              <a:rPr lang="en-US" sz="1200" dirty="0"/>
              <a:t>CRM (Customer Relation Management)</a:t>
            </a:r>
          </a:p>
        </p:txBody>
      </p:sp>
      <p:sp>
        <p:nvSpPr>
          <p:cNvPr id="7" name="TextBox 6">
            <a:extLst>
              <a:ext uri="{FF2B5EF4-FFF2-40B4-BE49-F238E27FC236}">
                <a16:creationId xmlns:a16="http://schemas.microsoft.com/office/drawing/2014/main" id="{AA917FCF-76BA-12D4-9161-943F1EAD3C1E}"/>
              </a:ext>
            </a:extLst>
          </p:cNvPr>
          <p:cNvSpPr txBox="1"/>
          <p:nvPr/>
        </p:nvSpPr>
        <p:spPr>
          <a:xfrm>
            <a:off x="4493156" y="4570585"/>
            <a:ext cx="1440160" cy="276999"/>
          </a:xfrm>
          <a:prstGeom prst="rect">
            <a:avLst/>
          </a:prstGeom>
          <a:solidFill>
            <a:srgbClr val="FFFF00"/>
          </a:solidFill>
          <a:ln>
            <a:solidFill>
              <a:srgbClr val="C00000"/>
            </a:solidFill>
          </a:ln>
        </p:spPr>
        <p:txBody>
          <a:bodyPr wrap="square" rtlCol="0">
            <a:spAutoFit/>
          </a:bodyPr>
          <a:lstStyle/>
          <a:p>
            <a:pPr algn="ctr"/>
            <a:r>
              <a:rPr lang="en-US" sz="1200" dirty="0"/>
              <a:t>XML</a:t>
            </a:r>
          </a:p>
        </p:txBody>
      </p:sp>
      <p:sp>
        <p:nvSpPr>
          <p:cNvPr id="8" name="TextBox 7">
            <a:extLst>
              <a:ext uri="{FF2B5EF4-FFF2-40B4-BE49-F238E27FC236}">
                <a16:creationId xmlns:a16="http://schemas.microsoft.com/office/drawing/2014/main" id="{B600EF0E-A0E3-D7E7-38A9-2CADD088E63A}"/>
              </a:ext>
            </a:extLst>
          </p:cNvPr>
          <p:cNvSpPr txBox="1"/>
          <p:nvPr/>
        </p:nvSpPr>
        <p:spPr>
          <a:xfrm>
            <a:off x="4493156" y="4273549"/>
            <a:ext cx="1440160" cy="276999"/>
          </a:xfrm>
          <a:prstGeom prst="rect">
            <a:avLst/>
          </a:prstGeom>
          <a:solidFill>
            <a:srgbClr val="FFFF00"/>
          </a:solidFill>
          <a:ln>
            <a:solidFill>
              <a:srgbClr val="C00000"/>
            </a:solidFill>
          </a:ln>
        </p:spPr>
        <p:txBody>
          <a:bodyPr wrap="square" rtlCol="0">
            <a:spAutoFit/>
          </a:bodyPr>
          <a:lstStyle/>
          <a:p>
            <a:pPr algn="ctr"/>
            <a:r>
              <a:rPr lang="en-US" sz="1200" dirty="0"/>
              <a:t>JSON</a:t>
            </a:r>
          </a:p>
        </p:txBody>
      </p:sp>
      <p:sp>
        <p:nvSpPr>
          <p:cNvPr id="9" name="TextBox 8">
            <a:extLst>
              <a:ext uri="{FF2B5EF4-FFF2-40B4-BE49-F238E27FC236}">
                <a16:creationId xmlns:a16="http://schemas.microsoft.com/office/drawing/2014/main" id="{D95AEF33-6AFF-0478-B446-92BFB742DEEB}"/>
              </a:ext>
            </a:extLst>
          </p:cNvPr>
          <p:cNvSpPr txBox="1"/>
          <p:nvPr/>
        </p:nvSpPr>
        <p:spPr>
          <a:xfrm>
            <a:off x="4493156" y="3978778"/>
            <a:ext cx="1440160" cy="276999"/>
          </a:xfrm>
          <a:prstGeom prst="rect">
            <a:avLst/>
          </a:prstGeom>
          <a:solidFill>
            <a:srgbClr val="FFFF00"/>
          </a:solidFill>
          <a:ln>
            <a:solidFill>
              <a:srgbClr val="C00000"/>
            </a:solidFill>
          </a:ln>
        </p:spPr>
        <p:txBody>
          <a:bodyPr wrap="square" rtlCol="0">
            <a:spAutoFit/>
          </a:bodyPr>
          <a:lstStyle/>
          <a:p>
            <a:pPr algn="ctr"/>
            <a:r>
              <a:rPr lang="en-US" sz="1200" dirty="0"/>
              <a:t>Flat File</a:t>
            </a:r>
          </a:p>
        </p:txBody>
      </p:sp>
      <p:sp>
        <p:nvSpPr>
          <p:cNvPr id="11" name="TextBox 10">
            <a:extLst>
              <a:ext uri="{FF2B5EF4-FFF2-40B4-BE49-F238E27FC236}">
                <a16:creationId xmlns:a16="http://schemas.microsoft.com/office/drawing/2014/main" id="{B7CA538E-9FBA-08F5-A222-7C71D8FB62E5}"/>
              </a:ext>
            </a:extLst>
          </p:cNvPr>
          <p:cNvSpPr txBox="1"/>
          <p:nvPr/>
        </p:nvSpPr>
        <p:spPr>
          <a:xfrm>
            <a:off x="4493156" y="3669363"/>
            <a:ext cx="1440160" cy="276999"/>
          </a:xfrm>
          <a:prstGeom prst="rect">
            <a:avLst/>
          </a:prstGeom>
          <a:solidFill>
            <a:srgbClr val="FFFF00"/>
          </a:solidFill>
          <a:ln>
            <a:solidFill>
              <a:srgbClr val="C00000"/>
            </a:solidFill>
          </a:ln>
        </p:spPr>
        <p:txBody>
          <a:bodyPr wrap="square" rtlCol="0">
            <a:spAutoFit/>
          </a:bodyPr>
          <a:lstStyle/>
          <a:p>
            <a:pPr algn="ctr"/>
            <a:r>
              <a:rPr lang="en-US" sz="1200" dirty="0"/>
              <a:t>Format</a:t>
            </a:r>
          </a:p>
        </p:txBody>
      </p:sp>
      <p:sp>
        <p:nvSpPr>
          <p:cNvPr id="12" name="Cylinder 11">
            <a:extLst>
              <a:ext uri="{FF2B5EF4-FFF2-40B4-BE49-F238E27FC236}">
                <a16:creationId xmlns:a16="http://schemas.microsoft.com/office/drawing/2014/main" id="{1BCCE1E7-4E04-2431-C3D1-CB974D926EE8}"/>
              </a:ext>
            </a:extLst>
          </p:cNvPr>
          <p:cNvSpPr/>
          <p:nvPr/>
        </p:nvSpPr>
        <p:spPr>
          <a:xfrm>
            <a:off x="7548732" y="4817942"/>
            <a:ext cx="1280474" cy="792591"/>
          </a:xfrm>
          <a:prstGeom prst="can">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9A3DD40-3EF1-102E-7A7C-AF7C8EBF8122}"/>
              </a:ext>
            </a:extLst>
          </p:cNvPr>
          <p:cNvSpPr txBox="1"/>
          <p:nvPr/>
        </p:nvSpPr>
        <p:spPr>
          <a:xfrm>
            <a:off x="7723912" y="5029572"/>
            <a:ext cx="1048268" cy="461665"/>
          </a:xfrm>
          <a:prstGeom prst="rect">
            <a:avLst/>
          </a:prstGeom>
          <a:solidFill>
            <a:srgbClr val="FFFF00"/>
          </a:solidFill>
          <a:ln>
            <a:solidFill>
              <a:srgbClr val="C00000"/>
            </a:solidFill>
          </a:ln>
        </p:spPr>
        <p:txBody>
          <a:bodyPr wrap="square" rtlCol="0">
            <a:spAutoFit/>
          </a:bodyPr>
          <a:lstStyle/>
          <a:p>
            <a:pPr algn="ctr"/>
            <a:r>
              <a:rPr lang="en-US" sz="1200" dirty="0"/>
              <a:t>Data Warehouse</a:t>
            </a:r>
          </a:p>
        </p:txBody>
      </p:sp>
      <p:sp>
        <p:nvSpPr>
          <p:cNvPr id="22" name="TextBox 21">
            <a:extLst>
              <a:ext uri="{FF2B5EF4-FFF2-40B4-BE49-F238E27FC236}">
                <a16:creationId xmlns:a16="http://schemas.microsoft.com/office/drawing/2014/main" id="{70F68CAA-4850-878C-4312-EC4590FFF504}"/>
              </a:ext>
            </a:extLst>
          </p:cNvPr>
          <p:cNvSpPr txBox="1"/>
          <p:nvPr/>
        </p:nvSpPr>
        <p:spPr>
          <a:xfrm>
            <a:off x="6584392" y="3783149"/>
            <a:ext cx="2149505" cy="923330"/>
          </a:xfrm>
          <a:prstGeom prst="rect">
            <a:avLst/>
          </a:prstGeom>
          <a:solidFill>
            <a:srgbClr val="FFFF00"/>
          </a:solidFill>
          <a:ln>
            <a:solidFill>
              <a:srgbClr val="C00000"/>
            </a:solidFill>
          </a:ln>
        </p:spPr>
        <p:txBody>
          <a:bodyPr wrap="square" rtlCol="0">
            <a:spAutoFit/>
          </a:bodyPr>
          <a:lstStyle/>
          <a:p>
            <a:r>
              <a:rPr lang="en-US" b="1" dirty="0"/>
              <a:t>ETL (Extract, Transform, and Load)</a:t>
            </a:r>
          </a:p>
        </p:txBody>
      </p:sp>
      <p:sp>
        <p:nvSpPr>
          <p:cNvPr id="24" name="TextBox 23">
            <a:extLst>
              <a:ext uri="{FF2B5EF4-FFF2-40B4-BE49-F238E27FC236}">
                <a16:creationId xmlns:a16="http://schemas.microsoft.com/office/drawing/2014/main" id="{C55C8DA2-C5DE-5AB3-5B2C-2D0D5ADF3F9D}"/>
              </a:ext>
            </a:extLst>
          </p:cNvPr>
          <p:cNvSpPr txBox="1"/>
          <p:nvPr/>
        </p:nvSpPr>
        <p:spPr>
          <a:xfrm>
            <a:off x="6634238" y="5029572"/>
            <a:ext cx="576973" cy="369332"/>
          </a:xfrm>
          <a:prstGeom prst="rect">
            <a:avLst/>
          </a:prstGeom>
          <a:solidFill>
            <a:srgbClr val="FFFF00"/>
          </a:solidFill>
          <a:ln>
            <a:solidFill>
              <a:srgbClr val="C00000"/>
            </a:solidFill>
          </a:ln>
        </p:spPr>
        <p:txBody>
          <a:bodyPr wrap="square" rtlCol="0">
            <a:spAutoFit/>
          </a:bodyPr>
          <a:lstStyle/>
          <a:p>
            <a:pPr algn="ctr"/>
            <a:r>
              <a:rPr lang="en-US" b="1" dirty="0"/>
              <a:t>ETL</a:t>
            </a:r>
          </a:p>
        </p:txBody>
      </p:sp>
      <p:cxnSp>
        <p:nvCxnSpPr>
          <p:cNvPr id="26" name="Straight Arrow Connector 25">
            <a:extLst>
              <a:ext uri="{FF2B5EF4-FFF2-40B4-BE49-F238E27FC236}">
                <a16:creationId xmlns:a16="http://schemas.microsoft.com/office/drawing/2014/main" id="{D5F80AEF-01B7-CAA5-1813-025286248B94}"/>
              </a:ext>
            </a:extLst>
          </p:cNvPr>
          <p:cNvCxnSpPr>
            <a:stCxn id="24" idx="1"/>
            <a:endCxn id="13" idx="4"/>
          </p:cNvCxnSpPr>
          <p:nvPr/>
        </p:nvCxnSpPr>
        <p:spPr>
          <a:xfrm flipH="1">
            <a:off x="6139697" y="5214238"/>
            <a:ext cx="494541" cy="1207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F8FCAA-945B-D004-C748-641AEA145E56}"/>
              </a:ext>
            </a:extLst>
          </p:cNvPr>
          <p:cNvCxnSpPr>
            <a:cxnSpLocks/>
            <a:stCxn id="24" idx="1"/>
            <a:endCxn id="15" idx="4"/>
          </p:cNvCxnSpPr>
          <p:nvPr/>
        </p:nvCxnSpPr>
        <p:spPr>
          <a:xfrm flipH="1">
            <a:off x="6156176" y="5214238"/>
            <a:ext cx="478062" cy="9951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B7678DD-33B3-AECD-A7E0-84E14DF67075}"/>
              </a:ext>
            </a:extLst>
          </p:cNvPr>
          <p:cNvCxnSpPr>
            <a:stCxn id="24" idx="1"/>
            <a:endCxn id="11" idx="3"/>
          </p:cNvCxnSpPr>
          <p:nvPr/>
        </p:nvCxnSpPr>
        <p:spPr>
          <a:xfrm flipH="1" flipV="1">
            <a:off x="5933316" y="3807863"/>
            <a:ext cx="700922" cy="14063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F2583F7-F8D6-059A-C595-BCF19D47F275}"/>
              </a:ext>
            </a:extLst>
          </p:cNvPr>
          <p:cNvCxnSpPr>
            <a:stCxn id="24" idx="1"/>
            <a:endCxn id="9" idx="3"/>
          </p:cNvCxnSpPr>
          <p:nvPr/>
        </p:nvCxnSpPr>
        <p:spPr>
          <a:xfrm flipH="1" flipV="1">
            <a:off x="5933316" y="4117278"/>
            <a:ext cx="700922" cy="10969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5227DA6-A35C-8029-6349-38C7E81B8F1C}"/>
              </a:ext>
            </a:extLst>
          </p:cNvPr>
          <p:cNvCxnSpPr>
            <a:stCxn id="24" idx="1"/>
            <a:endCxn id="8" idx="3"/>
          </p:cNvCxnSpPr>
          <p:nvPr/>
        </p:nvCxnSpPr>
        <p:spPr>
          <a:xfrm flipH="1" flipV="1">
            <a:off x="5933316" y="4412049"/>
            <a:ext cx="700922" cy="8021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78D50998-23DC-437E-47D3-25DE8361B0C6}"/>
              </a:ext>
            </a:extLst>
          </p:cNvPr>
          <p:cNvCxnSpPr>
            <a:stCxn id="24" idx="1"/>
            <a:endCxn id="7" idx="3"/>
          </p:cNvCxnSpPr>
          <p:nvPr/>
        </p:nvCxnSpPr>
        <p:spPr>
          <a:xfrm flipH="1" flipV="1">
            <a:off x="5933316" y="4709085"/>
            <a:ext cx="700922" cy="5051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560E87C9-5B1E-FE10-7238-1D97F6CE53B7}"/>
              </a:ext>
            </a:extLst>
          </p:cNvPr>
          <p:cNvCxnSpPr>
            <a:cxnSpLocks/>
            <a:stCxn id="24" idx="3"/>
            <a:endCxn id="12" idx="2"/>
          </p:cNvCxnSpPr>
          <p:nvPr/>
        </p:nvCxnSpPr>
        <p:spPr>
          <a:xfrm>
            <a:off x="7211211" y="5214238"/>
            <a:ext cx="33752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 name="TextBox 51">
            <a:extLst>
              <a:ext uri="{FF2B5EF4-FFF2-40B4-BE49-F238E27FC236}">
                <a16:creationId xmlns:a16="http://schemas.microsoft.com/office/drawing/2014/main" id="{EDA18E04-1250-E763-7378-CEBB177F9104}"/>
              </a:ext>
            </a:extLst>
          </p:cNvPr>
          <p:cNvSpPr txBox="1"/>
          <p:nvPr/>
        </p:nvSpPr>
        <p:spPr>
          <a:xfrm>
            <a:off x="7787565" y="5692736"/>
            <a:ext cx="936104" cy="646331"/>
          </a:xfrm>
          <a:prstGeom prst="rect">
            <a:avLst/>
          </a:prstGeom>
          <a:solidFill>
            <a:srgbClr val="FFFF00"/>
          </a:solidFill>
          <a:ln>
            <a:solidFill>
              <a:srgbClr val="C00000"/>
            </a:solidFill>
          </a:ln>
        </p:spPr>
        <p:txBody>
          <a:bodyPr wrap="square" rtlCol="0">
            <a:spAutoFit/>
          </a:bodyPr>
          <a:lstStyle/>
          <a:p>
            <a:pPr algn="ctr"/>
            <a:r>
              <a:rPr lang="en-US" dirty="0"/>
              <a:t>D/W</a:t>
            </a:r>
          </a:p>
          <a:p>
            <a:pPr algn="ctr"/>
            <a:r>
              <a:rPr lang="en-US" dirty="0"/>
              <a:t>OLAP</a:t>
            </a:r>
          </a:p>
        </p:txBody>
      </p:sp>
      <p:sp>
        <p:nvSpPr>
          <p:cNvPr id="53" name="TextBox 52">
            <a:extLst>
              <a:ext uri="{FF2B5EF4-FFF2-40B4-BE49-F238E27FC236}">
                <a16:creationId xmlns:a16="http://schemas.microsoft.com/office/drawing/2014/main" id="{D133B170-0BBA-2779-5062-6B3DD22FB919}"/>
              </a:ext>
            </a:extLst>
          </p:cNvPr>
          <p:cNvSpPr txBox="1"/>
          <p:nvPr/>
        </p:nvSpPr>
        <p:spPr>
          <a:xfrm>
            <a:off x="2811774" y="4255777"/>
            <a:ext cx="1355844" cy="646331"/>
          </a:xfrm>
          <a:prstGeom prst="rect">
            <a:avLst/>
          </a:prstGeom>
          <a:solidFill>
            <a:srgbClr val="FFFF00"/>
          </a:solidFill>
          <a:ln>
            <a:solidFill>
              <a:srgbClr val="C00000"/>
            </a:solidFill>
          </a:ln>
        </p:spPr>
        <p:txBody>
          <a:bodyPr wrap="square">
            <a:spAutoFit/>
          </a:bodyPr>
          <a:lstStyle/>
          <a:p>
            <a:r>
              <a:rPr lang="en-US" sz="1800" b="1" dirty="0">
                <a:solidFill>
                  <a:schemeClr val="tx1"/>
                </a:solidFill>
              </a:rPr>
              <a:t>Polyglot Persistence</a:t>
            </a:r>
            <a:r>
              <a:rPr lang="en-US" b="1" dirty="0"/>
              <a:t> </a:t>
            </a:r>
          </a:p>
        </p:txBody>
      </p:sp>
    </p:spTree>
    <p:extLst>
      <p:ext uri="{BB962C8B-B14F-4D97-AF65-F5344CB8AC3E}">
        <p14:creationId xmlns:p14="http://schemas.microsoft.com/office/powerpoint/2010/main" val="23630955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3877</TotalTime>
  <Words>2101</Words>
  <Application>Microsoft Office PowerPoint</Application>
  <PresentationFormat>On-screen Show (4:3)</PresentationFormat>
  <Paragraphs>328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003 ETL</vt:lpstr>
      <vt:lpstr>003 ETL</vt:lpstr>
      <vt:lpstr>003 ETL</vt:lpstr>
      <vt:lpstr>003 ETL</vt:lpstr>
      <vt:lpstr>003 ETL</vt:lpstr>
      <vt:lpstr>003 ETL</vt:lpstr>
      <vt:lpstr>003 ETL</vt:lpstr>
      <vt:lpstr>003 ETL</vt:lpstr>
      <vt:lpstr>003 ETL</vt:lpstr>
      <vt:lpstr>003 ETL</vt:lpstr>
      <vt:lpstr>003 ETL</vt:lpstr>
      <vt:lpstr>003 ETL</vt:lpstr>
      <vt:lpstr>003 ETL</vt:lpstr>
      <vt:lpstr>003 ETL</vt:lpstr>
      <vt:lpstr>003 ETL</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1123</cp:revision>
  <dcterms:created xsi:type="dcterms:W3CDTF">2018-09-28T16:40:41Z</dcterms:created>
  <dcterms:modified xsi:type="dcterms:W3CDTF">2022-10-25T19:19:39Z</dcterms:modified>
</cp:coreProperties>
</file>