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7" r:id="rId11"/>
    <p:sldId id="296" r:id="rId12"/>
    <p:sldId id="298" r:id="rId13"/>
    <p:sldId id="299" r:id="rId14"/>
    <p:sldId id="300" r:id="rId15"/>
    <p:sldId id="302" r:id="rId16"/>
    <p:sldId id="303" r:id="rId17"/>
    <p:sldId id="301" r:id="rId18"/>
    <p:sldId id="259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54" d="100"/>
          <a:sy n="54" d="100"/>
        </p:scale>
        <p:origin x="155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010 Hadoop Ecosystem: 03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What is Hadoop? | IT PRO">
            <a:extLst>
              <a:ext uri="{FF2B5EF4-FFF2-40B4-BE49-F238E27FC236}">
                <a16:creationId xmlns:a16="http://schemas.microsoft.com/office/drawing/2014/main" id="{6138EAC4-78CC-EA37-1049-A4BE14C2C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677108"/>
            <a:ext cx="1576090" cy="88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 Hadoop Ecosystem: 03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0331" y="1268756"/>
            <a:ext cx="8289043" cy="7200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Sqoop (SQL Hadoop)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Sqoop handle RDBMS (Relational Hadoop Database Management System)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https://www.simplilearn.com/tutorials/hadoop-tutorial/hadoop-ecosystem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2022/10/26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5122" name="Picture 2" descr="/hadoop-data">
            <a:extLst>
              <a:ext uri="{FF2B5EF4-FFF2-40B4-BE49-F238E27FC236}">
                <a16:creationId xmlns:a16="http://schemas.microsoft.com/office/drawing/2014/main" id="{A8A56730-D9BB-BA91-0CBA-67C3E0C11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53231"/>
            <a:ext cx="7780464" cy="2630016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977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 Hadoop Ecosystem: 03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63477" y="1497934"/>
            <a:ext cx="8289043" cy="9229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Flume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Flume handle the unstructured data (Not structured SQL-data): format file, log file (telephone, text message), JSON (NoSQL MongoDB) file, XML file, etc.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https://www.simplilearn.com/tutorials/hadoop-tutorial/hadoop-ecosystem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2022/10/26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5124" name="Picture 4" descr="command">
            <a:extLst>
              <a:ext uri="{FF2B5EF4-FFF2-40B4-BE49-F238E27FC236}">
                <a16:creationId xmlns:a16="http://schemas.microsoft.com/office/drawing/2014/main" id="{F1F9549F-D283-5557-6A1C-530F39082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70" y="2771296"/>
            <a:ext cx="4259064" cy="2523072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ngests.">
            <a:extLst>
              <a:ext uri="{FF2B5EF4-FFF2-40B4-BE49-F238E27FC236}">
                <a16:creationId xmlns:a16="http://schemas.microsoft.com/office/drawing/2014/main" id="{B1CB555D-5E88-8CF5-AE00-AFB961F27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411" y="2684514"/>
            <a:ext cx="4210050" cy="175260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405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 Hadoop Ecosystem: 03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63477" y="1497934"/>
            <a:ext cx="8289043" cy="9229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Flume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Flume handle the unstructured data (Not structured SQL-data): format file, log file (telephone, text message), JSON (NoSQL MongoDB) file, XML file, etc.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https://www.simplilearn.com/tutorials/hadoop-tutorial/hadoop-ecosystem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2022/10/26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5126" name="Picture 6" descr="ingests.">
            <a:extLst>
              <a:ext uri="{FF2B5EF4-FFF2-40B4-BE49-F238E27FC236}">
                <a16:creationId xmlns:a16="http://schemas.microsoft.com/office/drawing/2014/main" id="{B1CB555D-5E88-8CF5-AE00-AFB961F27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78565"/>
            <a:ext cx="4210050" cy="175260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hannel-hdfs">
            <a:extLst>
              <a:ext uri="{FF2B5EF4-FFF2-40B4-BE49-F238E27FC236}">
                <a16:creationId xmlns:a16="http://schemas.microsoft.com/office/drawing/2014/main" id="{F5744084-7EF9-A4FD-0F4A-ED29D88B4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063" y="2720836"/>
            <a:ext cx="3545457" cy="2039422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720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 Hadoop Ecosystem: 03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63477" y="1497934"/>
            <a:ext cx="8289043" cy="9229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Spark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Real-time process user request, such as, credit card fraud or not based on default 7 days history or machine learning model (from non-real time HDFS post processing)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https://www.simplilearn.com/tutorials/hadoop-tutorial/hadoop-ecosystem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2022/10/26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172" name="Picture 4" descr="cluster-manager">
            <a:extLst>
              <a:ext uri="{FF2B5EF4-FFF2-40B4-BE49-F238E27FC236}">
                <a16:creationId xmlns:a16="http://schemas.microsoft.com/office/drawing/2014/main" id="{7F15F525-686D-1BD7-94B1-AF9C758B5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235" y="2672794"/>
            <a:ext cx="5438775" cy="233362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737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 Hadoop Ecosystem: 03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63477" y="1497934"/>
            <a:ext cx="8289043" cy="9229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Kafka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Real-time topic collection data. Can be accessed by all of the users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https://www.simplilearn.com/tutorials/hadoop-tutorial/hadoop-ecosystem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2022/10/26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170" name="Picture 2" descr="kafka">
            <a:extLst>
              <a:ext uri="{FF2B5EF4-FFF2-40B4-BE49-F238E27FC236}">
                <a16:creationId xmlns:a16="http://schemas.microsoft.com/office/drawing/2014/main" id="{CFF884A0-756E-A277-F56A-D1990D0DC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54" y="2825771"/>
            <a:ext cx="7853691" cy="178554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004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 Hadoop Ecosystem: 03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63477" y="1497935"/>
            <a:ext cx="8289043" cy="7789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Hive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SQL Query interface for data warehouse for HDFS.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https://www.simplilearn.com/tutorials/hadoop-tutorial/hadoop-ecosystem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2022/10/26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071BB29-FA5C-5AAE-2A6F-3CB49CEE7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429823"/>
            <a:ext cx="3810000" cy="3428286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0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 Hadoop Ecosystem: 03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63477" y="1497935"/>
            <a:ext cx="8289043" cy="7789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HBase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HBase is No-SQL, distributed database from Google.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https://www.simplilearn.com/tutorials/hadoop-tutorial/hadoop-ecosystem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2022/10/26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9218" name="Picture 2" descr="Image result for Hbase">
            <a:extLst>
              <a:ext uri="{FF2B5EF4-FFF2-40B4-BE49-F238E27FC236}">
                <a16:creationId xmlns:a16="http://schemas.microsoft.com/office/drawing/2014/main" id="{3366CB81-107E-FD7A-B5DE-9503782C9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921596"/>
            <a:ext cx="5470647" cy="139501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534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 Hadoop Ecosystem: 03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63477" y="1497935"/>
            <a:ext cx="8289043" cy="14990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Storm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Real-time processing like Spark streaming. Storm is deprecated.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Pig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Pig is non-real-time HDFS post processing. Pig is deprecated.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https://www.simplilearn.com/tutorials/hadoop-tutorial/hadoop-ecosystem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2022/10/26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470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 Hadoop Ecosystem: 03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0331" y="1268757"/>
            <a:ext cx="8289043" cy="20829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Hadoop Ecosystem: 03 (20:00/28:06)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Then, we have SPARK.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Spark Streaming is a component inside SPARK tools.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SPARK is in-memory execution engine.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SPARK is classified as the batch processing system but very fast.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SPARK is same as MapReduce but much faster than MapReduce.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https://www.youtube.com/watch?v=LiTYA4WBJgE&amp;list=PLlgLmuG_KgbasW0lpInSAIxYd2vqAEPit&amp;index=10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2022/10/26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B5E4BA25-4439-FCC1-05A3-C511AC6FB461}"/>
              </a:ext>
            </a:extLst>
          </p:cNvPr>
          <p:cNvSpPr/>
          <p:nvPr/>
        </p:nvSpPr>
        <p:spPr>
          <a:xfrm>
            <a:off x="3566357" y="5377778"/>
            <a:ext cx="1872208" cy="502000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BF3358E0-2276-982D-91CA-5CEF1206E626}"/>
              </a:ext>
            </a:extLst>
          </p:cNvPr>
          <p:cNvSpPr/>
          <p:nvPr/>
        </p:nvSpPr>
        <p:spPr>
          <a:xfrm>
            <a:off x="3548481" y="5938762"/>
            <a:ext cx="1872208" cy="574040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1C817F-6ACB-7990-AA75-31D8B6E75619}"/>
              </a:ext>
            </a:extLst>
          </p:cNvPr>
          <p:cNvSpPr txBox="1"/>
          <p:nvPr/>
        </p:nvSpPr>
        <p:spPr>
          <a:xfrm>
            <a:off x="3818385" y="6137153"/>
            <a:ext cx="1368151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Core Banking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F4DCDC-DBF3-FCC9-1C48-805CE79B4A4E}"/>
              </a:ext>
            </a:extLst>
          </p:cNvPr>
          <p:cNvSpPr txBox="1"/>
          <p:nvPr/>
        </p:nvSpPr>
        <p:spPr>
          <a:xfrm>
            <a:off x="3677453" y="5408636"/>
            <a:ext cx="1682975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CRM (Customer Relation Management)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AE11DF-8BF9-9ADB-DD93-867BDE490A7E}"/>
              </a:ext>
            </a:extLst>
          </p:cNvPr>
          <p:cNvSpPr txBox="1"/>
          <p:nvPr/>
        </p:nvSpPr>
        <p:spPr>
          <a:xfrm>
            <a:off x="4363174" y="4558166"/>
            <a:ext cx="879595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XML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163964-6C1F-B213-6722-64FD59367D8C}"/>
              </a:ext>
            </a:extLst>
          </p:cNvPr>
          <p:cNvSpPr txBox="1"/>
          <p:nvPr/>
        </p:nvSpPr>
        <p:spPr>
          <a:xfrm>
            <a:off x="4363174" y="4261132"/>
            <a:ext cx="879595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JSON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881F2-3926-FFC8-9601-809FA1427E0F}"/>
              </a:ext>
            </a:extLst>
          </p:cNvPr>
          <p:cNvSpPr txBox="1"/>
          <p:nvPr/>
        </p:nvSpPr>
        <p:spPr>
          <a:xfrm>
            <a:off x="4363175" y="3966360"/>
            <a:ext cx="87959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Flat 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351296-340E-D9B3-BDDD-20BAAEFA7D0F}"/>
              </a:ext>
            </a:extLst>
          </p:cNvPr>
          <p:cNvSpPr txBox="1"/>
          <p:nvPr/>
        </p:nvSpPr>
        <p:spPr>
          <a:xfrm>
            <a:off x="4363176" y="3656944"/>
            <a:ext cx="87959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Format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DA4522-7F22-C484-44D0-C3B4B8F03B50}"/>
              </a:ext>
            </a:extLst>
          </p:cNvPr>
          <p:cNvSpPr txBox="1"/>
          <p:nvPr/>
        </p:nvSpPr>
        <p:spPr>
          <a:xfrm>
            <a:off x="5715068" y="5582775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Sqoop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43A4EA-F0E4-3C7D-64B8-8FAF8A39AC46}"/>
              </a:ext>
            </a:extLst>
          </p:cNvPr>
          <p:cNvCxnSpPr>
            <a:cxnSpLocks/>
            <a:stCxn id="27" idx="1"/>
            <a:endCxn id="13" idx="4"/>
          </p:cNvCxnSpPr>
          <p:nvPr/>
        </p:nvCxnSpPr>
        <p:spPr>
          <a:xfrm flipH="1" flipV="1">
            <a:off x="5438565" y="5628778"/>
            <a:ext cx="276503" cy="7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0B8B86-8678-3D3D-D6EB-E5ED41098653}"/>
              </a:ext>
            </a:extLst>
          </p:cNvPr>
          <p:cNvCxnSpPr>
            <a:cxnSpLocks/>
            <a:stCxn id="27" idx="1"/>
            <a:endCxn id="15" idx="4"/>
          </p:cNvCxnSpPr>
          <p:nvPr/>
        </p:nvCxnSpPr>
        <p:spPr>
          <a:xfrm flipH="1">
            <a:off x="5420689" y="5705886"/>
            <a:ext cx="294379" cy="519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0C82FF-1FF3-A8DB-7F12-DD6A028FC9FB}"/>
              </a:ext>
            </a:extLst>
          </p:cNvPr>
          <p:cNvSpPr txBox="1"/>
          <p:nvPr/>
        </p:nvSpPr>
        <p:spPr>
          <a:xfrm>
            <a:off x="6574437" y="6102671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HDFS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2A29F0-4632-7051-3318-60A4512A72DC}"/>
              </a:ext>
            </a:extLst>
          </p:cNvPr>
          <p:cNvSpPr txBox="1"/>
          <p:nvPr/>
        </p:nvSpPr>
        <p:spPr>
          <a:xfrm>
            <a:off x="3600557" y="3648753"/>
            <a:ext cx="705498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Cloudera</a:t>
            </a:r>
            <a:endParaRPr lang="en-US" sz="1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48B14-BE60-800A-35BC-6B1FF8068CF0}"/>
              </a:ext>
            </a:extLst>
          </p:cNvPr>
          <p:cNvSpPr txBox="1"/>
          <p:nvPr/>
        </p:nvSpPr>
        <p:spPr>
          <a:xfrm>
            <a:off x="5574167" y="4161224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Flume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E1F214-0754-B8D4-0A47-75129F95FED1}"/>
              </a:ext>
            </a:extLst>
          </p:cNvPr>
          <p:cNvCxnSpPr>
            <a:cxnSpLocks/>
            <a:stCxn id="7" idx="1"/>
            <a:endCxn id="23" idx="3"/>
          </p:cNvCxnSpPr>
          <p:nvPr/>
        </p:nvCxnSpPr>
        <p:spPr>
          <a:xfrm flipH="1" flipV="1">
            <a:off x="5242770" y="3780055"/>
            <a:ext cx="331397" cy="504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E4670D-F66F-83B7-D78B-0197DD09D505}"/>
              </a:ext>
            </a:extLst>
          </p:cNvPr>
          <p:cNvCxnSpPr>
            <a:cxnSpLocks/>
            <a:stCxn id="7" idx="1"/>
            <a:endCxn id="22" idx="3"/>
          </p:cNvCxnSpPr>
          <p:nvPr/>
        </p:nvCxnSpPr>
        <p:spPr>
          <a:xfrm flipH="1" flipV="1">
            <a:off x="5242769" y="4089471"/>
            <a:ext cx="331398" cy="19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964432-9AF4-5831-ABA1-C4BBE4A3A332}"/>
              </a:ext>
            </a:extLst>
          </p:cNvPr>
          <p:cNvCxnSpPr>
            <a:cxnSpLocks/>
            <a:stCxn id="7" idx="1"/>
            <a:endCxn id="21" idx="3"/>
          </p:cNvCxnSpPr>
          <p:nvPr/>
        </p:nvCxnSpPr>
        <p:spPr>
          <a:xfrm flipH="1">
            <a:off x="5242769" y="4284335"/>
            <a:ext cx="331398" cy="9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CC56C2-2834-FD79-E5A8-B5EA8743592A}"/>
              </a:ext>
            </a:extLst>
          </p:cNvPr>
          <p:cNvCxnSpPr>
            <a:cxnSpLocks/>
            <a:stCxn id="7" idx="1"/>
            <a:endCxn id="20" idx="3"/>
          </p:cNvCxnSpPr>
          <p:nvPr/>
        </p:nvCxnSpPr>
        <p:spPr>
          <a:xfrm flipH="1">
            <a:off x="5242769" y="4284335"/>
            <a:ext cx="331398" cy="39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CAF5505-E075-CE57-FBAF-52C068A6BB98}"/>
              </a:ext>
            </a:extLst>
          </p:cNvPr>
          <p:cNvCxnSpPr>
            <a:cxnSpLocks/>
            <a:stCxn id="27" idx="2"/>
            <a:endCxn id="35" idx="1"/>
          </p:cNvCxnSpPr>
          <p:nvPr/>
        </p:nvCxnSpPr>
        <p:spPr>
          <a:xfrm rot="16200000" flipH="1">
            <a:off x="6090603" y="5741948"/>
            <a:ext cx="396786" cy="570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C010205-0230-C406-895A-CFB07C4A901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151140" y="4282810"/>
            <a:ext cx="185646" cy="1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95206C-ECCE-CA7F-F8D6-AEED2F4A08D9}"/>
              </a:ext>
            </a:extLst>
          </p:cNvPr>
          <p:cNvSpPr txBox="1"/>
          <p:nvPr/>
        </p:nvSpPr>
        <p:spPr>
          <a:xfrm>
            <a:off x="6336786" y="4159699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Kafka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CEB36AF-6F03-4261-466E-19B6A24E6108}"/>
              </a:ext>
            </a:extLst>
          </p:cNvPr>
          <p:cNvCxnSpPr>
            <a:cxnSpLocks/>
            <a:stCxn id="8" idx="2"/>
            <a:endCxn id="35" idx="0"/>
          </p:cNvCxnSpPr>
          <p:nvPr/>
        </p:nvCxnSpPr>
        <p:spPr>
          <a:xfrm rot="16200000" flipH="1">
            <a:off x="5895723" y="5135469"/>
            <a:ext cx="1696751" cy="2376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2F5A12-54FB-45D5-ABAF-C683BA1BCB21}"/>
              </a:ext>
            </a:extLst>
          </p:cNvPr>
          <p:cNvSpPr txBox="1"/>
          <p:nvPr/>
        </p:nvSpPr>
        <p:spPr>
          <a:xfrm>
            <a:off x="7125582" y="3732679"/>
            <a:ext cx="190165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Spark Streaming | Flink | Storm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1DAA6C0-9F4A-B867-46DE-5B8C73A404E5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6913759" y="3855790"/>
            <a:ext cx="211823" cy="4270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9DCF4A-7A3C-2BDB-6F4F-DCC667C57CFF}"/>
              </a:ext>
            </a:extLst>
          </p:cNvPr>
          <p:cNvSpPr txBox="1"/>
          <p:nvPr/>
        </p:nvSpPr>
        <p:spPr>
          <a:xfrm>
            <a:off x="7271634" y="4162980"/>
            <a:ext cx="1188797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New Application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7F8AB6F-B11D-06E9-1EDD-178124DED6B3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6913759" y="4282810"/>
            <a:ext cx="357875" cy="3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2F94369-ABD1-37BA-7C08-462723AED3B2}"/>
              </a:ext>
            </a:extLst>
          </p:cNvPr>
          <p:cNvSpPr txBox="1"/>
          <p:nvPr/>
        </p:nvSpPr>
        <p:spPr>
          <a:xfrm>
            <a:off x="7341412" y="5696313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Hive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057751F-A1B7-585D-AFAD-FBA3B72ECAB0}"/>
              </a:ext>
            </a:extLst>
          </p:cNvPr>
          <p:cNvCxnSpPr>
            <a:cxnSpLocks/>
            <a:stCxn id="7" idx="1"/>
            <a:endCxn id="45" idx="3"/>
          </p:cNvCxnSpPr>
          <p:nvPr/>
        </p:nvCxnSpPr>
        <p:spPr>
          <a:xfrm flipH="1">
            <a:off x="5238941" y="4284335"/>
            <a:ext cx="335226" cy="728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9D1E0BB-A786-256B-E19E-AE19B11B6458}"/>
              </a:ext>
            </a:extLst>
          </p:cNvPr>
          <p:cNvSpPr/>
          <p:nvPr/>
        </p:nvSpPr>
        <p:spPr>
          <a:xfrm>
            <a:off x="4359347" y="4871250"/>
            <a:ext cx="879594" cy="283509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Transaction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1FCF78-553D-D2F1-FB51-70B6B5F4A95C}"/>
              </a:ext>
            </a:extLst>
          </p:cNvPr>
          <p:cNvSpPr txBox="1"/>
          <p:nvPr/>
        </p:nvSpPr>
        <p:spPr>
          <a:xfrm>
            <a:off x="6925993" y="5408636"/>
            <a:ext cx="1135873" cy="24472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MR (MapReduce)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5BB776-F433-996A-E46D-F42111572063}"/>
              </a:ext>
            </a:extLst>
          </p:cNvPr>
          <p:cNvSpPr txBox="1"/>
          <p:nvPr/>
        </p:nvSpPr>
        <p:spPr>
          <a:xfrm>
            <a:off x="6940536" y="5701703"/>
            <a:ext cx="352361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Pig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9BDE8F-24FE-8351-81AD-199B8079F64A}"/>
              </a:ext>
            </a:extLst>
          </p:cNvPr>
          <p:cNvSpPr txBox="1"/>
          <p:nvPr/>
        </p:nvSpPr>
        <p:spPr>
          <a:xfrm>
            <a:off x="6940536" y="5052823"/>
            <a:ext cx="1135873" cy="24472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SPARK</a:t>
            </a:r>
          </a:p>
        </p:txBody>
      </p:sp>
      <p:sp>
        <p:nvSpPr>
          <p:cNvPr id="31" name="副標題 2">
            <a:extLst>
              <a:ext uri="{FF2B5EF4-FFF2-40B4-BE49-F238E27FC236}">
                <a16:creationId xmlns:a16="http://schemas.microsoft.com/office/drawing/2014/main" id="{1CDBCAE0-9057-EB80-77A5-E8CCCB39D243}"/>
              </a:ext>
            </a:extLst>
          </p:cNvPr>
          <p:cNvSpPr txBox="1">
            <a:spLocks/>
          </p:cNvSpPr>
          <p:nvPr/>
        </p:nvSpPr>
        <p:spPr>
          <a:xfrm>
            <a:off x="434159" y="3516685"/>
            <a:ext cx="2831172" cy="208296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SPARK is near real-time, not real-time.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Spark Streaming is real-time, but SPARK is near real-time, not hundred percent real time but very close.</a:t>
            </a:r>
          </a:p>
        </p:txBody>
      </p:sp>
    </p:spTree>
    <p:extLst>
      <p:ext uri="{BB962C8B-B14F-4D97-AF65-F5344CB8AC3E}">
        <p14:creationId xmlns:p14="http://schemas.microsoft.com/office/powerpoint/2010/main" val="3737858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 Hadoop Ecosystem: 03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0331" y="1268757"/>
            <a:ext cx="8289043" cy="20829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Hadoop Ecosystem: 03 (20:55/28:06)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SPARK can write to Hive with HiveQL.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SAPRK has SPARK SQL Library can read tables from Hive and run on top of Hive.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Hive is not obsolete.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we want to run very high volume of table, Hive is good for that.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Hive read the whole table of data and process.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https://www.youtube.com/watch?v=LiTYA4WBJgE&amp;list=PLlgLmuG_KgbasW0lpInSAIxYd2vqAEPit&amp;index=10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2022/10/26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B5E4BA25-4439-FCC1-05A3-C511AC6FB461}"/>
              </a:ext>
            </a:extLst>
          </p:cNvPr>
          <p:cNvSpPr/>
          <p:nvPr/>
        </p:nvSpPr>
        <p:spPr>
          <a:xfrm>
            <a:off x="3566357" y="5377778"/>
            <a:ext cx="1872208" cy="502000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BF3358E0-2276-982D-91CA-5CEF1206E626}"/>
              </a:ext>
            </a:extLst>
          </p:cNvPr>
          <p:cNvSpPr/>
          <p:nvPr/>
        </p:nvSpPr>
        <p:spPr>
          <a:xfrm>
            <a:off x="3548481" y="5938762"/>
            <a:ext cx="1872208" cy="574040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1C817F-6ACB-7990-AA75-31D8B6E75619}"/>
              </a:ext>
            </a:extLst>
          </p:cNvPr>
          <p:cNvSpPr txBox="1"/>
          <p:nvPr/>
        </p:nvSpPr>
        <p:spPr>
          <a:xfrm>
            <a:off x="3818385" y="6137153"/>
            <a:ext cx="1368151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Core Banking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F4DCDC-DBF3-FCC9-1C48-805CE79B4A4E}"/>
              </a:ext>
            </a:extLst>
          </p:cNvPr>
          <p:cNvSpPr txBox="1"/>
          <p:nvPr/>
        </p:nvSpPr>
        <p:spPr>
          <a:xfrm>
            <a:off x="3677453" y="5408636"/>
            <a:ext cx="1682975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CRM (Customer Relation Management)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AE11DF-8BF9-9ADB-DD93-867BDE490A7E}"/>
              </a:ext>
            </a:extLst>
          </p:cNvPr>
          <p:cNvSpPr txBox="1"/>
          <p:nvPr/>
        </p:nvSpPr>
        <p:spPr>
          <a:xfrm>
            <a:off x="4363174" y="4558166"/>
            <a:ext cx="879595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XML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163964-6C1F-B213-6722-64FD59367D8C}"/>
              </a:ext>
            </a:extLst>
          </p:cNvPr>
          <p:cNvSpPr txBox="1"/>
          <p:nvPr/>
        </p:nvSpPr>
        <p:spPr>
          <a:xfrm>
            <a:off x="4363174" y="4261132"/>
            <a:ext cx="879595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JSON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881F2-3926-FFC8-9601-809FA1427E0F}"/>
              </a:ext>
            </a:extLst>
          </p:cNvPr>
          <p:cNvSpPr txBox="1"/>
          <p:nvPr/>
        </p:nvSpPr>
        <p:spPr>
          <a:xfrm>
            <a:off x="4363175" y="3966360"/>
            <a:ext cx="87959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Flat 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351296-340E-D9B3-BDDD-20BAAEFA7D0F}"/>
              </a:ext>
            </a:extLst>
          </p:cNvPr>
          <p:cNvSpPr txBox="1"/>
          <p:nvPr/>
        </p:nvSpPr>
        <p:spPr>
          <a:xfrm>
            <a:off x="4363176" y="3656944"/>
            <a:ext cx="87959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Format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DA4522-7F22-C484-44D0-C3B4B8F03B50}"/>
              </a:ext>
            </a:extLst>
          </p:cNvPr>
          <p:cNvSpPr txBox="1"/>
          <p:nvPr/>
        </p:nvSpPr>
        <p:spPr>
          <a:xfrm>
            <a:off x="5715068" y="5582775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Sqoop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43A4EA-F0E4-3C7D-64B8-8FAF8A39AC46}"/>
              </a:ext>
            </a:extLst>
          </p:cNvPr>
          <p:cNvCxnSpPr>
            <a:cxnSpLocks/>
            <a:stCxn id="27" idx="1"/>
            <a:endCxn id="13" idx="4"/>
          </p:cNvCxnSpPr>
          <p:nvPr/>
        </p:nvCxnSpPr>
        <p:spPr>
          <a:xfrm flipH="1" flipV="1">
            <a:off x="5438565" y="5628778"/>
            <a:ext cx="276503" cy="7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0B8B86-8678-3D3D-D6EB-E5ED41098653}"/>
              </a:ext>
            </a:extLst>
          </p:cNvPr>
          <p:cNvCxnSpPr>
            <a:cxnSpLocks/>
            <a:stCxn id="27" idx="1"/>
            <a:endCxn id="15" idx="4"/>
          </p:cNvCxnSpPr>
          <p:nvPr/>
        </p:nvCxnSpPr>
        <p:spPr>
          <a:xfrm flipH="1">
            <a:off x="5420689" y="5705886"/>
            <a:ext cx="294379" cy="519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0C82FF-1FF3-A8DB-7F12-DD6A028FC9FB}"/>
              </a:ext>
            </a:extLst>
          </p:cNvPr>
          <p:cNvSpPr txBox="1"/>
          <p:nvPr/>
        </p:nvSpPr>
        <p:spPr>
          <a:xfrm>
            <a:off x="6574437" y="6102671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HDFS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2A29F0-4632-7051-3318-60A4512A72DC}"/>
              </a:ext>
            </a:extLst>
          </p:cNvPr>
          <p:cNvSpPr txBox="1"/>
          <p:nvPr/>
        </p:nvSpPr>
        <p:spPr>
          <a:xfrm>
            <a:off x="3600557" y="3648753"/>
            <a:ext cx="705498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Cloudera</a:t>
            </a:r>
            <a:endParaRPr lang="en-US" sz="1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48B14-BE60-800A-35BC-6B1FF8068CF0}"/>
              </a:ext>
            </a:extLst>
          </p:cNvPr>
          <p:cNvSpPr txBox="1"/>
          <p:nvPr/>
        </p:nvSpPr>
        <p:spPr>
          <a:xfrm>
            <a:off x="5574167" y="4161224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Flume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E1F214-0754-B8D4-0A47-75129F95FED1}"/>
              </a:ext>
            </a:extLst>
          </p:cNvPr>
          <p:cNvCxnSpPr>
            <a:cxnSpLocks/>
            <a:stCxn id="7" idx="1"/>
            <a:endCxn id="23" idx="3"/>
          </p:cNvCxnSpPr>
          <p:nvPr/>
        </p:nvCxnSpPr>
        <p:spPr>
          <a:xfrm flipH="1" flipV="1">
            <a:off x="5242770" y="3780055"/>
            <a:ext cx="331397" cy="504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E4670D-F66F-83B7-D78B-0197DD09D505}"/>
              </a:ext>
            </a:extLst>
          </p:cNvPr>
          <p:cNvCxnSpPr>
            <a:cxnSpLocks/>
            <a:stCxn id="7" idx="1"/>
            <a:endCxn id="22" idx="3"/>
          </p:cNvCxnSpPr>
          <p:nvPr/>
        </p:nvCxnSpPr>
        <p:spPr>
          <a:xfrm flipH="1" flipV="1">
            <a:off x="5242769" y="4089471"/>
            <a:ext cx="331398" cy="19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964432-9AF4-5831-ABA1-C4BBE4A3A332}"/>
              </a:ext>
            </a:extLst>
          </p:cNvPr>
          <p:cNvCxnSpPr>
            <a:cxnSpLocks/>
            <a:stCxn id="7" idx="1"/>
            <a:endCxn id="21" idx="3"/>
          </p:cNvCxnSpPr>
          <p:nvPr/>
        </p:nvCxnSpPr>
        <p:spPr>
          <a:xfrm flipH="1">
            <a:off x="5242769" y="4284335"/>
            <a:ext cx="331398" cy="9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CC56C2-2834-FD79-E5A8-B5EA8743592A}"/>
              </a:ext>
            </a:extLst>
          </p:cNvPr>
          <p:cNvCxnSpPr>
            <a:cxnSpLocks/>
            <a:stCxn id="7" idx="1"/>
            <a:endCxn id="20" idx="3"/>
          </p:cNvCxnSpPr>
          <p:nvPr/>
        </p:nvCxnSpPr>
        <p:spPr>
          <a:xfrm flipH="1">
            <a:off x="5242769" y="4284335"/>
            <a:ext cx="331398" cy="39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CAF5505-E075-CE57-FBAF-52C068A6BB98}"/>
              </a:ext>
            </a:extLst>
          </p:cNvPr>
          <p:cNvCxnSpPr>
            <a:cxnSpLocks/>
            <a:stCxn id="27" idx="2"/>
            <a:endCxn id="35" idx="1"/>
          </p:cNvCxnSpPr>
          <p:nvPr/>
        </p:nvCxnSpPr>
        <p:spPr>
          <a:xfrm rot="16200000" flipH="1">
            <a:off x="6090603" y="5741948"/>
            <a:ext cx="396786" cy="570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C010205-0230-C406-895A-CFB07C4A901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151140" y="4282810"/>
            <a:ext cx="185646" cy="1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95206C-ECCE-CA7F-F8D6-AEED2F4A08D9}"/>
              </a:ext>
            </a:extLst>
          </p:cNvPr>
          <p:cNvSpPr txBox="1"/>
          <p:nvPr/>
        </p:nvSpPr>
        <p:spPr>
          <a:xfrm>
            <a:off x="6336786" y="4159699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Kafka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CEB36AF-6F03-4261-466E-19B6A24E6108}"/>
              </a:ext>
            </a:extLst>
          </p:cNvPr>
          <p:cNvCxnSpPr>
            <a:cxnSpLocks/>
            <a:stCxn id="8" idx="2"/>
            <a:endCxn id="35" idx="0"/>
          </p:cNvCxnSpPr>
          <p:nvPr/>
        </p:nvCxnSpPr>
        <p:spPr>
          <a:xfrm rot="16200000" flipH="1">
            <a:off x="5895723" y="5135469"/>
            <a:ext cx="1696751" cy="2376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2F5A12-54FB-45D5-ABAF-C683BA1BCB21}"/>
              </a:ext>
            </a:extLst>
          </p:cNvPr>
          <p:cNvSpPr txBox="1"/>
          <p:nvPr/>
        </p:nvSpPr>
        <p:spPr>
          <a:xfrm>
            <a:off x="7125582" y="3732679"/>
            <a:ext cx="190165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Spark Streaming | Flink | Storm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1DAA6C0-9F4A-B867-46DE-5B8C73A404E5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6913759" y="3855790"/>
            <a:ext cx="211823" cy="4270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9DCF4A-7A3C-2BDB-6F4F-DCC667C57CFF}"/>
              </a:ext>
            </a:extLst>
          </p:cNvPr>
          <p:cNvSpPr txBox="1"/>
          <p:nvPr/>
        </p:nvSpPr>
        <p:spPr>
          <a:xfrm>
            <a:off x="7271634" y="4162980"/>
            <a:ext cx="1188797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New Application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7F8AB6F-B11D-06E9-1EDD-178124DED6B3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6913759" y="4282810"/>
            <a:ext cx="357875" cy="3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2F94369-ABD1-37BA-7C08-462723AED3B2}"/>
              </a:ext>
            </a:extLst>
          </p:cNvPr>
          <p:cNvSpPr txBox="1"/>
          <p:nvPr/>
        </p:nvSpPr>
        <p:spPr>
          <a:xfrm>
            <a:off x="7341412" y="5696313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Hive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057751F-A1B7-585D-AFAD-FBA3B72ECAB0}"/>
              </a:ext>
            </a:extLst>
          </p:cNvPr>
          <p:cNvCxnSpPr>
            <a:cxnSpLocks/>
            <a:stCxn id="7" idx="1"/>
            <a:endCxn id="45" idx="3"/>
          </p:cNvCxnSpPr>
          <p:nvPr/>
        </p:nvCxnSpPr>
        <p:spPr>
          <a:xfrm flipH="1">
            <a:off x="5238941" y="4284335"/>
            <a:ext cx="335226" cy="728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9D1E0BB-A786-256B-E19E-AE19B11B6458}"/>
              </a:ext>
            </a:extLst>
          </p:cNvPr>
          <p:cNvSpPr/>
          <p:nvPr/>
        </p:nvSpPr>
        <p:spPr>
          <a:xfrm>
            <a:off x="4359347" y="4871250"/>
            <a:ext cx="879594" cy="283509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Transaction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1FCF78-553D-D2F1-FB51-70B6B5F4A95C}"/>
              </a:ext>
            </a:extLst>
          </p:cNvPr>
          <p:cNvSpPr txBox="1"/>
          <p:nvPr/>
        </p:nvSpPr>
        <p:spPr>
          <a:xfrm>
            <a:off x="6925993" y="5408636"/>
            <a:ext cx="1135873" cy="24472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MR (MapReduce)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5BB776-F433-996A-E46D-F42111572063}"/>
              </a:ext>
            </a:extLst>
          </p:cNvPr>
          <p:cNvSpPr txBox="1"/>
          <p:nvPr/>
        </p:nvSpPr>
        <p:spPr>
          <a:xfrm>
            <a:off x="6940536" y="5701703"/>
            <a:ext cx="352361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Pig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9BDE8F-24FE-8351-81AD-199B8079F64A}"/>
              </a:ext>
            </a:extLst>
          </p:cNvPr>
          <p:cNvSpPr txBox="1"/>
          <p:nvPr/>
        </p:nvSpPr>
        <p:spPr>
          <a:xfrm>
            <a:off x="6940536" y="5052823"/>
            <a:ext cx="1135873" cy="24472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SPARK</a:t>
            </a:r>
          </a:p>
        </p:txBody>
      </p:sp>
      <p:sp>
        <p:nvSpPr>
          <p:cNvPr id="31" name="副標題 2">
            <a:extLst>
              <a:ext uri="{FF2B5EF4-FFF2-40B4-BE49-F238E27FC236}">
                <a16:creationId xmlns:a16="http://schemas.microsoft.com/office/drawing/2014/main" id="{1CDBCAE0-9057-EB80-77A5-E8CCCB39D243}"/>
              </a:ext>
            </a:extLst>
          </p:cNvPr>
          <p:cNvSpPr txBox="1">
            <a:spLocks/>
          </p:cNvSpPr>
          <p:nvPr/>
        </p:nvSpPr>
        <p:spPr>
          <a:xfrm>
            <a:off x="434159" y="3516685"/>
            <a:ext cx="2831172" cy="116459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we have small table.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Only one row is select, then Hive is not good for that.</a:t>
            </a:r>
          </a:p>
        </p:txBody>
      </p:sp>
    </p:spTree>
    <p:extLst>
      <p:ext uri="{BB962C8B-B14F-4D97-AF65-F5344CB8AC3E}">
        <p14:creationId xmlns:p14="http://schemas.microsoft.com/office/powerpoint/2010/main" val="2616770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 Hadoop Ecosystem: 03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0331" y="1268757"/>
            <a:ext cx="8289043" cy="22027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Hadoop Ecosystem: 03 (24:00/28:06)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small data or small table, there are Impala | HAOOQ, LLAP | Presto | Drill | Phoenix.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What is Impala? They are very fast in memory query for small row selection but not fault tolerant.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Phoenix is used to write HBase.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HBase is non-relational and distributed database.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https://www.youtube.com/watch?v=LiTYA4WBJgE&amp;list=PLlgLmuG_KgbasW0lpInSAIxYd2vqAEPit&amp;index=10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2022/10/26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B5E4BA25-4439-FCC1-05A3-C511AC6FB461}"/>
              </a:ext>
            </a:extLst>
          </p:cNvPr>
          <p:cNvSpPr/>
          <p:nvPr/>
        </p:nvSpPr>
        <p:spPr>
          <a:xfrm>
            <a:off x="3566357" y="5377778"/>
            <a:ext cx="1872208" cy="502000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BF3358E0-2276-982D-91CA-5CEF1206E626}"/>
              </a:ext>
            </a:extLst>
          </p:cNvPr>
          <p:cNvSpPr/>
          <p:nvPr/>
        </p:nvSpPr>
        <p:spPr>
          <a:xfrm>
            <a:off x="3548481" y="5938762"/>
            <a:ext cx="1872208" cy="574040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1C817F-6ACB-7990-AA75-31D8B6E75619}"/>
              </a:ext>
            </a:extLst>
          </p:cNvPr>
          <p:cNvSpPr txBox="1"/>
          <p:nvPr/>
        </p:nvSpPr>
        <p:spPr>
          <a:xfrm>
            <a:off x="3818385" y="6137153"/>
            <a:ext cx="1368151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Core Banking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F4DCDC-DBF3-FCC9-1C48-805CE79B4A4E}"/>
              </a:ext>
            </a:extLst>
          </p:cNvPr>
          <p:cNvSpPr txBox="1"/>
          <p:nvPr/>
        </p:nvSpPr>
        <p:spPr>
          <a:xfrm>
            <a:off x="3677453" y="5408636"/>
            <a:ext cx="1682975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CRM (Customer Relation Management)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AE11DF-8BF9-9ADB-DD93-867BDE490A7E}"/>
              </a:ext>
            </a:extLst>
          </p:cNvPr>
          <p:cNvSpPr txBox="1"/>
          <p:nvPr/>
        </p:nvSpPr>
        <p:spPr>
          <a:xfrm>
            <a:off x="4363174" y="4558166"/>
            <a:ext cx="879595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XML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163964-6C1F-B213-6722-64FD59367D8C}"/>
              </a:ext>
            </a:extLst>
          </p:cNvPr>
          <p:cNvSpPr txBox="1"/>
          <p:nvPr/>
        </p:nvSpPr>
        <p:spPr>
          <a:xfrm>
            <a:off x="4363174" y="4261132"/>
            <a:ext cx="879595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JSON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881F2-3926-FFC8-9601-809FA1427E0F}"/>
              </a:ext>
            </a:extLst>
          </p:cNvPr>
          <p:cNvSpPr txBox="1"/>
          <p:nvPr/>
        </p:nvSpPr>
        <p:spPr>
          <a:xfrm>
            <a:off x="4363175" y="3966360"/>
            <a:ext cx="87959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Flat 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351296-340E-D9B3-BDDD-20BAAEFA7D0F}"/>
              </a:ext>
            </a:extLst>
          </p:cNvPr>
          <p:cNvSpPr txBox="1"/>
          <p:nvPr/>
        </p:nvSpPr>
        <p:spPr>
          <a:xfrm>
            <a:off x="4363176" y="3656944"/>
            <a:ext cx="87959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Format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DA4522-7F22-C484-44D0-C3B4B8F03B50}"/>
              </a:ext>
            </a:extLst>
          </p:cNvPr>
          <p:cNvSpPr txBox="1"/>
          <p:nvPr/>
        </p:nvSpPr>
        <p:spPr>
          <a:xfrm>
            <a:off x="5715068" y="5582775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Sqoop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43A4EA-F0E4-3C7D-64B8-8FAF8A39AC46}"/>
              </a:ext>
            </a:extLst>
          </p:cNvPr>
          <p:cNvCxnSpPr>
            <a:cxnSpLocks/>
            <a:stCxn id="27" idx="1"/>
            <a:endCxn id="13" idx="4"/>
          </p:cNvCxnSpPr>
          <p:nvPr/>
        </p:nvCxnSpPr>
        <p:spPr>
          <a:xfrm flipH="1" flipV="1">
            <a:off x="5438565" y="5628778"/>
            <a:ext cx="276503" cy="7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0B8B86-8678-3D3D-D6EB-E5ED41098653}"/>
              </a:ext>
            </a:extLst>
          </p:cNvPr>
          <p:cNvCxnSpPr>
            <a:cxnSpLocks/>
            <a:stCxn id="27" idx="1"/>
            <a:endCxn id="15" idx="4"/>
          </p:cNvCxnSpPr>
          <p:nvPr/>
        </p:nvCxnSpPr>
        <p:spPr>
          <a:xfrm flipH="1">
            <a:off x="5420689" y="5705886"/>
            <a:ext cx="294379" cy="519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0C82FF-1FF3-A8DB-7F12-DD6A028FC9FB}"/>
              </a:ext>
            </a:extLst>
          </p:cNvPr>
          <p:cNvSpPr txBox="1"/>
          <p:nvPr/>
        </p:nvSpPr>
        <p:spPr>
          <a:xfrm>
            <a:off x="6574437" y="6102671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HDFS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2A29F0-4632-7051-3318-60A4512A72DC}"/>
              </a:ext>
            </a:extLst>
          </p:cNvPr>
          <p:cNvSpPr txBox="1"/>
          <p:nvPr/>
        </p:nvSpPr>
        <p:spPr>
          <a:xfrm>
            <a:off x="3600557" y="3648753"/>
            <a:ext cx="705498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Cloudera</a:t>
            </a:r>
            <a:endParaRPr lang="en-US" sz="1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48B14-BE60-800A-35BC-6B1FF8068CF0}"/>
              </a:ext>
            </a:extLst>
          </p:cNvPr>
          <p:cNvSpPr txBox="1"/>
          <p:nvPr/>
        </p:nvSpPr>
        <p:spPr>
          <a:xfrm>
            <a:off x="5574167" y="4161224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Flume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E1F214-0754-B8D4-0A47-75129F95FED1}"/>
              </a:ext>
            </a:extLst>
          </p:cNvPr>
          <p:cNvCxnSpPr>
            <a:cxnSpLocks/>
            <a:stCxn id="7" idx="1"/>
            <a:endCxn id="23" idx="3"/>
          </p:cNvCxnSpPr>
          <p:nvPr/>
        </p:nvCxnSpPr>
        <p:spPr>
          <a:xfrm flipH="1" flipV="1">
            <a:off x="5242770" y="3780055"/>
            <a:ext cx="331397" cy="504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E4670D-F66F-83B7-D78B-0197DD09D505}"/>
              </a:ext>
            </a:extLst>
          </p:cNvPr>
          <p:cNvCxnSpPr>
            <a:cxnSpLocks/>
            <a:stCxn id="7" idx="1"/>
            <a:endCxn id="22" idx="3"/>
          </p:cNvCxnSpPr>
          <p:nvPr/>
        </p:nvCxnSpPr>
        <p:spPr>
          <a:xfrm flipH="1" flipV="1">
            <a:off x="5242769" y="4089471"/>
            <a:ext cx="331398" cy="19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964432-9AF4-5831-ABA1-C4BBE4A3A332}"/>
              </a:ext>
            </a:extLst>
          </p:cNvPr>
          <p:cNvCxnSpPr>
            <a:cxnSpLocks/>
            <a:stCxn id="7" idx="1"/>
            <a:endCxn id="21" idx="3"/>
          </p:cNvCxnSpPr>
          <p:nvPr/>
        </p:nvCxnSpPr>
        <p:spPr>
          <a:xfrm flipH="1">
            <a:off x="5242769" y="4284335"/>
            <a:ext cx="331398" cy="9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CC56C2-2834-FD79-E5A8-B5EA8743592A}"/>
              </a:ext>
            </a:extLst>
          </p:cNvPr>
          <p:cNvCxnSpPr>
            <a:cxnSpLocks/>
            <a:stCxn id="7" idx="1"/>
            <a:endCxn id="20" idx="3"/>
          </p:cNvCxnSpPr>
          <p:nvPr/>
        </p:nvCxnSpPr>
        <p:spPr>
          <a:xfrm flipH="1">
            <a:off x="5242769" y="4284335"/>
            <a:ext cx="331398" cy="39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CAF5505-E075-CE57-FBAF-52C068A6BB98}"/>
              </a:ext>
            </a:extLst>
          </p:cNvPr>
          <p:cNvCxnSpPr>
            <a:cxnSpLocks/>
            <a:stCxn id="27" idx="2"/>
            <a:endCxn id="35" idx="1"/>
          </p:cNvCxnSpPr>
          <p:nvPr/>
        </p:nvCxnSpPr>
        <p:spPr>
          <a:xfrm rot="16200000" flipH="1">
            <a:off x="6090603" y="5741948"/>
            <a:ext cx="396786" cy="570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C010205-0230-C406-895A-CFB07C4A901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151140" y="4282810"/>
            <a:ext cx="185646" cy="1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95206C-ECCE-CA7F-F8D6-AEED2F4A08D9}"/>
              </a:ext>
            </a:extLst>
          </p:cNvPr>
          <p:cNvSpPr txBox="1"/>
          <p:nvPr/>
        </p:nvSpPr>
        <p:spPr>
          <a:xfrm>
            <a:off x="6336786" y="4159699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Kafka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CEB36AF-6F03-4261-466E-19B6A24E6108}"/>
              </a:ext>
            </a:extLst>
          </p:cNvPr>
          <p:cNvCxnSpPr>
            <a:cxnSpLocks/>
            <a:stCxn id="8" idx="2"/>
            <a:endCxn id="35" idx="0"/>
          </p:cNvCxnSpPr>
          <p:nvPr/>
        </p:nvCxnSpPr>
        <p:spPr>
          <a:xfrm rot="16200000" flipH="1">
            <a:off x="5895723" y="5135469"/>
            <a:ext cx="1696751" cy="2376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2F5A12-54FB-45D5-ABAF-C683BA1BCB21}"/>
              </a:ext>
            </a:extLst>
          </p:cNvPr>
          <p:cNvSpPr txBox="1"/>
          <p:nvPr/>
        </p:nvSpPr>
        <p:spPr>
          <a:xfrm>
            <a:off x="7125582" y="3732679"/>
            <a:ext cx="190165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Spark Streaming | Flink | Storm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1DAA6C0-9F4A-B867-46DE-5B8C73A404E5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6913759" y="3855790"/>
            <a:ext cx="211823" cy="4270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9DCF4A-7A3C-2BDB-6F4F-DCC667C57CFF}"/>
              </a:ext>
            </a:extLst>
          </p:cNvPr>
          <p:cNvSpPr txBox="1"/>
          <p:nvPr/>
        </p:nvSpPr>
        <p:spPr>
          <a:xfrm>
            <a:off x="7271634" y="4162980"/>
            <a:ext cx="1188797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New Application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7F8AB6F-B11D-06E9-1EDD-178124DED6B3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6913759" y="4282810"/>
            <a:ext cx="357875" cy="3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2F94369-ABD1-37BA-7C08-462723AED3B2}"/>
              </a:ext>
            </a:extLst>
          </p:cNvPr>
          <p:cNvSpPr txBox="1"/>
          <p:nvPr/>
        </p:nvSpPr>
        <p:spPr>
          <a:xfrm>
            <a:off x="7341412" y="5696313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Hive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057751F-A1B7-585D-AFAD-FBA3B72ECAB0}"/>
              </a:ext>
            </a:extLst>
          </p:cNvPr>
          <p:cNvCxnSpPr>
            <a:cxnSpLocks/>
            <a:stCxn id="7" idx="1"/>
            <a:endCxn id="45" idx="3"/>
          </p:cNvCxnSpPr>
          <p:nvPr/>
        </p:nvCxnSpPr>
        <p:spPr>
          <a:xfrm flipH="1">
            <a:off x="5238941" y="4284335"/>
            <a:ext cx="335226" cy="728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9D1E0BB-A786-256B-E19E-AE19B11B6458}"/>
              </a:ext>
            </a:extLst>
          </p:cNvPr>
          <p:cNvSpPr/>
          <p:nvPr/>
        </p:nvSpPr>
        <p:spPr>
          <a:xfrm>
            <a:off x="4359347" y="4871250"/>
            <a:ext cx="879594" cy="283509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Transaction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1FCF78-553D-D2F1-FB51-70B6B5F4A95C}"/>
              </a:ext>
            </a:extLst>
          </p:cNvPr>
          <p:cNvSpPr txBox="1"/>
          <p:nvPr/>
        </p:nvSpPr>
        <p:spPr>
          <a:xfrm>
            <a:off x="6925993" y="5408636"/>
            <a:ext cx="1135873" cy="24472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MR (MapReduce)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5BB776-F433-996A-E46D-F42111572063}"/>
              </a:ext>
            </a:extLst>
          </p:cNvPr>
          <p:cNvSpPr txBox="1"/>
          <p:nvPr/>
        </p:nvSpPr>
        <p:spPr>
          <a:xfrm>
            <a:off x="6940536" y="5701703"/>
            <a:ext cx="352361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Pig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9BDE8F-24FE-8351-81AD-199B8079F64A}"/>
              </a:ext>
            </a:extLst>
          </p:cNvPr>
          <p:cNvSpPr txBox="1"/>
          <p:nvPr/>
        </p:nvSpPr>
        <p:spPr>
          <a:xfrm>
            <a:off x="6940536" y="5052823"/>
            <a:ext cx="1135873" cy="24472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SPARK</a:t>
            </a:r>
          </a:p>
        </p:txBody>
      </p:sp>
      <p:sp>
        <p:nvSpPr>
          <p:cNvPr id="31" name="副標題 2">
            <a:extLst>
              <a:ext uri="{FF2B5EF4-FFF2-40B4-BE49-F238E27FC236}">
                <a16:creationId xmlns:a16="http://schemas.microsoft.com/office/drawing/2014/main" id="{1CDBCAE0-9057-EB80-77A5-E8CCCB39D243}"/>
              </a:ext>
            </a:extLst>
          </p:cNvPr>
          <p:cNvSpPr txBox="1">
            <a:spLocks/>
          </p:cNvSpPr>
          <p:nvPr/>
        </p:nvSpPr>
        <p:spPr>
          <a:xfrm>
            <a:off x="434159" y="3516683"/>
            <a:ext cx="2831172" cy="207255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Phoenix and HBase are combined into </a:t>
            </a:r>
            <a:r>
              <a:rPr lang="en-US" sz="1800" b="1" dirty="0">
                <a:solidFill>
                  <a:srgbClr val="C00000"/>
                </a:solidFill>
              </a:rPr>
              <a:t>OLAP (On-Line Analytical Processing).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Phoenix is NoSQL for HBase, Phoenix does not understand SQL.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0C2873-70E4-C2F2-DCAC-3173BDDE6517}"/>
              </a:ext>
            </a:extLst>
          </p:cNvPr>
          <p:cNvSpPr txBox="1"/>
          <p:nvPr/>
        </p:nvSpPr>
        <p:spPr>
          <a:xfrm>
            <a:off x="6449934" y="4681704"/>
            <a:ext cx="2577302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Impala | Hawk, LLAP | Presto |Drill | </a:t>
            </a:r>
            <a:r>
              <a:rPr lang="en-US" sz="1000" b="1" dirty="0"/>
              <a:t>Phoenix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C7A2F31-6C0D-F3EA-D566-BBC2D1AA8C47}"/>
              </a:ext>
            </a:extLst>
          </p:cNvPr>
          <p:cNvSpPr txBox="1"/>
          <p:nvPr/>
        </p:nvSpPr>
        <p:spPr>
          <a:xfrm>
            <a:off x="8450263" y="5063280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HBase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D3FD5B-8DB2-A87B-906F-EE51574B9924}"/>
              </a:ext>
            </a:extLst>
          </p:cNvPr>
          <p:cNvSpPr/>
          <p:nvPr/>
        </p:nvSpPr>
        <p:spPr>
          <a:xfrm>
            <a:off x="8351588" y="4532310"/>
            <a:ext cx="792412" cy="8454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2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 Hadoop Ecosystem: 03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0331" y="1268757"/>
            <a:ext cx="8289043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Hadoop Ecosystem: 03 (27:25/28:06)</a:t>
            </a:r>
            <a:endParaRPr lang="en-US" sz="1800" b="1" dirty="0">
              <a:solidFill>
                <a:srgbClr val="C00000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https://www.youtube.com/watch?v=LiTYA4WBJgE&amp;list=PLlgLmuG_KgbasW0lpInSAIxYd2vqAEPit&amp;index=10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2022/10/26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026" name="Picture 2" descr="Hadoop Ecosystem | Hadoop Tools for Crunching Big Data | Edureka">
            <a:extLst>
              <a:ext uri="{FF2B5EF4-FFF2-40B4-BE49-F238E27FC236}">
                <a16:creationId xmlns:a16="http://schemas.microsoft.com/office/drawing/2014/main" id="{C0A95C92-5AB3-0AF3-A554-5F6DA4145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862854"/>
            <a:ext cx="5361698" cy="4198683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590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 Hadoop Ecosystem: 03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0331" y="1268757"/>
            <a:ext cx="8289043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Hadoop Ecosystem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https://www.simplilearn.com/tutorials/hadoop-tutorial/hadoop-ecosystem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2022/10/26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2050" name="Picture 2" descr="hadoop_1">
            <a:extLst>
              <a:ext uri="{FF2B5EF4-FFF2-40B4-BE49-F238E27FC236}">
                <a16:creationId xmlns:a16="http://schemas.microsoft.com/office/drawing/2014/main" id="{684B7932-F527-6FAF-C640-D67E933C3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31" y="1868148"/>
            <a:ext cx="8590483" cy="362411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55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 Hadoop Ecosystem: 03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0331" y="1268756"/>
            <a:ext cx="8289043" cy="12961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HDFS: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NameNode: Master daemon. NameNode manage the DataNode and store metadata to find the DataNode.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DataNode: Salve Daemon. Multiple DataNodes. DataNode store actual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https://www.simplilearn.com/tutorials/hadoop-tutorial/hadoop-ecosystem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2022/10/26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3074" name="Picture 2" descr="hadoop-2">
            <a:extLst>
              <a:ext uri="{FF2B5EF4-FFF2-40B4-BE49-F238E27FC236}">
                <a16:creationId xmlns:a16="http://schemas.microsoft.com/office/drawing/2014/main" id="{A119F61C-82A5-9671-B435-FC08C26E4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56" y="2765445"/>
            <a:ext cx="4392488" cy="3667839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0139FC-2FAB-5C0F-BF07-D0A565DB07A2}"/>
              </a:ext>
            </a:extLst>
          </p:cNvPr>
          <p:cNvSpPr txBox="1"/>
          <p:nvPr/>
        </p:nvSpPr>
        <p:spPr>
          <a:xfrm>
            <a:off x="3958952" y="2991619"/>
            <a:ext cx="1308811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DataNode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833C5-1ED6-BF89-7D92-1E6ABBCC0737}"/>
              </a:ext>
            </a:extLst>
          </p:cNvPr>
          <p:cNvSpPr txBox="1"/>
          <p:nvPr/>
        </p:nvSpPr>
        <p:spPr>
          <a:xfrm>
            <a:off x="2997297" y="3913133"/>
            <a:ext cx="1308811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NameNode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35088E-F040-60FA-E13F-116096E939BE}"/>
              </a:ext>
            </a:extLst>
          </p:cNvPr>
          <p:cNvSpPr txBox="1"/>
          <p:nvPr/>
        </p:nvSpPr>
        <p:spPr>
          <a:xfrm>
            <a:off x="4900137" y="4414698"/>
            <a:ext cx="1308811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DataNode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B18A22-EB3E-0402-B1DC-522A5DFF3148}"/>
              </a:ext>
            </a:extLst>
          </p:cNvPr>
          <p:cNvSpPr txBox="1"/>
          <p:nvPr/>
        </p:nvSpPr>
        <p:spPr>
          <a:xfrm>
            <a:off x="507649" y="5058793"/>
            <a:ext cx="1296144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DataNode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80DA69-33F8-0937-E3F1-5A422D2A7A81}"/>
              </a:ext>
            </a:extLst>
          </p:cNvPr>
          <p:cNvSpPr txBox="1"/>
          <p:nvPr/>
        </p:nvSpPr>
        <p:spPr>
          <a:xfrm>
            <a:off x="3591326" y="5791721"/>
            <a:ext cx="1308811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DataNode 4</a:t>
            </a:r>
          </a:p>
        </p:txBody>
      </p:sp>
      <p:pic>
        <p:nvPicPr>
          <p:cNvPr id="3076" name="Picture 4" descr="/hadoop-3">
            <a:extLst>
              <a:ext uri="{FF2B5EF4-FFF2-40B4-BE49-F238E27FC236}">
                <a16:creationId xmlns:a16="http://schemas.microsoft.com/office/drawing/2014/main" id="{5F30421C-0329-A456-E323-F58087B96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251" y="3061633"/>
            <a:ext cx="1943100" cy="240982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2E351F-9DE1-7BDF-C3E5-B032204195B2}"/>
              </a:ext>
            </a:extLst>
          </p:cNvPr>
          <p:cNvSpPr txBox="1"/>
          <p:nvPr/>
        </p:nvSpPr>
        <p:spPr>
          <a:xfrm>
            <a:off x="5671219" y="5484256"/>
            <a:ext cx="1308811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DataNode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E0DA30-147B-7F54-0EE4-4A9AC93130AB}"/>
              </a:ext>
            </a:extLst>
          </p:cNvPr>
          <p:cNvSpPr txBox="1"/>
          <p:nvPr/>
        </p:nvSpPr>
        <p:spPr>
          <a:xfrm>
            <a:off x="6700673" y="5935528"/>
            <a:ext cx="1308811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DataNode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51E96-B027-6B1E-2BC9-859172FCF7F9}"/>
              </a:ext>
            </a:extLst>
          </p:cNvPr>
          <p:cNvSpPr txBox="1"/>
          <p:nvPr/>
        </p:nvSpPr>
        <p:spPr>
          <a:xfrm>
            <a:off x="7988279" y="5479524"/>
            <a:ext cx="1296144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DataNode 3</a:t>
            </a:r>
          </a:p>
        </p:txBody>
      </p:sp>
    </p:spTree>
    <p:extLst>
      <p:ext uri="{BB962C8B-B14F-4D97-AF65-F5344CB8AC3E}">
        <p14:creationId xmlns:p14="http://schemas.microsoft.com/office/powerpoint/2010/main" val="2225371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 Hadoop Ecosystem: 03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0331" y="1268755"/>
            <a:ext cx="8289043" cy="10081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YARN (Yet Another Resource Negotiator)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51565E"/>
                </a:solidFill>
                <a:effectLst/>
              </a:rPr>
              <a:t>YARN handles the cluster of nodes and Hadoop resource management.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51565E"/>
                </a:solidFill>
                <a:effectLst/>
              </a:rPr>
              <a:t>YARN allocates RAM, memory, and other resources to different applications.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https://www.simplilearn.com/tutorials/hadoop-tutorial/hadoop-ecosystem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2022/10/26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100" name="Picture 4" descr="hadoop-yarn">
            <a:extLst>
              <a:ext uri="{FF2B5EF4-FFF2-40B4-BE49-F238E27FC236}">
                <a16:creationId xmlns:a16="http://schemas.microsoft.com/office/drawing/2014/main" id="{8CC22B92-BEBF-DB3C-5606-D91FA86E6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529289"/>
            <a:ext cx="4064092" cy="4192186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副標題 2">
            <a:extLst>
              <a:ext uri="{FF2B5EF4-FFF2-40B4-BE49-F238E27FC236}">
                <a16:creationId xmlns:a16="http://schemas.microsoft.com/office/drawing/2014/main" id="{D6D5C6FC-9519-0A63-D8D4-BA470A08A965}"/>
              </a:ext>
            </a:extLst>
          </p:cNvPr>
          <p:cNvSpPr txBox="1">
            <a:spLocks/>
          </p:cNvSpPr>
          <p:nvPr/>
        </p:nvSpPr>
        <p:spPr>
          <a:xfrm>
            <a:off x="457200" y="2367507"/>
            <a:ext cx="4064092" cy="314972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YARN has two components 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ResourceManager (Master):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This is the master daemon.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It manages the assignment of resources such as CPU, memory, and network bandwidth.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NodeManager (Slave) 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This is the slave daemon, and it reports the resource usage to the Resource Manager.</a:t>
            </a:r>
          </a:p>
        </p:txBody>
      </p:sp>
    </p:spTree>
    <p:extLst>
      <p:ext uri="{BB962C8B-B14F-4D97-AF65-F5344CB8AC3E}">
        <p14:creationId xmlns:p14="http://schemas.microsoft.com/office/powerpoint/2010/main" val="285942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 Hadoop Ecosystem: 03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0331" y="1268756"/>
            <a:ext cx="8289043" cy="12961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MapReduce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Map: Big data divide into multiple distributed computers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Reduce: Reduce to single output.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https://www.simplilearn.com/tutorials/hadoop-tutorial/hadoop-ecosystem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2022/10/26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C40FE25-637D-EF30-7C48-84CF202BE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71" y="2859596"/>
            <a:ext cx="8161160" cy="2664296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482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3668</TotalTime>
  <Words>1070</Words>
  <Application>Microsoft Office PowerPoint</Application>
  <PresentationFormat>On-screen Show (4:3)</PresentationFormat>
  <Paragraphs>193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佈景主題</vt:lpstr>
      <vt:lpstr>010 Hadoop Ecosystem: 03</vt:lpstr>
      <vt:lpstr>010 Hadoop Ecosystem: 03</vt:lpstr>
      <vt:lpstr>010 Hadoop Ecosystem: 03</vt:lpstr>
      <vt:lpstr>010 Hadoop Ecosystem: 03</vt:lpstr>
      <vt:lpstr>010 Hadoop Ecosystem: 03</vt:lpstr>
      <vt:lpstr>010 Hadoop Ecosystem: 03</vt:lpstr>
      <vt:lpstr>010 Hadoop Ecosystem: 03</vt:lpstr>
      <vt:lpstr>010 Hadoop Ecosystem: 03</vt:lpstr>
      <vt:lpstr>010 Hadoop Ecosystem: 03</vt:lpstr>
      <vt:lpstr>010 Hadoop Ecosystem: 03</vt:lpstr>
      <vt:lpstr>010 Hadoop Ecosystem: 03</vt:lpstr>
      <vt:lpstr>010 Hadoop Ecosystem: 03</vt:lpstr>
      <vt:lpstr>010 Hadoop Ecosystem: 03</vt:lpstr>
      <vt:lpstr>010 Hadoop Ecosystem: 03</vt:lpstr>
      <vt:lpstr>010 Hadoop Ecosystem: 03</vt:lpstr>
      <vt:lpstr>010 Hadoop Ecosystem: 03</vt:lpstr>
      <vt:lpstr>010 Hadoop Ecosystem: 03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1561</cp:revision>
  <dcterms:created xsi:type="dcterms:W3CDTF">2018-09-28T16:40:41Z</dcterms:created>
  <dcterms:modified xsi:type="dcterms:W3CDTF">2022-10-27T05:02:44Z</dcterms:modified>
</cp:coreProperties>
</file>