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8" r:id="rId3"/>
    <p:sldId id="293" r:id="rId4"/>
    <p:sldId id="289" r:id="rId5"/>
    <p:sldId id="290" r:id="rId6"/>
    <p:sldId id="291" r:id="rId7"/>
    <p:sldId id="294" r:id="rId8"/>
    <p:sldId id="292" r:id="rId9"/>
    <p:sldId id="295" r:id="rId10"/>
    <p:sldId id="296" r:id="rId11"/>
    <p:sldId id="297" r:id="rId12"/>
    <p:sldId id="298"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259"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54" d="100"/>
          <a:sy n="54" d="100"/>
        </p:scale>
        <p:origin x="1555"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2022/10/27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2022/10/27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2022/10/27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2022/10/27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2022/10/27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2022/10/27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2022/10/27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2022/10/27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2022/10/27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501 Apache Flume Introduction</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descr="Apache Flume: Data Collection, Aggregation &amp; Transporting Tool">
            <a:extLst>
              <a:ext uri="{FF2B5EF4-FFF2-40B4-BE49-F238E27FC236}">
                <a16:creationId xmlns:a16="http://schemas.microsoft.com/office/drawing/2014/main" id="{1DADCCC0-EBFE-3D16-B525-70AEDD972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760" y="3720783"/>
            <a:ext cx="1234480" cy="839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501.3 Architecture</a:t>
            </a:r>
            <a:endParaRPr lang="zh-TW" altLang="en-US" sz="4000" b="1" dirty="0">
              <a:solidFill>
                <a:srgbClr val="FFFF00"/>
              </a:solidFill>
            </a:endParaRPr>
          </a:p>
        </p:txBody>
      </p:sp>
      <p:sp>
        <p:nvSpPr>
          <p:cNvPr id="3" name="副標題 2"/>
          <p:cNvSpPr>
            <a:spLocks noGrp="1"/>
          </p:cNvSpPr>
          <p:nvPr>
            <p:ph type="subTitle" idx="1"/>
          </p:nvPr>
        </p:nvSpPr>
        <p:spPr>
          <a:xfrm>
            <a:off x="420331" y="1268756"/>
            <a:ext cx="8289043" cy="25538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Architecture (02:27/9:47)</a:t>
            </a:r>
          </a:p>
          <a:p>
            <a:pPr marL="342900" indent="-342900" algn="l">
              <a:buClr>
                <a:srgbClr val="0070C0"/>
              </a:buClr>
              <a:buSzPct val="80000"/>
              <a:buFont typeface="Wingdings" pitchFamily="2" charset="2"/>
              <a:buChar char="u"/>
            </a:pPr>
            <a:r>
              <a:rPr lang="en-US" sz="1800" dirty="0">
                <a:solidFill>
                  <a:schemeClr val="tx1"/>
                </a:solidFill>
              </a:rPr>
              <a:t>Below diagram shows there are few components in the Hadoop architecture.</a:t>
            </a:r>
          </a:p>
          <a:p>
            <a:pPr marL="342900" indent="-342900" algn="l">
              <a:buClr>
                <a:srgbClr val="0070C0"/>
              </a:buClr>
              <a:buSzPct val="80000"/>
              <a:buFont typeface="Wingdings" pitchFamily="2" charset="2"/>
              <a:buChar char="u"/>
            </a:pPr>
            <a:r>
              <a:rPr lang="en-US" sz="1800" dirty="0">
                <a:solidFill>
                  <a:schemeClr val="tx1"/>
                </a:solidFill>
              </a:rPr>
              <a:t>We have agent, which is has three components: Source, Channel, and Sink.</a:t>
            </a:r>
          </a:p>
          <a:p>
            <a:pPr marL="342900" indent="-342900" algn="l">
              <a:buClr>
                <a:srgbClr val="0070C0"/>
              </a:buClr>
              <a:buSzPct val="80000"/>
              <a:buFont typeface="Wingdings" pitchFamily="2" charset="2"/>
              <a:buChar char="u"/>
            </a:pPr>
            <a:r>
              <a:rPr lang="en-US" sz="1800" dirty="0">
                <a:solidFill>
                  <a:schemeClr val="tx1"/>
                </a:solidFill>
              </a:rPr>
              <a:t>In the left side, we have Web Server.</a:t>
            </a:r>
          </a:p>
          <a:p>
            <a:pPr marL="342900" indent="-342900" algn="l">
              <a:buClr>
                <a:srgbClr val="0070C0"/>
              </a:buClr>
              <a:buSzPct val="80000"/>
              <a:buFont typeface="Wingdings" pitchFamily="2" charset="2"/>
              <a:buChar char="u"/>
            </a:pPr>
            <a:r>
              <a:rPr lang="en-US" sz="1800" dirty="0">
                <a:solidFill>
                  <a:schemeClr val="tx1"/>
                </a:solidFill>
              </a:rPr>
              <a:t>In the right side, we have HDFS.</a:t>
            </a:r>
          </a:p>
          <a:p>
            <a:pPr marL="342900" indent="-342900" algn="l">
              <a:buClr>
                <a:srgbClr val="0070C0"/>
              </a:buClr>
              <a:buSzPct val="80000"/>
              <a:buFont typeface="Wingdings" pitchFamily="2" charset="2"/>
              <a:buChar char="u"/>
            </a:pPr>
            <a:r>
              <a:rPr lang="en-US" sz="1800" dirty="0">
                <a:solidFill>
                  <a:schemeClr val="tx1"/>
                </a:solidFill>
              </a:rPr>
              <a:t>What is Flume agent? </a:t>
            </a:r>
          </a:p>
          <a:p>
            <a:pPr marL="342900" indent="-342900" algn="l">
              <a:buClr>
                <a:srgbClr val="0070C0"/>
              </a:buClr>
              <a:buSzPct val="80000"/>
              <a:buFont typeface="Wingdings" pitchFamily="2" charset="2"/>
              <a:buChar char="u"/>
            </a:pPr>
            <a:r>
              <a:rPr lang="en-US" sz="1800" dirty="0">
                <a:solidFill>
                  <a:schemeClr val="tx1"/>
                </a:solidFill>
              </a:rPr>
              <a:t>Flume agent is an independent JVM (Java Virtual Machine) Process in Apache Flume.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8C84A15B-91A2-5D3B-D6C7-14D19B1253EB}"/>
              </a:ext>
            </a:extLst>
          </p:cNvPr>
          <p:cNvPicPr>
            <a:picLocks noChangeAspect="1"/>
          </p:cNvPicPr>
          <p:nvPr/>
        </p:nvPicPr>
        <p:blipFill>
          <a:blip r:embed="rId2"/>
          <a:stretch>
            <a:fillRect/>
          </a:stretch>
        </p:blipFill>
        <p:spPr>
          <a:xfrm>
            <a:off x="2195736" y="3885712"/>
            <a:ext cx="5334322" cy="2603047"/>
          </a:xfrm>
          <a:prstGeom prst="rect">
            <a:avLst/>
          </a:prstGeom>
          <a:ln>
            <a:solidFill>
              <a:srgbClr val="C00000"/>
            </a:solidFill>
          </a:ln>
        </p:spPr>
      </p:pic>
    </p:spTree>
    <p:extLst>
      <p:ext uri="{BB962C8B-B14F-4D97-AF65-F5344CB8AC3E}">
        <p14:creationId xmlns:p14="http://schemas.microsoft.com/office/powerpoint/2010/main" val="3588796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501.3 Architecture</a:t>
            </a:r>
            <a:endParaRPr lang="zh-TW" altLang="en-US" sz="4000" b="1" dirty="0">
              <a:solidFill>
                <a:srgbClr val="FFFF00"/>
              </a:solidFill>
            </a:endParaRPr>
          </a:p>
        </p:txBody>
      </p:sp>
      <p:sp>
        <p:nvSpPr>
          <p:cNvPr id="3" name="副標題 2"/>
          <p:cNvSpPr>
            <a:spLocks noGrp="1"/>
          </p:cNvSpPr>
          <p:nvPr>
            <p:ph type="subTitle" idx="1"/>
          </p:nvPr>
        </p:nvSpPr>
        <p:spPr>
          <a:xfrm>
            <a:off x="420331" y="1268755"/>
            <a:ext cx="8289043" cy="23061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Architecture (03:10/9:47)</a:t>
            </a:r>
          </a:p>
          <a:p>
            <a:pPr marL="342900" indent="-342900" algn="l">
              <a:buClr>
                <a:srgbClr val="0070C0"/>
              </a:buClr>
              <a:buSzPct val="80000"/>
              <a:buFont typeface="Wingdings" pitchFamily="2" charset="2"/>
              <a:buChar char="u"/>
            </a:pPr>
            <a:r>
              <a:rPr lang="en-US" sz="1800" dirty="0">
                <a:solidFill>
                  <a:schemeClr val="tx1"/>
                </a:solidFill>
              </a:rPr>
              <a:t>A Flume agent receiving events from clients or other Flume agents.</a:t>
            </a:r>
          </a:p>
          <a:p>
            <a:pPr marL="342900" indent="-342900" algn="l">
              <a:buClr>
                <a:srgbClr val="0070C0"/>
              </a:buClr>
              <a:buSzPct val="80000"/>
              <a:buFont typeface="Wingdings" pitchFamily="2" charset="2"/>
              <a:buChar char="u"/>
            </a:pPr>
            <a:r>
              <a:rPr lang="en-US" sz="1800" dirty="0">
                <a:solidFill>
                  <a:schemeClr val="tx1"/>
                </a:solidFill>
              </a:rPr>
              <a:t>A Flume can pass to the next destination.</a:t>
            </a:r>
          </a:p>
          <a:p>
            <a:pPr marL="342900" indent="-342900" algn="l">
              <a:buClr>
                <a:srgbClr val="0070C0"/>
              </a:buClr>
              <a:buSzPct val="80000"/>
              <a:buFont typeface="Wingdings" pitchFamily="2" charset="2"/>
              <a:buChar char="u"/>
            </a:pPr>
            <a:r>
              <a:rPr lang="en-US" sz="1800" dirty="0">
                <a:solidFill>
                  <a:schemeClr val="tx1"/>
                </a:solidFill>
              </a:rPr>
              <a:t>The destination can be sink and can be other agents.</a:t>
            </a:r>
          </a:p>
          <a:p>
            <a:pPr marL="342900" indent="-342900" algn="l">
              <a:buClr>
                <a:srgbClr val="0070C0"/>
              </a:buClr>
              <a:buSzPct val="80000"/>
              <a:buFont typeface="Wingdings" pitchFamily="2" charset="2"/>
              <a:buChar char="u"/>
            </a:pPr>
            <a:r>
              <a:rPr lang="en-US" sz="1800" dirty="0">
                <a:solidFill>
                  <a:schemeClr val="tx1"/>
                </a:solidFill>
              </a:rPr>
              <a:t>In summary, we can say an agent is an independent JVM (Java Virtual Machine) Process which consists of three things: Source, Channel, and Sink.</a:t>
            </a:r>
          </a:p>
          <a:p>
            <a:pPr marL="342900" indent="-342900" algn="l">
              <a:buClr>
                <a:srgbClr val="0070C0"/>
              </a:buClr>
              <a:buSzPct val="80000"/>
              <a:buFont typeface="Wingdings" pitchFamily="2" charset="2"/>
              <a:buChar char="u"/>
            </a:pPr>
            <a:r>
              <a:rPr lang="en-US" sz="1800" dirty="0">
                <a:solidFill>
                  <a:schemeClr val="tx1"/>
                </a:solidFill>
              </a:rPr>
              <a:t>Let’s discuss the details of the Flume.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8C84A15B-91A2-5D3B-D6C7-14D19B1253EB}"/>
              </a:ext>
            </a:extLst>
          </p:cNvPr>
          <p:cNvPicPr>
            <a:picLocks noChangeAspect="1"/>
          </p:cNvPicPr>
          <p:nvPr/>
        </p:nvPicPr>
        <p:blipFill>
          <a:blip r:embed="rId2"/>
          <a:stretch>
            <a:fillRect/>
          </a:stretch>
        </p:blipFill>
        <p:spPr>
          <a:xfrm>
            <a:off x="1920057" y="3718897"/>
            <a:ext cx="5699943" cy="2781463"/>
          </a:xfrm>
          <a:prstGeom prst="rect">
            <a:avLst/>
          </a:prstGeom>
          <a:ln>
            <a:solidFill>
              <a:srgbClr val="C00000"/>
            </a:solidFill>
          </a:ln>
        </p:spPr>
      </p:pic>
    </p:spTree>
    <p:extLst>
      <p:ext uri="{BB962C8B-B14F-4D97-AF65-F5344CB8AC3E}">
        <p14:creationId xmlns:p14="http://schemas.microsoft.com/office/powerpoint/2010/main" val="238251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501.4 Event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4" name="Picture 2" descr="Apache Flume: Data Collection, Aggregation &amp; Transporting Tool">
            <a:extLst>
              <a:ext uri="{FF2B5EF4-FFF2-40B4-BE49-F238E27FC236}">
                <a16:creationId xmlns:a16="http://schemas.microsoft.com/office/drawing/2014/main" id="{1DADCCC0-EBFE-3D16-B525-70AEDD972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760" y="3720783"/>
            <a:ext cx="1234480" cy="83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197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501.4 Event</a:t>
            </a:r>
            <a:endParaRPr lang="zh-TW" altLang="en-US" sz="4000" b="1" dirty="0">
              <a:solidFill>
                <a:srgbClr val="FFFF00"/>
              </a:solidFill>
            </a:endParaRPr>
          </a:p>
        </p:txBody>
      </p:sp>
      <p:sp>
        <p:nvSpPr>
          <p:cNvPr id="3" name="副標題 2"/>
          <p:cNvSpPr>
            <a:spLocks noGrp="1"/>
          </p:cNvSpPr>
          <p:nvPr>
            <p:ph type="subTitle" idx="1"/>
          </p:nvPr>
        </p:nvSpPr>
        <p:spPr>
          <a:xfrm>
            <a:off x="420331" y="1268755"/>
            <a:ext cx="8289043" cy="32294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Event  (04:15/9:47)</a:t>
            </a:r>
          </a:p>
          <a:p>
            <a:pPr marL="342900" indent="-342900" algn="l">
              <a:buClr>
                <a:srgbClr val="0070C0"/>
              </a:buClr>
              <a:buSzPct val="80000"/>
              <a:buFont typeface="Wingdings" pitchFamily="2" charset="2"/>
              <a:buChar char="u"/>
            </a:pPr>
            <a:r>
              <a:rPr lang="en-US" sz="1800" dirty="0">
                <a:solidFill>
                  <a:schemeClr val="tx1"/>
                </a:solidFill>
              </a:rPr>
              <a:t>Before we discuss the Source, Channel, and Sink, we have keyword called event.</a:t>
            </a:r>
          </a:p>
          <a:p>
            <a:pPr marL="342900" indent="-342900" algn="l">
              <a:buClr>
                <a:srgbClr val="0070C0"/>
              </a:buClr>
              <a:buSzPct val="80000"/>
              <a:buFont typeface="Wingdings" pitchFamily="2" charset="2"/>
              <a:buChar char="u"/>
            </a:pPr>
            <a:r>
              <a:rPr lang="en-US" sz="1800" dirty="0">
                <a:solidFill>
                  <a:schemeClr val="tx1"/>
                </a:solidFill>
              </a:rPr>
              <a:t>Why event is so important?</a:t>
            </a:r>
          </a:p>
          <a:p>
            <a:pPr marL="342900" indent="-342900" algn="l">
              <a:buClr>
                <a:srgbClr val="0070C0"/>
              </a:buClr>
              <a:buSzPct val="80000"/>
              <a:buFont typeface="Wingdings" pitchFamily="2" charset="2"/>
              <a:buChar char="u"/>
            </a:pPr>
            <a:r>
              <a:rPr lang="en-US" sz="1800" dirty="0">
                <a:solidFill>
                  <a:schemeClr val="tx1"/>
                </a:solidFill>
              </a:rPr>
              <a:t>An events is the basic unit of data transported inside Flume.</a:t>
            </a:r>
          </a:p>
          <a:p>
            <a:pPr marL="342900" indent="-342900" algn="l">
              <a:buClr>
                <a:srgbClr val="0070C0"/>
              </a:buClr>
              <a:buSzPct val="80000"/>
              <a:buFont typeface="Wingdings" pitchFamily="2" charset="2"/>
              <a:buChar char="u"/>
            </a:pPr>
            <a:r>
              <a:rPr lang="en-US" sz="1800" dirty="0">
                <a:solidFill>
                  <a:schemeClr val="tx1"/>
                </a:solidFill>
              </a:rPr>
              <a:t>What is that mean?</a:t>
            </a:r>
          </a:p>
          <a:p>
            <a:pPr marL="342900" indent="-342900" algn="l">
              <a:buClr>
                <a:srgbClr val="0070C0"/>
              </a:buClr>
              <a:buSzPct val="80000"/>
              <a:buFont typeface="Wingdings" pitchFamily="2" charset="2"/>
              <a:buChar char="u"/>
            </a:pPr>
            <a:r>
              <a:rPr lang="en-US" sz="1800" dirty="0">
                <a:solidFill>
                  <a:schemeClr val="tx1"/>
                </a:solidFill>
              </a:rPr>
              <a:t>In OSI (Open System Interconnection) Model, each layer have some key word.</a:t>
            </a:r>
          </a:p>
          <a:p>
            <a:pPr marL="342900" indent="-342900" algn="l">
              <a:buClr>
                <a:srgbClr val="0070C0"/>
              </a:buClr>
              <a:buSzPct val="80000"/>
              <a:buFont typeface="Wingdings" pitchFamily="2" charset="2"/>
              <a:buChar char="u"/>
            </a:pPr>
            <a:r>
              <a:rPr lang="en-US" sz="1800" dirty="0">
                <a:solidFill>
                  <a:schemeClr val="tx1"/>
                </a:solidFill>
              </a:rPr>
              <a:t>In the network layer, we have packet. </a:t>
            </a:r>
          </a:p>
          <a:p>
            <a:pPr marL="342900" indent="-342900" algn="l">
              <a:buClr>
                <a:srgbClr val="0070C0"/>
              </a:buClr>
              <a:buSzPct val="80000"/>
              <a:buFont typeface="Wingdings" pitchFamily="2" charset="2"/>
              <a:buChar char="u"/>
            </a:pPr>
            <a:r>
              <a:rPr lang="en-US" sz="1800" dirty="0">
                <a:solidFill>
                  <a:schemeClr val="tx1"/>
                </a:solidFill>
              </a:rPr>
              <a:t>In physical layer, we have bits and data frames.</a:t>
            </a:r>
          </a:p>
          <a:p>
            <a:pPr marL="342900" indent="-342900" algn="l">
              <a:buClr>
                <a:srgbClr val="0070C0"/>
              </a:buClr>
              <a:buSzPct val="80000"/>
              <a:buFont typeface="Wingdings" pitchFamily="2" charset="2"/>
              <a:buChar char="u"/>
            </a:pPr>
            <a:r>
              <a:rPr lang="en-US" sz="1800" dirty="0">
                <a:solidFill>
                  <a:schemeClr val="tx1"/>
                </a:solidFill>
              </a:rPr>
              <a:t>In Apache Flume, we have basic unit called event which transport the data inside Flume.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CE1A82E6-8C81-0089-C87E-FAB658066DF3}"/>
              </a:ext>
            </a:extLst>
          </p:cNvPr>
          <p:cNvPicPr>
            <a:picLocks noChangeAspect="1"/>
          </p:cNvPicPr>
          <p:nvPr/>
        </p:nvPicPr>
        <p:blipFill>
          <a:blip r:embed="rId2"/>
          <a:stretch>
            <a:fillRect/>
          </a:stretch>
        </p:blipFill>
        <p:spPr>
          <a:xfrm>
            <a:off x="1619672" y="4498250"/>
            <a:ext cx="7067128" cy="1858099"/>
          </a:xfrm>
          <a:prstGeom prst="rect">
            <a:avLst/>
          </a:prstGeom>
          <a:ln>
            <a:solidFill>
              <a:srgbClr val="C00000"/>
            </a:solidFill>
          </a:ln>
        </p:spPr>
      </p:pic>
    </p:spTree>
    <p:extLst>
      <p:ext uri="{BB962C8B-B14F-4D97-AF65-F5344CB8AC3E}">
        <p14:creationId xmlns:p14="http://schemas.microsoft.com/office/powerpoint/2010/main" val="387814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501.5 Source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4" name="Picture 2" descr="Apache Flume: Data Collection, Aggregation &amp; Transporting Tool">
            <a:extLst>
              <a:ext uri="{FF2B5EF4-FFF2-40B4-BE49-F238E27FC236}">
                <a16:creationId xmlns:a16="http://schemas.microsoft.com/office/drawing/2014/main" id="{1DADCCC0-EBFE-3D16-B525-70AEDD972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760" y="3720783"/>
            <a:ext cx="1234480" cy="83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746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501.5 Source</a:t>
            </a:r>
            <a:endParaRPr lang="zh-TW" altLang="en-US" sz="4000" b="1" dirty="0">
              <a:solidFill>
                <a:srgbClr val="FFFF00"/>
              </a:solidFill>
            </a:endParaRPr>
          </a:p>
        </p:txBody>
      </p:sp>
      <p:sp>
        <p:nvSpPr>
          <p:cNvPr id="3" name="副標題 2"/>
          <p:cNvSpPr>
            <a:spLocks noGrp="1"/>
          </p:cNvSpPr>
          <p:nvPr>
            <p:ph type="subTitle" idx="1"/>
          </p:nvPr>
        </p:nvSpPr>
        <p:spPr>
          <a:xfrm>
            <a:off x="420331" y="1268755"/>
            <a:ext cx="8289043" cy="31683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Source (4:24/9:47)</a:t>
            </a:r>
          </a:p>
          <a:p>
            <a:pPr marL="342900" indent="-342900" algn="l">
              <a:buClr>
                <a:srgbClr val="0070C0"/>
              </a:buClr>
              <a:buSzPct val="80000"/>
              <a:buFont typeface="Wingdings" pitchFamily="2" charset="2"/>
              <a:buChar char="u"/>
            </a:pPr>
            <a:r>
              <a:rPr lang="en-US" sz="1800" dirty="0">
                <a:solidFill>
                  <a:schemeClr val="tx1"/>
                </a:solidFill>
              </a:rPr>
              <a:t>The first component of agents is “Source”.</a:t>
            </a:r>
          </a:p>
          <a:p>
            <a:pPr marL="342900" indent="-342900" algn="l">
              <a:buClr>
                <a:srgbClr val="0070C0"/>
              </a:buClr>
              <a:buSzPct val="80000"/>
              <a:buFont typeface="Wingdings" pitchFamily="2" charset="2"/>
              <a:buChar char="u"/>
            </a:pPr>
            <a:r>
              <a:rPr lang="en-US" sz="1800" dirty="0">
                <a:solidFill>
                  <a:schemeClr val="tx1"/>
                </a:solidFill>
              </a:rPr>
              <a:t>What is source?</a:t>
            </a:r>
          </a:p>
          <a:p>
            <a:pPr marL="342900" indent="-342900" algn="l">
              <a:buClr>
                <a:srgbClr val="0070C0"/>
              </a:buClr>
              <a:buSzPct val="80000"/>
              <a:buFont typeface="Wingdings" pitchFamily="2" charset="2"/>
              <a:buChar char="u"/>
            </a:pPr>
            <a:r>
              <a:rPr lang="en-US" sz="1800" dirty="0">
                <a:solidFill>
                  <a:schemeClr val="tx1"/>
                </a:solidFill>
              </a:rPr>
              <a:t>Source is a component which extracts the unstructured data, which we called as event. Event is the basic unit of data inside the Flume from one or more applications or clients.</a:t>
            </a:r>
          </a:p>
          <a:p>
            <a:pPr marL="342900" indent="-342900" algn="l">
              <a:buClr>
                <a:srgbClr val="0070C0"/>
              </a:buClr>
              <a:buSzPct val="80000"/>
              <a:buFont typeface="Wingdings" pitchFamily="2" charset="2"/>
              <a:buChar char="u"/>
            </a:pPr>
            <a:r>
              <a:rPr lang="en-US" sz="1800" dirty="0">
                <a:solidFill>
                  <a:schemeClr val="tx1"/>
                </a:solidFill>
              </a:rPr>
              <a:t>So, source is a component which will be extracting the data from one or more applications which can be twitter data, web server log. These are the source of application.</a:t>
            </a:r>
          </a:p>
          <a:p>
            <a:pPr marL="342900" indent="-342900" algn="l">
              <a:buClr>
                <a:srgbClr val="0070C0"/>
              </a:buClr>
              <a:buSzPct val="80000"/>
              <a:buFont typeface="Wingdings" pitchFamily="2" charset="2"/>
              <a:buChar char="u"/>
            </a:pPr>
            <a:r>
              <a:rPr lang="en-US" sz="1800" dirty="0">
                <a:solidFill>
                  <a:schemeClr val="tx1"/>
                </a:solidFill>
              </a:rPr>
              <a:t>After getting the data through the source, what is the next point?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F530368B-3D1C-4E7E-57DE-11D2AB1252D3}"/>
              </a:ext>
            </a:extLst>
          </p:cNvPr>
          <p:cNvPicPr>
            <a:picLocks noChangeAspect="1"/>
          </p:cNvPicPr>
          <p:nvPr/>
        </p:nvPicPr>
        <p:blipFill>
          <a:blip r:embed="rId2"/>
          <a:stretch>
            <a:fillRect/>
          </a:stretch>
        </p:blipFill>
        <p:spPr>
          <a:xfrm>
            <a:off x="2195736" y="4485192"/>
            <a:ext cx="5837857" cy="2048864"/>
          </a:xfrm>
          <a:prstGeom prst="rect">
            <a:avLst/>
          </a:prstGeom>
          <a:ln>
            <a:solidFill>
              <a:srgbClr val="C00000"/>
            </a:solidFill>
          </a:ln>
        </p:spPr>
      </p:pic>
    </p:spTree>
    <p:extLst>
      <p:ext uri="{BB962C8B-B14F-4D97-AF65-F5344CB8AC3E}">
        <p14:creationId xmlns:p14="http://schemas.microsoft.com/office/powerpoint/2010/main" val="54376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501.6 Channel</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4" name="Picture 2" descr="Apache Flume: Data Collection, Aggregation &amp; Transporting Tool">
            <a:extLst>
              <a:ext uri="{FF2B5EF4-FFF2-40B4-BE49-F238E27FC236}">
                <a16:creationId xmlns:a16="http://schemas.microsoft.com/office/drawing/2014/main" id="{1DADCCC0-EBFE-3D16-B525-70AEDD972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760" y="3720783"/>
            <a:ext cx="1234480" cy="83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654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501.6 Channel</a:t>
            </a:r>
            <a:endParaRPr lang="zh-TW" altLang="en-US" sz="4000" b="1" dirty="0">
              <a:solidFill>
                <a:srgbClr val="FFFF00"/>
              </a:solidFill>
            </a:endParaRPr>
          </a:p>
        </p:txBody>
      </p:sp>
      <p:sp>
        <p:nvSpPr>
          <p:cNvPr id="3" name="副標題 2"/>
          <p:cNvSpPr>
            <a:spLocks noGrp="1"/>
          </p:cNvSpPr>
          <p:nvPr>
            <p:ph type="subTitle" idx="1"/>
          </p:nvPr>
        </p:nvSpPr>
        <p:spPr>
          <a:xfrm>
            <a:off x="420331" y="1268755"/>
            <a:ext cx="8289043" cy="31683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Channel (05:11/9:47)</a:t>
            </a:r>
          </a:p>
          <a:p>
            <a:pPr marL="342900" indent="-342900" algn="l">
              <a:buClr>
                <a:srgbClr val="0070C0"/>
              </a:buClr>
              <a:buSzPct val="80000"/>
              <a:buFont typeface="Wingdings" pitchFamily="2" charset="2"/>
              <a:buChar char="u"/>
            </a:pPr>
            <a:r>
              <a:rPr lang="en-US" sz="1800" dirty="0">
                <a:solidFill>
                  <a:schemeClr val="tx1"/>
                </a:solidFill>
              </a:rPr>
              <a:t>After the extraction of data in source, the next point will be the channel.</a:t>
            </a:r>
          </a:p>
          <a:p>
            <a:pPr marL="342900" indent="-342900" algn="l">
              <a:buClr>
                <a:srgbClr val="0070C0"/>
              </a:buClr>
              <a:buSzPct val="80000"/>
              <a:buFont typeface="Wingdings" pitchFamily="2" charset="2"/>
              <a:buChar char="u"/>
            </a:pPr>
            <a:r>
              <a:rPr lang="en-US" sz="1800" dirty="0">
                <a:solidFill>
                  <a:schemeClr val="tx1"/>
                </a:solidFill>
              </a:rPr>
              <a:t>What is channel?</a:t>
            </a:r>
          </a:p>
          <a:p>
            <a:pPr marL="342900" indent="-342900" algn="l">
              <a:buClr>
                <a:srgbClr val="0070C0"/>
              </a:buClr>
              <a:buSzPct val="80000"/>
              <a:buFont typeface="Wingdings" pitchFamily="2" charset="2"/>
              <a:buChar char="u"/>
            </a:pPr>
            <a:r>
              <a:rPr lang="en-US" sz="1800" dirty="0">
                <a:solidFill>
                  <a:schemeClr val="tx1"/>
                </a:solidFill>
              </a:rPr>
              <a:t>Channel is the buffer between source and sink.</a:t>
            </a:r>
          </a:p>
          <a:p>
            <a:pPr marL="342900" indent="-342900" algn="l">
              <a:buClr>
                <a:srgbClr val="0070C0"/>
              </a:buClr>
              <a:buSzPct val="80000"/>
              <a:buFont typeface="Wingdings" pitchFamily="2" charset="2"/>
              <a:buChar char="u"/>
            </a:pPr>
            <a:r>
              <a:rPr lang="en-US" sz="1800" dirty="0">
                <a:solidFill>
                  <a:schemeClr val="tx1"/>
                </a:solidFill>
              </a:rPr>
              <a:t>We have three components in agent. We have source, channel, and sink.</a:t>
            </a:r>
          </a:p>
          <a:p>
            <a:pPr marL="342900" indent="-342900" algn="l">
              <a:buClr>
                <a:srgbClr val="0070C0"/>
              </a:buClr>
              <a:buSzPct val="80000"/>
              <a:buFont typeface="Wingdings" pitchFamily="2" charset="2"/>
              <a:buChar char="u"/>
            </a:pPr>
            <a:r>
              <a:rPr lang="en-US" sz="1800" dirty="0">
                <a:solidFill>
                  <a:schemeClr val="tx1"/>
                </a:solidFill>
              </a:rPr>
              <a:t>Channel is a buffer, a memory space between source and sink.</a:t>
            </a:r>
          </a:p>
          <a:p>
            <a:pPr marL="342900" indent="-342900" algn="l">
              <a:buClr>
                <a:srgbClr val="0070C0"/>
              </a:buClr>
              <a:buSzPct val="80000"/>
              <a:buFont typeface="Wingdings" pitchFamily="2" charset="2"/>
              <a:buChar char="u"/>
            </a:pPr>
            <a:r>
              <a:rPr lang="en-US" sz="1800" dirty="0">
                <a:solidFill>
                  <a:schemeClr val="tx1"/>
                </a:solidFill>
              </a:rPr>
              <a:t>Why do we need a buffer?</a:t>
            </a:r>
          </a:p>
          <a:p>
            <a:pPr marL="342900" indent="-342900" algn="l">
              <a:buClr>
                <a:srgbClr val="0070C0"/>
              </a:buClr>
              <a:buSzPct val="80000"/>
              <a:buFont typeface="Wingdings" pitchFamily="2" charset="2"/>
              <a:buChar char="u"/>
            </a:pPr>
            <a:r>
              <a:rPr lang="en-US" sz="1800" dirty="0">
                <a:solidFill>
                  <a:schemeClr val="tx1"/>
                </a:solidFill>
              </a:rPr>
              <a:t>For example, we have twitter data coming in at very fast speed. We need to store somewhere for some moment. </a:t>
            </a:r>
          </a:p>
          <a:p>
            <a:pPr marL="342900" indent="-342900" algn="l">
              <a:buClr>
                <a:srgbClr val="0070C0"/>
              </a:buClr>
              <a:buSzPct val="80000"/>
              <a:buFont typeface="Wingdings" pitchFamily="2" charset="2"/>
              <a:buChar char="u"/>
            </a:pPr>
            <a:r>
              <a:rPr lang="en-US" sz="1800" dirty="0">
                <a:solidFill>
                  <a:schemeClr val="tx1"/>
                </a:solidFill>
              </a:rPr>
              <a:t>That is why we need some buffer.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9" name="Picture 8">
            <a:extLst>
              <a:ext uri="{FF2B5EF4-FFF2-40B4-BE49-F238E27FC236}">
                <a16:creationId xmlns:a16="http://schemas.microsoft.com/office/drawing/2014/main" id="{551B94BA-1594-C2C1-4B4B-550356575B56}"/>
              </a:ext>
            </a:extLst>
          </p:cNvPr>
          <p:cNvPicPr>
            <a:picLocks noChangeAspect="1"/>
          </p:cNvPicPr>
          <p:nvPr/>
        </p:nvPicPr>
        <p:blipFill>
          <a:blip r:embed="rId2"/>
          <a:stretch>
            <a:fillRect/>
          </a:stretch>
        </p:blipFill>
        <p:spPr>
          <a:xfrm>
            <a:off x="2590800" y="4559531"/>
            <a:ext cx="5266928" cy="2059428"/>
          </a:xfrm>
          <a:prstGeom prst="rect">
            <a:avLst/>
          </a:prstGeom>
          <a:ln>
            <a:solidFill>
              <a:srgbClr val="C00000"/>
            </a:solidFill>
          </a:ln>
        </p:spPr>
      </p:pic>
    </p:spTree>
    <p:extLst>
      <p:ext uri="{BB962C8B-B14F-4D97-AF65-F5344CB8AC3E}">
        <p14:creationId xmlns:p14="http://schemas.microsoft.com/office/powerpoint/2010/main" val="66316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501.6 Channel</a:t>
            </a:r>
            <a:endParaRPr lang="zh-TW" altLang="en-US" sz="4000" b="1" dirty="0">
              <a:solidFill>
                <a:srgbClr val="FFFF00"/>
              </a:solidFill>
            </a:endParaRPr>
          </a:p>
        </p:txBody>
      </p:sp>
      <p:sp>
        <p:nvSpPr>
          <p:cNvPr id="3" name="副標題 2"/>
          <p:cNvSpPr>
            <a:spLocks noGrp="1"/>
          </p:cNvSpPr>
          <p:nvPr>
            <p:ph type="subTitle" idx="1"/>
          </p:nvPr>
        </p:nvSpPr>
        <p:spPr>
          <a:xfrm>
            <a:off x="420331" y="1268755"/>
            <a:ext cx="8289043" cy="26515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Channel (5:45/9:47)</a:t>
            </a:r>
          </a:p>
          <a:p>
            <a:pPr marL="342900" indent="-342900" algn="l">
              <a:buClr>
                <a:srgbClr val="0070C0"/>
              </a:buClr>
              <a:buSzPct val="80000"/>
              <a:buFont typeface="Wingdings" pitchFamily="2" charset="2"/>
              <a:buChar char="u"/>
            </a:pPr>
            <a:r>
              <a:rPr lang="en-US" sz="1800" dirty="0">
                <a:solidFill>
                  <a:schemeClr val="tx1"/>
                </a:solidFill>
              </a:rPr>
              <a:t>Channel is a bridge between source and sink.</a:t>
            </a:r>
          </a:p>
          <a:p>
            <a:pPr marL="342900" indent="-342900" algn="l">
              <a:buClr>
                <a:srgbClr val="0070C0"/>
              </a:buClr>
              <a:buSzPct val="80000"/>
              <a:buFont typeface="Wingdings" pitchFamily="2" charset="2"/>
              <a:buChar char="u"/>
            </a:pPr>
            <a:r>
              <a:rPr lang="en-US" sz="1800" dirty="0">
                <a:solidFill>
                  <a:schemeClr val="tx1"/>
                </a:solidFill>
              </a:rPr>
              <a:t>The buffer properties based on type of channel.</a:t>
            </a:r>
          </a:p>
          <a:p>
            <a:pPr marL="342900" indent="-342900" algn="l">
              <a:buClr>
                <a:srgbClr val="0070C0"/>
              </a:buClr>
              <a:buSzPct val="80000"/>
              <a:buFont typeface="Wingdings" pitchFamily="2" charset="2"/>
              <a:buChar char="u"/>
            </a:pPr>
            <a:r>
              <a:rPr lang="en-US" sz="1800" dirty="0">
                <a:solidFill>
                  <a:schemeClr val="tx1"/>
                </a:solidFill>
              </a:rPr>
              <a:t>We have different type of channel, we can use memory channel, file channel, or JDBC (Java Database Connectivity) channel.</a:t>
            </a:r>
          </a:p>
          <a:p>
            <a:pPr marL="342900" indent="-342900" algn="l">
              <a:buClr>
                <a:srgbClr val="0070C0"/>
              </a:buClr>
              <a:buSzPct val="80000"/>
              <a:buFont typeface="Wingdings" pitchFamily="2" charset="2"/>
              <a:buChar char="u"/>
            </a:pPr>
            <a:r>
              <a:rPr lang="en-US" sz="1800" dirty="0">
                <a:solidFill>
                  <a:schemeClr val="tx1"/>
                </a:solidFill>
              </a:rPr>
              <a:t>Channel is a buffer which we require to hold data for a moment.</a:t>
            </a:r>
          </a:p>
          <a:p>
            <a:pPr marL="342900" indent="-342900" algn="l">
              <a:buClr>
                <a:srgbClr val="0070C0"/>
              </a:buClr>
              <a:buSzPct val="80000"/>
              <a:buFont typeface="Wingdings" pitchFamily="2" charset="2"/>
              <a:buChar char="u"/>
            </a:pPr>
            <a:r>
              <a:rPr lang="en-US" sz="1800" dirty="0">
                <a:solidFill>
                  <a:schemeClr val="tx1"/>
                </a:solidFill>
              </a:rPr>
              <a:t>We can transport the data in buffer to the sink.</a:t>
            </a:r>
          </a:p>
          <a:p>
            <a:pPr marL="342900" indent="-342900" algn="l">
              <a:buClr>
                <a:srgbClr val="0070C0"/>
              </a:buClr>
              <a:buSzPct val="80000"/>
              <a:buFont typeface="Wingdings" pitchFamily="2" charset="2"/>
              <a:buChar char="u"/>
            </a:pPr>
            <a:r>
              <a:rPr lang="en-US" sz="1800" dirty="0">
                <a:solidFill>
                  <a:schemeClr val="tx1"/>
                </a:solidFill>
              </a:rPr>
              <a:t>Next point is sink.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9" name="Picture 8">
            <a:extLst>
              <a:ext uri="{FF2B5EF4-FFF2-40B4-BE49-F238E27FC236}">
                <a16:creationId xmlns:a16="http://schemas.microsoft.com/office/drawing/2014/main" id="{551B94BA-1594-C2C1-4B4B-550356575B56}"/>
              </a:ext>
            </a:extLst>
          </p:cNvPr>
          <p:cNvPicPr>
            <a:picLocks noChangeAspect="1"/>
          </p:cNvPicPr>
          <p:nvPr/>
        </p:nvPicPr>
        <p:blipFill>
          <a:blip r:embed="rId2"/>
          <a:stretch>
            <a:fillRect/>
          </a:stretch>
        </p:blipFill>
        <p:spPr>
          <a:xfrm>
            <a:off x="2362225" y="4280327"/>
            <a:ext cx="5266928" cy="2059428"/>
          </a:xfrm>
          <a:prstGeom prst="rect">
            <a:avLst/>
          </a:prstGeom>
          <a:ln>
            <a:solidFill>
              <a:srgbClr val="C00000"/>
            </a:solidFill>
          </a:ln>
        </p:spPr>
      </p:pic>
    </p:spTree>
    <p:extLst>
      <p:ext uri="{BB962C8B-B14F-4D97-AF65-F5344CB8AC3E}">
        <p14:creationId xmlns:p14="http://schemas.microsoft.com/office/powerpoint/2010/main" val="1222942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501.7 Sink</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4" name="Picture 2" descr="Apache Flume: Data Collection, Aggregation &amp; Transporting Tool">
            <a:extLst>
              <a:ext uri="{FF2B5EF4-FFF2-40B4-BE49-F238E27FC236}">
                <a16:creationId xmlns:a16="http://schemas.microsoft.com/office/drawing/2014/main" id="{1DADCCC0-EBFE-3D16-B525-70AEDD972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760" y="3720783"/>
            <a:ext cx="1234480" cy="83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97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 Apache Flume Introduction</a:t>
            </a:r>
            <a:endParaRPr lang="zh-TW" altLang="en-US" sz="4000" b="1" dirty="0">
              <a:solidFill>
                <a:srgbClr val="FFFF00"/>
              </a:solidFill>
            </a:endParaRPr>
          </a:p>
        </p:txBody>
      </p:sp>
      <p:sp>
        <p:nvSpPr>
          <p:cNvPr id="3" name="副標題 2"/>
          <p:cNvSpPr>
            <a:spLocks noGrp="1"/>
          </p:cNvSpPr>
          <p:nvPr>
            <p:ph type="subTitle" idx="1"/>
          </p:nvPr>
        </p:nvSpPr>
        <p:spPr>
          <a:xfrm>
            <a:off x="420331" y="1268757"/>
            <a:ext cx="8289043" cy="11239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Apache Flume Introduction (00:02/9:47)</a:t>
            </a:r>
          </a:p>
          <a:p>
            <a:pPr marL="342900" indent="-342900" algn="l">
              <a:buClr>
                <a:srgbClr val="0070C0"/>
              </a:buClr>
              <a:buSzPct val="80000"/>
              <a:buFont typeface="Wingdings" pitchFamily="2" charset="2"/>
              <a:buChar char="u"/>
            </a:pPr>
            <a:r>
              <a:rPr lang="en-US" sz="1800" dirty="0">
                <a:solidFill>
                  <a:schemeClr val="tx1"/>
                </a:solidFill>
              </a:rPr>
              <a:t>We discuss the Apache Flume introduction, Flume Architecture, and compare Apache Flume with Kafka.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3" name="Cylinder 12">
            <a:extLst>
              <a:ext uri="{FF2B5EF4-FFF2-40B4-BE49-F238E27FC236}">
                <a16:creationId xmlns:a16="http://schemas.microsoft.com/office/drawing/2014/main" id="{B5E4BA25-4439-FCC1-05A3-C511AC6FB461}"/>
              </a:ext>
            </a:extLst>
          </p:cNvPr>
          <p:cNvSpPr/>
          <p:nvPr/>
        </p:nvSpPr>
        <p:spPr>
          <a:xfrm>
            <a:off x="1988126" y="4645554"/>
            <a:ext cx="1872208" cy="502000"/>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 name="Cylinder 14">
            <a:extLst>
              <a:ext uri="{FF2B5EF4-FFF2-40B4-BE49-F238E27FC236}">
                <a16:creationId xmlns:a16="http://schemas.microsoft.com/office/drawing/2014/main" id="{BF3358E0-2276-982D-91CA-5CEF1206E626}"/>
              </a:ext>
            </a:extLst>
          </p:cNvPr>
          <p:cNvSpPr/>
          <p:nvPr/>
        </p:nvSpPr>
        <p:spPr>
          <a:xfrm>
            <a:off x="1970250" y="5206538"/>
            <a:ext cx="1872208" cy="574040"/>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8" name="TextBox 17">
            <a:extLst>
              <a:ext uri="{FF2B5EF4-FFF2-40B4-BE49-F238E27FC236}">
                <a16:creationId xmlns:a16="http://schemas.microsoft.com/office/drawing/2014/main" id="{351C817F-6ACB-7990-AA75-31D8B6E75619}"/>
              </a:ext>
            </a:extLst>
          </p:cNvPr>
          <p:cNvSpPr txBox="1"/>
          <p:nvPr/>
        </p:nvSpPr>
        <p:spPr>
          <a:xfrm>
            <a:off x="2240154" y="5404929"/>
            <a:ext cx="1368151" cy="246221"/>
          </a:xfrm>
          <a:prstGeom prst="rect">
            <a:avLst/>
          </a:prstGeom>
          <a:solidFill>
            <a:srgbClr val="FFFF00"/>
          </a:solidFill>
          <a:ln>
            <a:solidFill>
              <a:srgbClr val="C00000"/>
            </a:solidFill>
          </a:ln>
        </p:spPr>
        <p:txBody>
          <a:bodyPr wrap="square" rtlCol="0">
            <a:spAutoFit/>
          </a:bodyPr>
          <a:lstStyle/>
          <a:p>
            <a:pPr algn="ctr"/>
            <a:r>
              <a:rPr lang="en-US" sz="1000" dirty="0"/>
              <a:t>Core Banking Data</a:t>
            </a:r>
          </a:p>
        </p:txBody>
      </p:sp>
      <p:sp>
        <p:nvSpPr>
          <p:cNvPr id="19" name="TextBox 18">
            <a:extLst>
              <a:ext uri="{FF2B5EF4-FFF2-40B4-BE49-F238E27FC236}">
                <a16:creationId xmlns:a16="http://schemas.microsoft.com/office/drawing/2014/main" id="{71F4DCDC-DBF3-FCC9-1C48-805CE79B4A4E}"/>
              </a:ext>
            </a:extLst>
          </p:cNvPr>
          <p:cNvSpPr txBox="1"/>
          <p:nvPr/>
        </p:nvSpPr>
        <p:spPr>
          <a:xfrm>
            <a:off x="2099222" y="4676412"/>
            <a:ext cx="1682975" cy="400110"/>
          </a:xfrm>
          <a:prstGeom prst="rect">
            <a:avLst/>
          </a:prstGeom>
          <a:solidFill>
            <a:srgbClr val="FFFF00"/>
          </a:solidFill>
          <a:ln>
            <a:solidFill>
              <a:srgbClr val="C00000"/>
            </a:solidFill>
          </a:ln>
        </p:spPr>
        <p:txBody>
          <a:bodyPr wrap="square" rtlCol="0">
            <a:spAutoFit/>
          </a:bodyPr>
          <a:lstStyle/>
          <a:p>
            <a:pPr algn="ctr"/>
            <a:r>
              <a:rPr lang="en-US" sz="1000" dirty="0"/>
              <a:t>CRM (Customer Relation Management)</a:t>
            </a:r>
          </a:p>
        </p:txBody>
      </p:sp>
      <p:sp>
        <p:nvSpPr>
          <p:cNvPr id="20" name="TextBox 19">
            <a:extLst>
              <a:ext uri="{FF2B5EF4-FFF2-40B4-BE49-F238E27FC236}">
                <a16:creationId xmlns:a16="http://schemas.microsoft.com/office/drawing/2014/main" id="{6CAE11DF-8BF9-9ADB-DD93-867BDE490A7E}"/>
              </a:ext>
            </a:extLst>
          </p:cNvPr>
          <p:cNvSpPr txBox="1"/>
          <p:nvPr/>
        </p:nvSpPr>
        <p:spPr>
          <a:xfrm>
            <a:off x="2784943" y="3825942"/>
            <a:ext cx="879595" cy="246221"/>
          </a:xfrm>
          <a:prstGeom prst="rect">
            <a:avLst/>
          </a:prstGeom>
          <a:solidFill>
            <a:srgbClr val="FFFF00"/>
          </a:solidFill>
          <a:ln>
            <a:solidFill>
              <a:srgbClr val="C00000"/>
            </a:solidFill>
          </a:ln>
        </p:spPr>
        <p:txBody>
          <a:bodyPr wrap="square" rtlCol="0">
            <a:spAutoFit/>
          </a:bodyPr>
          <a:lstStyle/>
          <a:p>
            <a:pPr algn="ctr"/>
            <a:r>
              <a:rPr lang="en-US" sz="1000" dirty="0"/>
              <a:t>XML</a:t>
            </a:r>
          </a:p>
        </p:txBody>
      </p:sp>
      <p:sp>
        <p:nvSpPr>
          <p:cNvPr id="21" name="TextBox 20">
            <a:extLst>
              <a:ext uri="{FF2B5EF4-FFF2-40B4-BE49-F238E27FC236}">
                <a16:creationId xmlns:a16="http://schemas.microsoft.com/office/drawing/2014/main" id="{F5163964-6C1F-B213-6722-64FD59367D8C}"/>
              </a:ext>
            </a:extLst>
          </p:cNvPr>
          <p:cNvSpPr txBox="1"/>
          <p:nvPr/>
        </p:nvSpPr>
        <p:spPr>
          <a:xfrm>
            <a:off x="2784943" y="3528908"/>
            <a:ext cx="879595" cy="246221"/>
          </a:xfrm>
          <a:prstGeom prst="rect">
            <a:avLst/>
          </a:prstGeom>
          <a:solidFill>
            <a:srgbClr val="FFFF00"/>
          </a:solidFill>
          <a:ln>
            <a:solidFill>
              <a:srgbClr val="C00000"/>
            </a:solidFill>
          </a:ln>
        </p:spPr>
        <p:txBody>
          <a:bodyPr wrap="square" rtlCol="0">
            <a:spAutoFit/>
          </a:bodyPr>
          <a:lstStyle/>
          <a:p>
            <a:pPr algn="ctr"/>
            <a:r>
              <a:rPr lang="en-US" sz="1000" dirty="0"/>
              <a:t>JSON</a:t>
            </a:r>
          </a:p>
        </p:txBody>
      </p:sp>
      <p:sp>
        <p:nvSpPr>
          <p:cNvPr id="22" name="TextBox 21">
            <a:extLst>
              <a:ext uri="{FF2B5EF4-FFF2-40B4-BE49-F238E27FC236}">
                <a16:creationId xmlns:a16="http://schemas.microsoft.com/office/drawing/2014/main" id="{F51881F2-3926-FFC8-9601-809FA1427E0F}"/>
              </a:ext>
            </a:extLst>
          </p:cNvPr>
          <p:cNvSpPr txBox="1"/>
          <p:nvPr/>
        </p:nvSpPr>
        <p:spPr>
          <a:xfrm>
            <a:off x="2784944" y="3234136"/>
            <a:ext cx="879594" cy="246221"/>
          </a:xfrm>
          <a:prstGeom prst="rect">
            <a:avLst/>
          </a:prstGeom>
          <a:solidFill>
            <a:srgbClr val="FFFF00"/>
          </a:solidFill>
          <a:ln>
            <a:solidFill>
              <a:srgbClr val="C00000"/>
            </a:solidFill>
          </a:ln>
        </p:spPr>
        <p:txBody>
          <a:bodyPr wrap="square" rtlCol="0">
            <a:spAutoFit/>
          </a:bodyPr>
          <a:lstStyle/>
          <a:p>
            <a:pPr algn="ctr"/>
            <a:r>
              <a:rPr lang="en-US" sz="1000" dirty="0"/>
              <a:t>Flat File</a:t>
            </a:r>
          </a:p>
        </p:txBody>
      </p:sp>
      <p:sp>
        <p:nvSpPr>
          <p:cNvPr id="23" name="TextBox 22">
            <a:extLst>
              <a:ext uri="{FF2B5EF4-FFF2-40B4-BE49-F238E27FC236}">
                <a16:creationId xmlns:a16="http://schemas.microsoft.com/office/drawing/2014/main" id="{D0351296-340E-D9B3-BDDD-20BAAEFA7D0F}"/>
              </a:ext>
            </a:extLst>
          </p:cNvPr>
          <p:cNvSpPr txBox="1"/>
          <p:nvPr/>
        </p:nvSpPr>
        <p:spPr>
          <a:xfrm>
            <a:off x="2784945" y="2924720"/>
            <a:ext cx="879594" cy="246221"/>
          </a:xfrm>
          <a:prstGeom prst="rect">
            <a:avLst/>
          </a:prstGeom>
          <a:solidFill>
            <a:srgbClr val="FFFF00"/>
          </a:solidFill>
          <a:ln>
            <a:solidFill>
              <a:srgbClr val="C00000"/>
            </a:solidFill>
          </a:ln>
        </p:spPr>
        <p:txBody>
          <a:bodyPr wrap="square" rtlCol="0">
            <a:spAutoFit/>
          </a:bodyPr>
          <a:lstStyle/>
          <a:p>
            <a:pPr algn="ctr"/>
            <a:r>
              <a:rPr lang="en-US" sz="1000" dirty="0"/>
              <a:t>Format</a:t>
            </a:r>
          </a:p>
        </p:txBody>
      </p:sp>
      <p:sp>
        <p:nvSpPr>
          <p:cNvPr id="27" name="TextBox 26">
            <a:extLst>
              <a:ext uri="{FF2B5EF4-FFF2-40B4-BE49-F238E27FC236}">
                <a16:creationId xmlns:a16="http://schemas.microsoft.com/office/drawing/2014/main" id="{5ADA4522-7F22-C484-44D0-C3B4B8F03B50}"/>
              </a:ext>
            </a:extLst>
          </p:cNvPr>
          <p:cNvSpPr txBox="1"/>
          <p:nvPr/>
        </p:nvSpPr>
        <p:spPr>
          <a:xfrm>
            <a:off x="4136837" y="4850551"/>
            <a:ext cx="576973" cy="246221"/>
          </a:xfrm>
          <a:prstGeom prst="rect">
            <a:avLst/>
          </a:prstGeom>
          <a:solidFill>
            <a:srgbClr val="FFFF00"/>
          </a:solidFill>
          <a:ln>
            <a:solidFill>
              <a:srgbClr val="C00000"/>
            </a:solidFill>
          </a:ln>
        </p:spPr>
        <p:txBody>
          <a:bodyPr wrap="square" rtlCol="0">
            <a:spAutoFit/>
          </a:bodyPr>
          <a:lstStyle/>
          <a:p>
            <a:pPr algn="ctr"/>
            <a:r>
              <a:rPr lang="en-US" sz="1000" b="1" dirty="0"/>
              <a:t>Sqoop</a:t>
            </a:r>
          </a:p>
        </p:txBody>
      </p:sp>
      <p:cxnSp>
        <p:nvCxnSpPr>
          <p:cNvPr id="28" name="Straight Arrow Connector 27">
            <a:extLst>
              <a:ext uri="{FF2B5EF4-FFF2-40B4-BE49-F238E27FC236}">
                <a16:creationId xmlns:a16="http://schemas.microsoft.com/office/drawing/2014/main" id="{4A43A4EA-F0E4-3C7D-64B8-8FAF8A39AC46}"/>
              </a:ext>
            </a:extLst>
          </p:cNvPr>
          <p:cNvCxnSpPr>
            <a:cxnSpLocks/>
            <a:stCxn id="27" idx="1"/>
            <a:endCxn id="13" idx="4"/>
          </p:cNvCxnSpPr>
          <p:nvPr/>
        </p:nvCxnSpPr>
        <p:spPr>
          <a:xfrm flipH="1" flipV="1">
            <a:off x="3860334" y="4896554"/>
            <a:ext cx="276503" cy="771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150B8B86-8678-3D3D-D6EB-E5ED41098653}"/>
              </a:ext>
            </a:extLst>
          </p:cNvPr>
          <p:cNvCxnSpPr>
            <a:cxnSpLocks/>
            <a:stCxn id="27" idx="1"/>
            <a:endCxn id="15" idx="4"/>
          </p:cNvCxnSpPr>
          <p:nvPr/>
        </p:nvCxnSpPr>
        <p:spPr>
          <a:xfrm flipH="1">
            <a:off x="3842458" y="4973662"/>
            <a:ext cx="294379" cy="5198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240C82FF-1FF3-A8DB-7F12-DD6A028FC9FB}"/>
              </a:ext>
            </a:extLst>
          </p:cNvPr>
          <p:cNvSpPr txBox="1"/>
          <p:nvPr/>
        </p:nvSpPr>
        <p:spPr>
          <a:xfrm>
            <a:off x="5645954" y="5370447"/>
            <a:ext cx="576973" cy="246221"/>
          </a:xfrm>
          <a:prstGeom prst="rect">
            <a:avLst/>
          </a:prstGeom>
          <a:solidFill>
            <a:srgbClr val="FFFF00"/>
          </a:solidFill>
          <a:ln>
            <a:solidFill>
              <a:srgbClr val="C00000"/>
            </a:solidFill>
          </a:ln>
        </p:spPr>
        <p:txBody>
          <a:bodyPr wrap="square" rtlCol="0">
            <a:spAutoFit/>
          </a:bodyPr>
          <a:lstStyle/>
          <a:p>
            <a:pPr algn="ctr"/>
            <a:r>
              <a:rPr lang="en-US" sz="1000" dirty="0"/>
              <a:t>HDFS</a:t>
            </a:r>
          </a:p>
        </p:txBody>
      </p:sp>
      <p:sp>
        <p:nvSpPr>
          <p:cNvPr id="36" name="TextBox 35">
            <a:extLst>
              <a:ext uri="{FF2B5EF4-FFF2-40B4-BE49-F238E27FC236}">
                <a16:creationId xmlns:a16="http://schemas.microsoft.com/office/drawing/2014/main" id="{932A29F0-4632-7051-3318-60A4512A72DC}"/>
              </a:ext>
            </a:extLst>
          </p:cNvPr>
          <p:cNvSpPr txBox="1"/>
          <p:nvPr/>
        </p:nvSpPr>
        <p:spPr>
          <a:xfrm>
            <a:off x="2022326" y="2916529"/>
            <a:ext cx="705498" cy="246221"/>
          </a:xfrm>
          <a:prstGeom prst="rect">
            <a:avLst/>
          </a:prstGeom>
          <a:solidFill>
            <a:srgbClr val="FFFF00"/>
          </a:solidFill>
          <a:ln>
            <a:solidFill>
              <a:srgbClr val="C00000"/>
            </a:solidFill>
          </a:ln>
        </p:spPr>
        <p:txBody>
          <a:bodyPr wrap="square">
            <a:spAutoFit/>
          </a:bodyPr>
          <a:lstStyle/>
          <a:p>
            <a:r>
              <a:rPr lang="en-US" sz="1000" b="1" dirty="0">
                <a:solidFill>
                  <a:schemeClr val="tx1"/>
                </a:solidFill>
              </a:rPr>
              <a:t>Cloudera</a:t>
            </a:r>
            <a:endParaRPr lang="en-US" sz="1000" b="1" dirty="0"/>
          </a:p>
        </p:txBody>
      </p:sp>
      <p:sp>
        <p:nvSpPr>
          <p:cNvPr id="7" name="TextBox 6">
            <a:extLst>
              <a:ext uri="{FF2B5EF4-FFF2-40B4-BE49-F238E27FC236}">
                <a16:creationId xmlns:a16="http://schemas.microsoft.com/office/drawing/2014/main" id="{FDE48B14-BE60-800A-35BC-6B1FF8068CF0}"/>
              </a:ext>
            </a:extLst>
          </p:cNvPr>
          <p:cNvSpPr txBox="1"/>
          <p:nvPr/>
        </p:nvSpPr>
        <p:spPr>
          <a:xfrm>
            <a:off x="3995936" y="3429000"/>
            <a:ext cx="879594" cy="369332"/>
          </a:xfrm>
          <a:prstGeom prst="rect">
            <a:avLst/>
          </a:prstGeom>
          <a:solidFill>
            <a:srgbClr val="00B0F0"/>
          </a:solidFill>
          <a:ln w="38100">
            <a:solidFill>
              <a:srgbClr val="C00000"/>
            </a:solidFill>
          </a:ln>
        </p:spPr>
        <p:txBody>
          <a:bodyPr wrap="square" rtlCol="0">
            <a:spAutoFit/>
          </a:bodyPr>
          <a:lstStyle/>
          <a:p>
            <a:pPr algn="ctr"/>
            <a:r>
              <a:rPr lang="en-US" b="1" dirty="0"/>
              <a:t>Flume</a:t>
            </a:r>
          </a:p>
        </p:txBody>
      </p:sp>
      <p:cxnSp>
        <p:nvCxnSpPr>
          <p:cNvPr id="10" name="Straight Arrow Connector 9">
            <a:extLst>
              <a:ext uri="{FF2B5EF4-FFF2-40B4-BE49-F238E27FC236}">
                <a16:creationId xmlns:a16="http://schemas.microsoft.com/office/drawing/2014/main" id="{73E1F214-0754-B8D4-0A47-75129F95FED1}"/>
              </a:ext>
            </a:extLst>
          </p:cNvPr>
          <p:cNvCxnSpPr>
            <a:cxnSpLocks/>
            <a:stCxn id="7" idx="1"/>
            <a:endCxn id="23" idx="3"/>
          </p:cNvCxnSpPr>
          <p:nvPr/>
        </p:nvCxnSpPr>
        <p:spPr>
          <a:xfrm flipH="1" flipV="1">
            <a:off x="3664539" y="3047831"/>
            <a:ext cx="331397" cy="5658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01E4670D-F66F-83B7-D78B-0197DD09D505}"/>
              </a:ext>
            </a:extLst>
          </p:cNvPr>
          <p:cNvCxnSpPr>
            <a:cxnSpLocks/>
            <a:stCxn id="7" idx="1"/>
            <a:endCxn id="22" idx="3"/>
          </p:cNvCxnSpPr>
          <p:nvPr/>
        </p:nvCxnSpPr>
        <p:spPr>
          <a:xfrm flipH="1" flipV="1">
            <a:off x="3664538" y="3357247"/>
            <a:ext cx="331398" cy="2564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B4964432-9AF4-5831-ABA1-C4BBE4A3A332}"/>
              </a:ext>
            </a:extLst>
          </p:cNvPr>
          <p:cNvCxnSpPr>
            <a:cxnSpLocks/>
            <a:stCxn id="7" idx="1"/>
            <a:endCxn id="21" idx="3"/>
          </p:cNvCxnSpPr>
          <p:nvPr/>
        </p:nvCxnSpPr>
        <p:spPr>
          <a:xfrm flipH="1">
            <a:off x="3664538" y="3613666"/>
            <a:ext cx="331398" cy="383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B2CC56C2-2834-FD79-E5A8-B5EA8743592A}"/>
              </a:ext>
            </a:extLst>
          </p:cNvPr>
          <p:cNvCxnSpPr>
            <a:cxnSpLocks/>
            <a:stCxn id="7" idx="1"/>
            <a:endCxn id="20" idx="3"/>
          </p:cNvCxnSpPr>
          <p:nvPr/>
        </p:nvCxnSpPr>
        <p:spPr>
          <a:xfrm flipH="1">
            <a:off x="3664538" y="3613666"/>
            <a:ext cx="331398" cy="3353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or: Elbow 32">
            <a:extLst>
              <a:ext uri="{FF2B5EF4-FFF2-40B4-BE49-F238E27FC236}">
                <a16:creationId xmlns:a16="http://schemas.microsoft.com/office/drawing/2014/main" id="{4CAF5505-E075-CE57-FBAF-52C068A6BB98}"/>
              </a:ext>
            </a:extLst>
          </p:cNvPr>
          <p:cNvCxnSpPr>
            <a:cxnSpLocks/>
            <a:stCxn id="27" idx="2"/>
            <a:endCxn id="35" idx="1"/>
          </p:cNvCxnSpPr>
          <p:nvPr/>
        </p:nvCxnSpPr>
        <p:spPr>
          <a:xfrm rot="16200000" flipH="1">
            <a:off x="4837246" y="4684850"/>
            <a:ext cx="396786" cy="122063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FC010205-0230-C406-895A-CFB07C4A9019}"/>
              </a:ext>
            </a:extLst>
          </p:cNvPr>
          <p:cNvCxnSpPr>
            <a:cxnSpLocks/>
            <a:stCxn id="7" idx="3"/>
            <a:endCxn id="8" idx="1"/>
          </p:cNvCxnSpPr>
          <p:nvPr/>
        </p:nvCxnSpPr>
        <p:spPr>
          <a:xfrm flipV="1">
            <a:off x="4875530" y="3607725"/>
            <a:ext cx="532773" cy="5941"/>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2095206C-ECCE-CA7F-F8D6-AEED2F4A08D9}"/>
              </a:ext>
            </a:extLst>
          </p:cNvPr>
          <p:cNvSpPr txBox="1"/>
          <p:nvPr/>
        </p:nvSpPr>
        <p:spPr>
          <a:xfrm>
            <a:off x="5408303" y="3484614"/>
            <a:ext cx="576973" cy="246221"/>
          </a:xfrm>
          <a:prstGeom prst="rect">
            <a:avLst/>
          </a:prstGeom>
          <a:solidFill>
            <a:srgbClr val="FFFF00"/>
          </a:solidFill>
          <a:ln>
            <a:solidFill>
              <a:srgbClr val="C00000"/>
            </a:solidFill>
          </a:ln>
        </p:spPr>
        <p:txBody>
          <a:bodyPr wrap="square" rtlCol="0">
            <a:spAutoFit/>
          </a:bodyPr>
          <a:lstStyle/>
          <a:p>
            <a:pPr algn="ctr"/>
            <a:r>
              <a:rPr lang="en-US" sz="1000" b="1" dirty="0"/>
              <a:t>Kafka</a:t>
            </a:r>
          </a:p>
        </p:txBody>
      </p:sp>
      <p:cxnSp>
        <p:nvCxnSpPr>
          <p:cNvPr id="25" name="Connector: Elbow 24">
            <a:extLst>
              <a:ext uri="{FF2B5EF4-FFF2-40B4-BE49-F238E27FC236}">
                <a16:creationId xmlns:a16="http://schemas.microsoft.com/office/drawing/2014/main" id="{CCEB36AF-6F03-4261-466E-19B6A24E6108}"/>
              </a:ext>
            </a:extLst>
          </p:cNvPr>
          <p:cNvCxnSpPr>
            <a:cxnSpLocks/>
            <a:stCxn id="8" idx="2"/>
            <a:endCxn id="35" idx="0"/>
          </p:cNvCxnSpPr>
          <p:nvPr/>
        </p:nvCxnSpPr>
        <p:spPr>
          <a:xfrm rot="16200000" flipH="1">
            <a:off x="4995809" y="4431815"/>
            <a:ext cx="1639612" cy="237651"/>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242F5A12-54FB-45D5-ABAF-C683BA1BCB21}"/>
              </a:ext>
            </a:extLst>
          </p:cNvPr>
          <p:cNvSpPr txBox="1"/>
          <p:nvPr/>
        </p:nvSpPr>
        <p:spPr>
          <a:xfrm>
            <a:off x="6197099" y="3000455"/>
            <a:ext cx="1901654" cy="246221"/>
          </a:xfrm>
          <a:prstGeom prst="rect">
            <a:avLst/>
          </a:prstGeom>
          <a:solidFill>
            <a:srgbClr val="FFFF00"/>
          </a:solidFill>
          <a:ln>
            <a:solidFill>
              <a:srgbClr val="C00000"/>
            </a:solidFill>
          </a:ln>
        </p:spPr>
        <p:txBody>
          <a:bodyPr wrap="square" rtlCol="0">
            <a:spAutoFit/>
          </a:bodyPr>
          <a:lstStyle/>
          <a:p>
            <a:pPr algn="ctr"/>
            <a:r>
              <a:rPr lang="en-US" sz="1000" b="1" dirty="0"/>
              <a:t>Spark Streaming | Flink | Storm</a:t>
            </a:r>
          </a:p>
        </p:txBody>
      </p:sp>
      <p:cxnSp>
        <p:nvCxnSpPr>
          <p:cNvPr id="26" name="Connector: Elbow 25">
            <a:extLst>
              <a:ext uri="{FF2B5EF4-FFF2-40B4-BE49-F238E27FC236}">
                <a16:creationId xmlns:a16="http://schemas.microsoft.com/office/drawing/2014/main" id="{61DAA6C0-9F4A-B867-46DE-5B8C73A404E5}"/>
              </a:ext>
            </a:extLst>
          </p:cNvPr>
          <p:cNvCxnSpPr>
            <a:cxnSpLocks/>
            <a:stCxn id="8" idx="3"/>
            <a:endCxn id="11" idx="1"/>
          </p:cNvCxnSpPr>
          <p:nvPr/>
        </p:nvCxnSpPr>
        <p:spPr>
          <a:xfrm flipV="1">
            <a:off x="5985276" y="3123566"/>
            <a:ext cx="211823" cy="484159"/>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4F9DCF4A-7A3C-2BDB-6F4F-DCC667C57CFF}"/>
              </a:ext>
            </a:extLst>
          </p:cNvPr>
          <p:cNvSpPr txBox="1"/>
          <p:nvPr/>
        </p:nvSpPr>
        <p:spPr>
          <a:xfrm>
            <a:off x="6222927" y="3675221"/>
            <a:ext cx="1188797" cy="246221"/>
          </a:xfrm>
          <a:prstGeom prst="rect">
            <a:avLst/>
          </a:prstGeom>
          <a:solidFill>
            <a:srgbClr val="FFFF00"/>
          </a:solidFill>
          <a:ln>
            <a:solidFill>
              <a:srgbClr val="C00000"/>
            </a:solidFill>
          </a:ln>
        </p:spPr>
        <p:txBody>
          <a:bodyPr wrap="square" rtlCol="0">
            <a:spAutoFit/>
          </a:bodyPr>
          <a:lstStyle/>
          <a:p>
            <a:pPr algn="ctr"/>
            <a:r>
              <a:rPr lang="en-US" sz="1000" b="1" dirty="0"/>
              <a:t>New Application</a:t>
            </a:r>
          </a:p>
        </p:txBody>
      </p:sp>
      <p:cxnSp>
        <p:nvCxnSpPr>
          <p:cNvPr id="32" name="Connector: Elbow 31">
            <a:extLst>
              <a:ext uri="{FF2B5EF4-FFF2-40B4-BE49-F238E27FC236}">
                <a16:creationId xmlns:a16="http://schemas.microsoft.com/office/drawing/2014/main" id="{C7F8AB6F-B11D-06E9-1EDD-178124DED6B3}"/>
              </a:ext>
            </a:extLst>
          </p:cNvPr>
          <p:cNvCxnSpPr>
            <a:cxnSpLocks/>
            <a:stCxn id="8" idx="3"/>
            <a:endCxn id="17" idx="1"/>
          </p:cNvCxnSpPr>
          <p:nvPr/>
        </p:nvCxnSpPr>
        <p:spPr>
          <a:xfrm>
            <a:off x="5985276" y="3607725"/>
            <a:ext cx="237651" cy="19060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22F94369-ABD1-37BA-7C08-462723AED3B2}"/>
              </a:ext>
            </a:extLst>
          </p:cNvPr>
          <p:cNvSpPr txBox="1"/>
          <p:nvPr/>
        </p:nvSpPr>
        <p:spPr>
          <a:xfrm>
            <a:off x="6412929" y="4964089"/>
            <a:ext cx="576973" cy="246221"/>
          </a:xfrm>
          <a:prstGeom prst="rect">
            <a:avLst/>
          </a:prstGeom>
          <a:solidFill>
            <a:srgbClr val="FFFF00"/>
          </a:solidFill>
          <a:ln>
            <a:solidFill>
              <a:srgbClr val="C00000"/>
            </a:solidFill>
          </a:ln>
        </p:spPr>
        <p:txBody>
          <a:bodyPr wrap="square" rtlCol="0">
            <a:spAutoFit/>
          </a:bodyPr>
          <a:lstStyle/>
          <a:p>
            <a:pPr algn="ctr"/>
            <a:r>
              <a:rPr lang="en-US" sz="1000" dirty="0"/>
              <a:t>Hive</a:t>
            </a:r>
          </a:p>
        </p:txBody>
      </p:sp>
      <p:cxnSp>
        <p:nvCxnSpPr>
          <p:cNvPr id="44" name="Straight Arrow Connector 43">
            <a:extLst>
              <a:ext uri="{FF2B5EF4-FFF2-40B4-BE49-F238E27FC236}">
                <a16:creationId xmlns:a16="http://schemas.microsoft.com/office/drawing/2014/main" id="{0057751F-A1B7-585D-AFAD-FBA3B72ECAB0}"/>
              </a:ext>
            </a:extLst>
          </p:cNvPr>
          <p:cNvCxnSpPr>
            <a:cxnSpLocks/>
            <a:stCxn id="7" idx="1"/>
            <a:endCxn id="45" idx="3"/>
          </p:cNvCxnSpPr>
          <p:nvPr/>
        </p:nvCxnSpPr>
        <p:spPr>
          <a:xfrm flipH="1">
            <a:off x="3660710" y="3613666"/>
            <a:ext cx="335226" cy="6671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5" name="Rectangle: Rounded Corners 44">
            <a:extLst>
              <a:ext uri="{FF2B5EF4-FFF2-40B4-BE49-F238E27FC236}">
                <a16:creationId xmlns:a16="http://schemas.microsoft.com/office/drawing/2014/main" id="{49D1E0BB-A786-256B-E19E-AE19B11B6458}"/>
              </a:ext>
            </a:extLst>
          </p:cNvPr>
          <p:cNvSpPr/>
          <p:nvPr/>
        </p:nvSpPr>
        <p:spPr>
          <a:xfrm>
            <a:off x="2781116" y="4139026"/>
            <a:ext cx="879594" cy="283509"/>
          </a:xfrm>
          <a:prstGeom prst="round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Transaction</a:t>
            </a:r>
          </a:p>
        </p:txBody>
      </p:sp>
      <p:sp>
        <p:nvSpPr>
          <p:cNvPr id="9" name="TextBox 8">
            <a:extLst>
              <a:ext uri="{FF2B5EF4-FFF2-40B4-BE49-F238E27FC236}">
                <a16:creationId xmlns:a16="http://schemas.microsoft.com/office/drawing/2014/main" id="{2F1FCF78-553D-D2F1-FB51-70B6B5F4A95C}"/>
              </a:ext>
            </a:extLst>
          </p:cNvPr>
          <p:cNvSpPr txBox="1"/>
          <p:nvPr/>
        </p:nvSpPr>
        <p:spPr>
          <a:xfrm>
            <a:off x="5997510" y="4676412"/>
            <a:ext cx="1135873" cy="244728"/>
          </a:xfrm>
          <a:prstGeom prst="rect">
            <a:avLst/>
          </a:prstGeom>
          <a:solidFill>
            <a:srgbClr val="FFFF00"/>
          </a:solidFill>
          <a:ln>
            <a:solidFill>
              <a:srgbClr val="C00000"/>
            </a:solidFill>
          </a:ln>
        </p:spPr>
        <p:txBody>
          <a:bodyPr wrap="square" rtlCol="0">
            <a:spAutoFit/>
          </a:bodyPr>
          <a:lstStyle/>
          <a:p>
            <a:pPr algn="ctr"/>
            <a:r>
              <a:rPr lang="en-US" sz="1000" dirty="0"/>
              <a:t>MR (MapReduce)</a:t>
            </a:r>
          </a:p>
        </p:txBody>
      </p:sp>
      <p:sp>
        <p:nvSpPr>
          <p:cNvPr id="14" name="TextBox 13">
            <a:extLst>
              <a:ext uri="{FF2B5EF4-FFF2-40B4-BE49-F238E27FC236}">
                <a16:creationId xmlns:a16="http://schemas.microsoft.com/office/drawing/2014/main" id="{2C5BB776-F433-996A-E46D-F42111572063}"/>
              </a:ext>
            </a:extLst>
          </p:cNvPr>
          <p:cNvSpPr txBox="1"/>
          <p:nvPr/>
        </p:nvSpPr>
        <p:spPr>
          <a:xfrm>
            <a:off x="6012053" y="4969479"/>
            <a:ext cx="352361" cy="246221"/>
          </a:xfrm>
          <a:prstGeom prst="rect">
            <a:avLst/>
          </a:prstGeom>
          <a:solidFill>
            <a:srgbClr val="FFFF00"/>
          </a:solidFill>
          <a:ln>
            <a:solidFill>
              <a:srgbClr val="C00000"/>
            </a:solidFill>
          </a:ln>
        </p:spPr>
        <p:txBody>
          <a:bodyPr wrap="square" rtlCol="0">
            <a:spAutoFit/>
          </a:bodyPr>
          <a:lstStyle/>
          <a:p>
            <a:pPr algn="ctr"/>
            <a:r>
              <a:rPr lang="en-US" sz="1000" dirty="0"/>
              <a:t>Pig</a:t>
            </a:r>
          </a:p>
        </p:txBody>
      </p:sp>
      <p:sp>
        <p:nvSpPr>
          <p:cNvPr id="16" name="TextBox 15">
            <a:extLst>
              <a:ext uri="{FF2B5EF4-FFF2-40B4-BE49-F238E27FC236}">
                <a16:creationId xmlns:a16="http://schemas.microsoft.com/office/drawing/2014/main" id="{2B9BDE8F-24FE-8351-81AD-199B8079F64A}"/>
              </a:ext>
            </a:extLst>
          </p:cNvPr>
          <p:cNvSpPr txBox="1"/>
          <p:nvPr/>
        </p:nvSpPr>
        <p:spPr>
          <a:xfrm>
            <a:off x="6012053" y="4320599"/>
            <a:ext cx="1135873" cy="244728"/>
          </a:xfrm>
          <a:prstGeom prst="rect">
            <a:avLst/>
          </a:prstGeom>
          <a:solidFill>
            <a:srgbClr val="FFFF00"/>
          </a:solidFill>
          <a:ln>
            <a:solidFill>
              <a:srgbClr val="C00000"/>
            </a:solidFill>
          </a:ln>
        </p:spPr>
        <p:txBody>
          <a:bodyPr wrap="square" rtlCol="0">
            <a:spAutoFit/>
          </a:bodyPr>
          <a:lstStyle/>
          <a:p>
            <a:pPr algn="ctr"/>
            <a:r>
              <a:rPr lang="en-US" sz="1000" dirty="0"/>
              <a:t>SPARK</a:t>
            </a:r>
          </a:p>
        </p:txBody>
      </p:sp>
    </p:spTree>
    <p:extLst>
      <p:ext uri="{BB962C8B-B14F-4D97-AF65-F5344CB8AC3E}">
        <p14:creationId xmlns:p14="http://schemas.microsoft.com/office/powerpoint/2010/main" val="3737858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501.7 Sink</a:t>
            </a:r>
            <a:endParaRPr lang="zh-TW" altLang="en-US" sz="4000" b="1" dirty="0">
              <a:solidFill>
                <a:srgbClr val="FFFF00"/>
              </a:solidFill>
            </a:endParaRPr>
          </a:p>
        </p:txBody>
      </p:sp>
      <p:sp>
        <p:nvSpPr>
          <p:cNvPr id="3" name="副標題 2"/>
          <p:cNvSpPr>
            <a:spLocks noGrp="1"/>
          </p:cNvSpPr>
          <p:nvPr>
            <p:ph type="subTitle" idx="1"/>
          </p:nvPr>
        </p:nvSpPr>
        <p:spPr>
          <a:xfrm>
            <a:off x="397757" y="1376769"/>
            <a:ext cx="8289043" cy="25562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Sink (06:26/9:47)</a:t>
            </a:r>
          </a:p>
          <a:p>
            <a:pPr marL="342900" indent="-342900" algn="l">
              <a:buClr>
                <a:srgbClr val="0070C0"/>
              </a:buClr>
              <a:buSzPct val="80000"/>
              <a:buFont typeface="Wingdings" pitchFamily="2" charset="2"/>
              <a:buChar char="u"/>
            </a:pPr>
            <a:r>
              <a:rPr lang="en-US" sz="1800" dirty="0">
                <a:solidFill>
                  <a:schemeClr val="tx1"/>
                </a:solidFill>
              </a:rPr>
              <a:t>What is Sink?</a:t>
            </a:r>
          </a:p>
          <a:p>
            <a:pPr marL="342900" indent="-342900" algn="l">
              <a:buClr>
                <a:srgbClr val="0070C0"/>
              </a:buClr>
              <a:buSzPct val="80000"/>
              <a:buFont typeface="Wingdings" pitchFamily="2" charset="2"/>
              <a:buChar char="u"/>
            </a:pPr>
            <a:r>
              <a:rPr lang="en-US" sz="1800" dirty="0">
                <a:solidFill>
                  <a:schemeClr val="tx1"/>
                </a:solidFill>
              </a:rPr>
              <a:t>Sink is the last point of agent.</a:t>
            </a:r>
          </a:p>
          <a:p>
            <a:pPr marL="342900" indent="-342900" algn="l">
              <a:buClr>
                <a:srgbClr val="0070C0"/>
              </a:buClr>
              <a:buSzPct val="80000"/>
              <a:buFont typeface="Wingdings" pitchFamily="2" charset="2"/>
              <a:buChar char="u"/>
            </a:pPr>
            <a:r>
              <a:rPr lang="en-US" sz="1800" dirty="0">
                <a:solidFill>
                  <a:schemeClr val="tx1"/>
                </a:solidFill>
              </a:rPr>
              <a:t>Sink is the final dump of data extracted.</a:t>
            </a:r>
          </a:p>
          <a:p>
            <a:pPr marL="342900" indent="-342900" algn="l">
              <a:buClr>
                <a:srgbClr val="0070C0"/>
              </a:buClr>
              <a:buSzPct val="80000"/>
              <a:buFont typeface="Wingdings" pitchFamily="2" charset="2"/>
              <a:buChar char="u"/>
            </a:pPr>
            <a:r>
              <a:rPr lang="en-US" sz="1800" dirty="0">
                <a:solidFill>
                  <a:schemeClr val="tx1"/>
                </a:solidFill>
              </a:rPr>
              <a:t>Sink is the one which connected to the HDFS.</a:t>
            </a:r>
          </a:p>
          <a:p>
            <a:pPr marL="342900" indent="-342900" algn="l">
              <a:buClr>
                <a:srgbClr val="0070C0"/>
              </a:buClr>
              <a:buSzPct val="80000"/>
              <a:buFont typeface="Wingdings" pitchFamily="2" charset="2"/>
              <a:buChar char="u"/>
            </a:pPr>
            <a:r>
              <a:rPr lang="en-US" sz="1800" dirty="0">
                <a:solidFill>
                  <a:schemeClr val="tx1"/>
                </a:solidFill>
              </a:rPr>
              <a:t>This is the point which interacting with the HDFS. </a:t>
            </a:r>
          </a:p>
          <a:p>
            <a:pPr marL="342900" indent="-342900" algn="l">
              <a:buClr>
                <a:srgbClr val="0070C0"/>
              </a:buClr>
              <a:buSzPct val="80000"/>
              <a:buFont typeface="Wingdings" pitchFamily="2" charset="2"/>
              <a:buChar char="u"/>
            </a:pPr>
            <a:r>
              <a:rPr lang="en-US" sz="1800" dirty="0">
                <a:solidFill>
                  <a:schemeClr val="tx1"/>
                </a:solidFill>
              </a:rPr>
              <a:t>That is why we specified it is the final dump of data extracted or the destination of a source events.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80FDFF92-8FB2-501B-7D84-5AFCA0E4852A}"/>
              </a:ext>
            </a:extLst>
          </p:cNvPr>
          <p:cNvPicPr>
            <a:picLocks noChangeAspect="1"/>
          </p:cNvPicPr>
          <p:nvPr/>
        </p:nvPicPr>
        <p:blipFill>
          <a:blip r:embed="rId2"/>
          <a:stretch>
            <a:fillRect/>
          </a:stretch>
        </p:blipFill>
        <p:spPr>
          <a:xfrm>
            <a:off x="1792473" y="4293096"/>
            <a:ext cx="5827527" cy="2287255"/>
          </a:xfrm>
          <a:prstGeom prst="rect">
            <a:avLst/>
          </a:prstGeom>
          <a:ln>
            <a:solidFill>
              <a:srgbClr val="C00000"/>
            </a:solidFill>
          </a:ln>
        </p:spPr>
      </p:pic>
    </p:spTree>
    <p:extLst>
      <p:ext uri="{BB962C8B-B14F-4D97-AF65-F5344CB8AC3E}">
        <p14:creationId xmlns:p14="http://schemas.microsoft.com/office/powerpoint/2010/main" val="108193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501.7 Sink</a:t>
            </a:r>
            <a:endParaRPr lang="zh-TW" altLang="en-US" sz="4000" b="1" dirty="0">
              <a:solidFill>
                <a:srgbClr val="FFFF00"/>
              </a:solidFill>
            </a:endParaRPr>
          </a:p>
        </p:txBody>
      </p:sp>
      <p:sp>
        <p:nvSpPr>
          <p:cNvPr id="3" name="副標題 2"/>
          <p:cNvSpPr>
            <a:spLocks noGrp="1"/>
          </p:cNvSpPr>
          <p:nvPr>
            <p:ph type="subTitle" idx="1"/>
          </p:nvPr>
        </p:nvSpPr>
        <p:spPr>
          <a:xfrm>
            <a:off x="397757" y="1376769"/>
            <a:ext cx="8289043" cy="22762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Sink (06:56/9:47)</a:t>
            </a:r>
          </a:p>
          <a:p>
            <a:pPr marL="342900" indent="-342900" algn="l">
              <a:buClr>
                <a:srgbClr val="0070C0"/>
              </a:buClr>
              <a:buSzPct val="80000"/>
              <a:buFont typeface="Wingdings" pitchFamily="2" charset="2"/>
              <a:buChar char="u"/>
            </a:pPr>
            <a:r>
              <a:rPr lang="en-US" sz="1800" dirty="0">
                <a:solidFill>
                  <a:schemeClr val="tx1"/>
                </a:solidFill>
              </a:rPr>
              <a:t>Typically, we used HDFS at sink. </a:t>
            </a:r>
          </a:p>
          <a:p>
            <a:pPr marL="342900" indent="-342900" algn="l">
              <a:buClr>
                <a:srgbClr val="0070C0"/>
              </a:buClr>
              <a:buSzPct val="80000"/>
              <a:buFont typeface="Wingdings" pitchFamily="2" charset="2"/>
              <a:buChar char="u"/>
            </a:pPr>
            <a:r>
              <a:rPr lang="en-US" sz="1800" dirty="0">
                <a:solidFill>
                  <a:schemeClr val="tx1"/>
                </a:solidFill>
              </a:rPr>
              <a:t>…But we have other options which can be HBase, HIVE, Elastic Search, and many more. </a:t>
            </a:r>
          </a:p>
          <a:p>
            <a:pPr marL="342900" indent="-342900" algn="l">
              <a:buClr>
                <a:srgbClr val="0070C0"/>
              </a:buClr>
              <a:buSzPct val="80000"/>
              <a:buFont typeface="Wingdings" pitchFamily="2" charset="2"/>
              <a:buChar char="u"/>
            </a:pPr>
            <a:r>
              <a:rPr lang="en-US" sz="1800" dirty="0">
                <a:solidFill>
                  <a:schemeClr val="tx1"/>
                </a:solidFill>
              </a:rPr>
              <a:t>In the diagram, we have web server, then we have source, then we have channel, then we have sink, and ultimately, we are dumping the data into the HDFS.</a:t>
            </a:r>
          </a:p>
          <a:p>
            <a:pPr marL="342900" indent="-342900" algn="l">
              <a:buClr>
                <a:srgbClr val="0070C0"/>
              </a:buClr>
              <a:buSzPct val="80000"/>
              <a:buFont typeface="Wingdings" pitchFamily="2" charset="2"/>
              <a:buChar char="u"/>
            </a:pPr>
            <a:r>
              <a:rPr lang="en-US" sz="1800" dirty="0">
                <a:solidFill>
                  <a:schemeClr val="tx1"/>
                </a:solidFill>
              </a:rPr>
              <a:t>Sink is the one which is interacting the HDFS.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6CCDEE7D-4ADA-F105-2A94-603A3B71F39E}"/>
              </a:ext>
            </a:extLst>
          </p:cNvPr>
          <p:cNvPicPr>
            <a:picLocks noChangeAspect="1"/>
          </p:cNvPicPr>
          <p:nvPr/>
        </p:nvPicPr>
        <p:blipFill>
          <a:blip r:embed="rId2"/>
          <a:stretch>
            <a:fillRect/>
          </a:stretch>
        </p:blipFill>
        <p:spPr>
          <a:xfrm>
            <a:off x="2195736" y="3885712"/>
            <a:ext cx="5334322" cy="2603047"/>
          </a:xfrm>
          <a:prstGeom prst="rect">
            <a:avLst/>
          </a:prstGeom>
          <a:ln>
            <a:solidFill>
              <a:srgbClr val="C00000"/>
            </a:solidFill>
          </a:ln>
        </p:spPr>
      </p:pic>
    </p:spTree>
    <p:extLst>
      <p:ext uri="{BB962C8B-B14F-4D97-AF65-F5344CB8AC3E}">
        <p14:creationId xmlns:p14="http://schemas.microsoft.com/office/powerpoint/2010/main" val="2235289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501.8 Flume vs. Kafka</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4" name="Picture 2" descr="Apache Flume: Data Collection, Aggregation &amp; Transporting Tool">
            <a:extLst>
              <a:ext uri="{FF2B5EF4-FFF2-40B4-BE49-F238E27FC236}">
                <a16:creationId xmlns:a16="http://schemas.microsoft.com/office/drawing/2014/main" id="{1DADCCC0-EBFE-3D16-B525-70AEDD972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760" y="3720783"/>
            <a:ext cx="1234480" cy="83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734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501.8 Flume vs. Kafka</a:t>
            </a:r>
            <a:endParaRPr lang="zh-TW" altLang="en-US" sz="4000" b="1" dirty="0">
              <a:solidFill>
                <a:srgbClr val="FFFF00"/>
              </a:solidFill>
            </a:endParaRPr>
          </a:p>
        </p:txBody>
      </p:sp>
      <p:sp>
        <p:nvSpPr>
          <p:cNvPr id="3" name="副標題 2"/>
          <p:cNvSpPr>
            <a:spLocks noGrp="1"/>
          </p:cNvSpPr>
          <p:nvPr>
            <p:ph type="subTitle" idx="1"/>
          </p:nvPr>
        </p:nvSpPr>
        <p:spPr>
          <a:xfrm>
            <a:off x="397757" y="1376769"/>
            <a:ext cx="8289043" cy="31539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Flume Compare with Kafka (7:26/9:47)</a:t>
            </a:r>
          </a:p>
          <a:p>
            <a:pPr marL="342900" indent="-342900" algn="l">
              <a:buClr>
                <a:srgbClr val="0070C0"/>
              </a:buClr>
              <a:buSzPct val="80000"/>
              <a:buFont typeface="Wingdings" pitchFamily="2" charset="2"/>
              <a:buChar char="u"/>
            </a:pPr>
            <a:r>
              <a:rPr lang="en-US" sz="1800" dirty="0">
                <a:solidFill>
                  <a:schemeClr val="tx1"/>
                </a:solidFill>
              </a:rPr>
              <a:t>In the last point, we compare the Flume with Kafka.</a:t>
            </a:r>
          </a:p>
          <a:p>
            <a:pPr marL="342900" indent="-342900" algn="l">
              <a:buClr>
                <a:srgbClr val="0070C0"/>
              </a:buClr>
              <a:buSzPct val="80000"/>
              <a:buFont typeface="Wingdings" pitchFamily="2" charset="2"/>
              <a:buChar char="u"/>
            </a:pPr>
            <a:r>
              <a:rPr lang="en-US" sz="1800" dirty="0">
                <a:solidFill>
                  <a:schemeClr val="tx1"/>
                </a:solidFill>
              </a:rPr>
              <a:t>In general, Flume and Kafka are very similar.</a:t>
            </a:r>
          </a:p>
          <a:p>
            <a:pPr marL="342900" indent="-342900" algn="l">
              <a:buClr>
                <a:srgbClr val="0070C0"/>
              </a:buClr>
              <a:buSzPct val="80000"/>
              <a:buFont typeface="Wingdings" pitchFamily="2" charset="2"/>
              <a:buChar char="u"/>
            </a:pPr>
            <a:r>
              <a:rPr lang="en-US" sz="1800" dirty="0">
                <a:solidFill>
                  <a:schemeClr val="tx1"/>
                </a:solidFill>
              </a:rPr>
              <a:t>There are some differences:</a:t>
            </a:r>
          </a:p>
          <a:p>
            <a:pPr marL="342900" indent="-342900" algn="l">
              <a:buClr>
                <a:srgbClr val="0070C0"/>
              </a:buClr>
              <a:buSzPct val="80000"/>
              <a:buFont typeface="Wingdings" pitchFamily="2" charset="2"/>
              <a:buChar char="u"/>
            </a:pPr>
            <a:r>
              <a:rPr lang="en-US" sz="1800" dirty="0">
                <a:solidFill>
                  <a:schemeClr val="tx1"/>
                </a:solidFill>
              </a:rPr>
              <a:t>1. We use Kafka for messaging system. We can use Kafka to get messaging system and send message to multiple channels. </a:t>
            </a:r>
          </a:p>
          <a:p>
            <a:pPr marL="342900" indent="-342900" algn="l">
              <a:buClr>
                <a:srgbClr val="0070C0"/>
              </a:buClr>
              <a:buSzPct val="80000"/>
              <a:buFont typeface="Wingdings" pitchFamily="2" charset="2"/>
              <a:buChar char="u"/>
            </a:pPr>
            <a:r>
              <a:rPr lang="en-US" sz="1800" dirty="0">
                <a:solidFill>
                  <a:schemeClr val="tx1"/>
                </a:solidFill>
              </a:rPr>
              <a:t>However, Flume requires data injection. The data can be flat file or format file (log, JSON, XML, CSV).</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9" name="Picture 8">
            <a:extLst>
              <a:ext uri="{FF2B5EF4-FFF2-40B4-BE49-F238E27FC236}">
                <a16:creationId xmlns:a16="http://schemas.microsoft.com/office/drawing/2014/main" id="{3D711578-8B66-33E6-0403-09D281A55F7C}"/>
              </a:ext>
            </a:extLst>
          </p:cNvPr>
          <p:cNvPicPr>
            <a:picLocks noChangeAspect="1"/>
          </p:cNvPicPr>
          <p:nvPr/>
        </p:nvPicPr>
        <p:blipFill>
          <a:blip r:embed="rId2"/>
          <a:stretch>
            <a:fillRect/>
          </a:stretch>
        </p:blipFill>
        <p:spPr>
          <a:xfrm>
            <a:off x="3491880" y="4596761"/>
            <a:ext cx="4537482" cy="2058673"/>
          </a:xfrm>
          <a:prstGeom prst="rect">
            <a:avLst/>
          </a:prstGeom>
          <a:ln>
            <a:solidFill>
              <a:srgbClr val="C00000"/>
            </a:solidFill>
          </a:ln>
        </p:spPr>
      </p:pic>
    </p:spTree>
    <p:extLst>
      <p:ext uri="{BB962C8B-B14F-4D97-AF65-F5344CB8AC3E}">
        <p14:creationId xmlns:p14="http://schemas.microsoft.com/office/powerpoint/2010/main" val="3563384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501.8 Flume vs. Kafka</a:t>
            </a:r>
            <a:endParaRPr lang="zh-TW" altLang="en-US" sz="4000" b="1" dirty="0">
              <a:solidFill>
                <a:srgbClr val="FFFF00"/>
              </a:solidFill>
            </a:endParaRPr>
          </a:p>
        </p:txBody>
      </p:sp>
      <p:sp>
        <p:nvSpPr>
          <p:cNvPr id="3" name="副標題 2"/>
          <p:cNvSpPr>
            <a:spLocks noGrp="1"/>
          </p:cNvSpPr>
          <p:nvPr>
            <p:ph type="subTitle" idx="1"/>
          </p:nvPr>
        </p:nvSpPr>
        <p:spPr>
          <a:xfrm>
            <a:off x="397757" y="1376769"/>
            <a:ext cx="8289043" cy="31539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Flume Compare with Kafka (8:37/9:47)</a:t>
            </a:r>
          </a:p>
          <a:p>
            <a:pPr marL="342900" indent="-342900" algn="l">
              <a:buClr>
                <a:srgbClr val="0070C0"/>
              </a:buClr>
              <a:buSzPct val="80000"/>
              <a:buFont typeface="Wingdings" pitchFamily="2" charset="2"/>
              <a:buChar char="u"/>
            </a:pPr>
            <a:r>
              <a:rPr lang="en-US" sz="1800" dirty="0">
                <a:solidFill>
                  <a:schemeClr val="tx1"/>
                </a:solidFill>
              </a:rPr>
              <a:t>2. Kafka is a kind of Pull model because customer or consumer Pull data. </a:t>
            </a:r>
          </a:p>
          <a:p>
            <a:pPr marL="342900" indent="-342900" algn="l">
              <a:buClr>
                <a:srgbClr val="0070C0"/>
              </a:buClr>
              <a:buSzPct val="80000"/>
              <a:buFont typeface="Wingdings" pitchFamily="2" charset="2"/>
              <a:buChar char="u"/>
            </a:pPr>
            <a:r>
              <a:rPr lang="en-US" sz="1800" dirty="0">
                <a:solidFill>
                  <a:schemeClr val="tx1"/>
                </a:solidFill>
              </a:rPr>
              <a:t>However, Flume is a Push Model. Because messages are pushed to the consumer by Flume. The Kafka is a Pull Model and Flume is a Push Model.</a:t>
            </a:r>
          </a:p>
          <a:p>
            <a:pPr marL="342900" indent="-342900" algn="l">
              <a:buClr>
                <a:srgbClr val="0070C0"/>
              </a:buClr>
              <a:buSzPct val="80000"/>
              <a:buFont typeface="Wingdings" pitchFamily="2" charset="2"/>
              <a:buChar char="u"/>
            </a:pPr>
            <a:r>
              <a:rPr lang="en-US" sz="1800" dirty="0">
                <a:solidFill>
                  <a:schemeClr val="tx1"/>
                </a:solidFill>
              </a:rPr>
              <a:t>3. When to use? </a:t>
            </a:r>
          </a:p>
          <a:p>
            <a:pPr marL="342900" indent="-342900" algn="l">
              <a:buClr>
                <a:srgbClr val="0070C0"/>
              </a:buClr>
              <a:buSzPct val="80000"/>
              <a:buFont typeface="Wingdings" pitchFamily="2" charset="2"/>
              <a:buChar char="u"/>
            </a:pPr>
            <a:r>
              <a:rPr lang="en-US" sz="1800" dirty="0">
                <a:solidFill>
                  <a:schemeClr val="tx1"/>
                </a:solidFill>
              </a:rPr>
              <a:t>Kafka main use is to a distributed publish/subscribe messaging system. It is also known as publish/subscribe messaging system. Most people use Kafka for messaging system.</a:t>
            </a:r>
          </a:p>
          <a:p>
            <a:pPr marL="342900" indent="-342900" algn="l">
              <a:buClr>
                <a:srgbClr val="0070C0"/>
              </a:buClr>
              <a:buSzPct val="80000"/>
              <a:buFont typeface="Wingdings" pitchFamily="2" charset="2"/>
              <a:buChar char="u"/>
            </a:pPr>
            <a:r>
              <a:rPr lang="en-US" sz="1800" dirty="0">
                <a:solidFill>
                  <a:schemeClr val="tx1"/>
                </a:solidFill>
              </a:rPr>
              <a:t>However, Flume is used to inject data into Hadoop. Flume is tightly integrated with the Hadoop monitoring system.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9" name="Picture 8">
            <a:extLst>
              <a:ext uri="{FF2B5EF4-FFF2-40B4-BE49-F238E27FC236}">
                <a16:creationId xmlns:a16="http://schemas.microsoft.com/office/drawing/2014/main" id="{3D711578-8B66-33E6-0403-09D281A55F7C}"/>
              </a:ext>
            </a:extLst>
          </p:cNvPr>
          <p:cNvPicPr>
            <a:picLocks noChangeAspect="1"/>
          </p:cNvPicPr>
          <p:nvPr/>
        </p:nvPicPr>
        <p:blipFill>
          <a:blip r:embed="rId2"/>
          <a:stretch>
            <a:fillRect/>
          </a:stretch>
        </p:blipFill>
        <p:spPr>
          <a:xfrm>
            <a:off x="3491880" y="4596761"/>
            <a:ext cx="4537482" cy="2058673"/>
          </a:xfrm>
          <a:prstGeom prst="rect">
            <a:avLst/>
          </a:prstGeom>
          <a:ln>
            <a:solidFill>
              <a:srgbClr val="C00000"/>
            </a:solidFill>
          </a:ln>
        </p:spPr>
      </p:pic>
    </p:spTree>
    <p:extLst>
      <p:ext uri="{BB962C8B-B14F-4D97-AF65-F5344CB8AC3E}">
        <p14:creationId xmlns:p14="http://schemas.microsoft.com/office/powerpoint/2010/main" val="3425550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2022/10/27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501.1 Why Need Apache Flume?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2" descr="Apache Flume: Data Collection, Aggregation &amp; Transporting Tool">
            <a:extLst>
              <a:ext uri="{FF2B5EF4-FFF2-40B4-BE49-F238E27FC236}">
                <a16:creationId xmlns:a16="http://schemas.microsoft.com/office/drawing/2014/main" id="{1DADCCC0-EBFE-3D16-B525-70AEDD972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760" y="3720783"/>
            <a:ext cx="1234480" cy="83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78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501.1 Why Need Apache Flume?</a:t>
            </a:r>
            <a:endParaRPr lang="zh-TW" altLang="en-US" sz="4000" b="1" dirty="0">
              <a:solidFill>
                <a:srgbClr val="FFFF00"/>
              </a:solidFill>
            </a:endParaRPr>
          </a:p>
        </p:txBody>
      </p:sp>
      <p:sp>
        <p:nvSpPr>
          <p:cNvPr id="3" name="副標題 2"/>
          <p:cNvSpPr>
            <a:spLocks noGrp="1"/>
          </p:cNvSpPr>
          <p:nvPr>
            <p:ph type="subTitle" idx="1"/>
          </p:nvPr>
        </p:nvSpPr>
        <p:spPr>
          <a:xfrm>
            <a:off x="420331" y="1268756"/>
            <a:ext cx="8289043" cy="32557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Why Need Apache Flume? (00:18/9:47)</a:t>
            </a:r>
          </a:p>
          <a:p>
            <a:pPr marL="342900" indent="-342900" algn="l">
              <a:buClr>
                <a:srgbClr val="0070C0"/>
              </a:buClr>
              <a:buSzPct val="80000"/>
              <a:buFont typeface="Wingdings" pitchFamily="2" charset="2"/>
              <a:buChar char="u"/>
            </a:pPr>
            <a:r>
              <a:rPr lang="en-US" sz="1800" dirty="0">
                <a:solidFill>
                  <a:schemeClr val="tx1"/>
                </a:solidFill>
              </a:rPr>
              <a:t>The first question, which come into our mind:</a:t>
            </a:r>
          </a:p>
          <a:p>
            <a:pPr marL="342900" indent="-342900" algn="l">
              <a:buClr>
                <a:srgbClr val="0070C0"/>
              </a:buClr>
              <a:buSzPct val="80000"/>
              <a:buFont typeface="Wingdings" pitchFamily="2" charset="2"/>
              <a:buChar char="u"/>
            </a:pPr>
            <a:r>
              <a:rPr lang="en-US" sz="1800" dirty="0">
                <a:solidFill>
                  <a:schemeClr val="tx1"/>
                </a:solidFill>
              </a:rPr>
              <a:t>1. When do we need the Apache Flume?</a:t>
            </a:r>
          </a:p>
          <a:p>
            <a:pPr marL="342900" indent="-342900" algn="l">
              <a:buClr>
                <a:srgbClr val="0070C0"/>
              </a:buClr>
              <a:buSzPct val="80000"/>
              <a:buFont typeface="Wingdings" pitchFamily="2" charset="2"/>
              <a:buChar char="u"/>
            </a:pPr>
            <a:r>
              <a:rPr lang="en-US" sz="1800" dirty="0">
                <a:solidFill>
                  <a:schemeClr val="tx1"/>
                </a:solidFill>
              </a:rPr>
              <a:t>2. Why do we learn it?</a:t>
            </a:r>
          </a:p>
          <a:p>
            <a:pPr marL="342900" indent="-342900" algn="l">
              <a:buClr>
                <a:srgbClr val="0070C0"/>
              </a:buClr>
              <a:buSzPct val="80000"/>
              <a:buFont typeface="Wingdings" pitchFamily="2" charset="2"/>
              <a:buChar char="u"/>
            </a:pPr>
            <a:r>
              <a:rPr lang="en-US" sz="1800" dirty="0">
                <a:solidFill>
                  <a:schemeClr val="tx1"/>
                </a:solidFill>
              </a:rPr>
              <a:t>3. Why do we need to use Flume?</a:t>
            </a:r>
          </a:p>
          <a:p>
            <a:pPr marL="342900" indent="-342900" algn="l">
              <a:buClr>
                <a:srgbClr val="0070C0"/>
              </a:buClr>
              <a:buSzPct val="80000"/>
              <a:buFont typeface="Wingdings" pitchFamily="2" charset="2"/>
              <a:buChar char="u"/>
            </a:pPr>
            <a:r>
              <a:rPr lang="en-US" sz="1800" dirty="0">
                <a:solidFill>
                  <a:schemeClr val="tx1"/>
                </a:solidFill>
              </a:rPr>
              <a:t>We will answer these. </a:t>
            </a:r>
          </a:p>
          <a:p>
            <a:pPr marL="342900" indent="-342900" algn="l">
              <a:buClr>
                <a:srgbClr val="0070C0"/>
              </a:buClr>
              <a:buSzPct val="80000"/>
              <a:buFont typeface="Wingdings" pitchFamily="2" charset="2"/>
              <a:buChar char="u"/>
            </a:pPr>
            <a:r>
              <a:rPr lang="en-US" sz="1800" dirty="0">
                <a:solidFill>
                  <a:schemeClr val="tx1"/>
                </a:solidFill>
              </a:rPr>
              <a:t>First, we will compare Apache Sqoop (SQL Hadoop) with Apache Flume.</a:t>
            </a:r>
          </a:p>
          <a:p>
            <a:pPr marL="342900" indent="-342900" algn="l">
              <a:buClr>
                <a:srgbClr val="0070C0"/>
              </a:buClr>
              <a:buSzPct val="80000"/>
              <a:buFont typeface="Wingdings" pitchFamily="2" charset="2"/>
              <a:buChar char="u"/>
            </a:pPr>
            <a:r>
              <a:rPr lang="en-US" sz="1800" dirty="0">
                <a:solidFill>
                  <a:schemeClr val="tx1"/>
                </a:solidFill>
              </a:rPr>
              <a:t>Apache Sqoop is the tool to int the Apache Hadoop ecosystem that is used to extract structured SQL data from RDBMAS (e.g., MySQL or Oracle database) and push to HDFS (Hadoop File System).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2FBC897C-F39B-7FA0-5104-6804D084FF11}"/>
              </a:ext>
            </a:extLst>
          </p:cNvPr>
          <p:cNvPicPr>
            <a:picLocks noChangeAspect="1"/>
          </p:cNvPicPr>
          <p:nvPr/>
        </p:nvPicPr>
        <p:blipFill>
          <a:blip r:embed="rId2"/>
          <a:stretch>
            <a:fillRect/>
          </a:stretch>
        </p:blipFill>
        <p:spPr>
          <a:xfrm>
            <a:off x="1763688" y="4637090"/>
            <a:ext cx="5974443" cy="1831817"/>
          </a:xfrm>
          <a:prstGeom prst="rect">
            <a:avLst/>
          </a:prstGeom>
          <a:ln>
            <a:solidFill>
              <a:srgbClr val="C00000"/>
            </a:solidFill>
          </a:ln>
        </p:spPr>
      </p:pic>
    </p:spTree>
    <p:extLst>
      <p:ext uri="{BB962C8B-B14F-4D97-AF65-F5344CB8AC3E}">
        <p14:creationId xmlns:p14="http://schemas.microsoft.com/office/powerpoint/2010/main" val="135892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501.1 Why Need Apache Flume?</a:t>
            </a:r>
            <a:endParaRPr lang="zh-TW" altLang="en-US" sz="4000" b="1" dirty="0">
              <a:solidFill>
                <a:srgbClr val="FFFF00"/>
              </a:solidFill>
            </a:endParaRPr>
          </a:p>
        </p:txBody>
      </p:sp>
      <p:sp>
        <p:nvSpPr>
          <p:cNvPr id="3" name="副標題 2"/>
          <p:cNvSpPr>
            <a:spLocks noGrp="1"/>
          </p:cNvSpPr>
          <p:nvPr>
            <p:ph type="subTitle" idx="1"/>
          </p:nvPr>
        </p:nvSpPr>
        <p:spPr>
          <a:xfrm>
            <a:off x="420331" y="1268756"/>
            <a:ext cx="8289043" cy="32557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Why Need Apache Flume? (01:01/9:47)</a:t>
            </a:r>
          </a:p>
          <a:p>
            <a:pPr marL="342900" indent="-342900" algn="l">
              <a:buClr>
                <a:srgbClr val="0070C0"/>
              </a:buClr>
              <a:buSzPct val="80000"/>
              <a:buFont typeface="Wingdings" pitchFamily="2" charset="2"/>
              <a:buChar char="u"/>
            </a:pPr>
            <a:r>
              <a:rPr lang="en-US" sz="1800" dirty="0">
                <a:solidFill>
                  <a:schemeClr val="tx1"/>
                </a:solidFill>
              </a:rPr>
              <a:t>Now, question is “Most of the data is unstructured. How do we get unstructured Data into HDFS? </a:t>
            </a:r>
          </a:p>
          <a:p>
            <a:pPr marL="342900" indent="-342900" algn="l">
              <a:buClr>
                <a:srgbClr val="0070C0"/>
              </a:buClr>
              <a:buSzPct val="80000"/>
              <a:buFont typeface="Wingdings" pitchFamily="2" charset="2"/>
              <a:buChar char="u"/>
            </a:pPr>
            <a:r>
              <a:rPr lang="en-US" sz="1800" dirty="0">
                <a:solidFill>
                  <a:schemeClr val="tx1"/>
                </a:solidFill>
              </a:rPr>
              <a:t>The answer is use Apache Flume to extract the unstructured data.</a:t>
            </a:r>
          </a:p>
          <a:p>
            <a:pPr marL="342900" indent="-342900" algn="l">
              <a:buClr>
                <a:srgbClr val="0070C0"/>
              </a:buClr>
              <a:buSzPct val="80000"/>
              <a:buFont typeface="Wingdings" pitchFamily="2" charset="2"/>
              <a:buChar char="u"/>
            </a:pPr>
            <a:r>
              <a:rPr lang="en-US" sz="1800" dirty="0">
                <a:solidFill>
                  <a:schemeClr val="tx1"/>
                </a:solidFill>
              </a:rPr>
              <a:t>For example, we have a accompany which has multiple services that are running on multiple servers.</a:t>
            </a:r>
          </a:p>
          <a:p>
            <a:pPr marL="342900" indent="-342900" algn="l">
              <a:buClr>
                <a:srgbClr val="0070C0"/>
              </a:buClr>
              <a:buSzPct val="80000"/>
              <a:buFont typeface="Wingdings" pitchFamily="2" charset="2"/>
              <a:buChar char="u"/>
            </a:pPr>
            <a:r>
              <a:rPr lang="en-US" sz="1800" dirty="0">
                <a:solidFill>
                  <a:schemeClr val="tx1"/>
                </a:solidFill>
              </a:rPr>
              <a:t>…and the company is producing a lot of data, a lot of logs.</a:t>
            </a:r>
          </a:p>
          <a:p>
            <a:pPr marL="342900" indent="-342900" algn="l">
              <a:buClr>
                <a:srgbClr val="0070C0"/>
              </a:buClr>
              <a:buSzPct val="80000"/>
              <a:buFont typeface="Wingdings" pitchFamily="2" charset="2"/>
              <a:buChar char="u"/>
            </a:pPr>
            <a:r>
              <a:rPr lang="en-US" sz="1800" dirty="0">
                <a:solidFill>
                  <a:schemeClr val="tx1"/>
                </a:solidFill>
              </a:rPr>
              <a:t>In order to get insight and understand the behavior od the clients or end users, we need to analyze these logs all together.</a:t>
            </a:r>
          </a:p>
          <a:p>
            <a:pPr marL="342900" indent="-342900" algn="l">
              <a:buClr>
                <a:srgbClr val="0070C0"/>
              </a:buClr>
              <a:buSzPct val="80000"/>
              <a:buFont typeface="Wingdings" pitchFamily="2" charset="2"/>
              <a:buChar char="u"/>
            </a:pPr>
            <a:r>
              <a:rPr lang="en-US" sz="1800" dirty="0">
                <a:solidFill>
                  <a:schemeClr val="tx1"/>
                </a:solidFill>
              </a:rPr>
              <a:t>For that purpose, we need a tool to get this log.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2FBC897C-F39B-7FA0-5104-6804D084FF11}"/>
              </a:ext>
            </a:extLst>
          </p:cNvPr>
          <p:cNvPicPr>
            <a:picLocks noChangeAspect="1"/>
          </p:cNvPicPr>
          <p:nvPr/>
        </p:nvPicPr>
        <p:blipFill>
          <a:blip r:embed="rId2"/>
          <a:stretch>
            <a:fillRect/>
          </a:stretch>
        </p:blipFill>
        <p:spPr>
          <a:xfrm>
            <a:off x="1763688" y="4667377"/>
            <a:ext cx="5974443" cy="1831817"/>
          </a:xfrm>
          <a:prstGeom prst="rect">
            <a:avLst/>
          </a:prstGeom>
          <a:ln>
            <a:solidFill>
              <a:srgbClr val="C00000"/>
            </a:solidFill>
          </a:ln>
        </p:spPr>
      </p:pic>
    </p:spTree>
    <p:extLst>
      <p:ext uri="{BB962C8B-B14F-4D97-AF65-F5344CB8AC3E}">
        <p14:creationId xmlns:p14="http://schemas.microsoft.com/office/powerpoint/2010/main" val="228552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501.1 Why Need Apache Flume?</a:t>
            </a:r>
            <a:endParaRPr lang="zh-TW" altLang="en-US" sz="4000" b="1" dirty="0">
              <a:solidFill>
                <a:srgbClr val="FFFF00"/>
              </a:solidFill>
            </a:endParaRPr>
          </a:p>
        </p:txBody>
      </p:sp>
      <p:sp>
        <p:nvSpPr>
          <p:cNvPr id="3" name="副標題 2"/>
          <p:cNvSpPr>
            <a:spLocks noGrp="1"/>
          </p:cNvSpPr>
          <p:nvPr>
            <p:ph type="subTitle" idx="1"/>
          </p:nvPr>
        </p:nvSpPr>
        <p:spPr>
          <a:xfrm>
            <a:off x="420331" y="1268757"/>
            <a:ext cx="8289043" cy="19442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Why Need Apache Flume? (01:32/9:47)</a:t>
            </a:r>
          </a:p>
          <a:p>
            <a:pPr marL="342900" indent="-342900" algn="l">
              <a:buClr>
                <a:srgbClr val="0070C0"/>
              </a:buClr>
              <a:buSzPct val="80000"/>
              <a:buFont typeface="Wingdings" pitchFamily="2" charset="2"/>
              <a:buChar char="u"/>
            </a:pPr>
            <a:r>
              <a:rPr lang="en-US" sz="1800" dirty="0">
                <a:solidFill>
                  <a:schemeClr val="tx1"/>
                </a:solidFill>
              </a:rPr>
              <a:t>First, injected into our HDFS.</a:t>
            </a:r>
          </a:p>
          <a:p>
            <a:pPr marL="342900" indent="-342900" algn="l">
              <a:buClr>
                <a:srgbClr val="0070C0"/>
              </a:buClr>
              <a:buSzPct val="80000"/>
              <a:buFont typeface="Wingdings" pitchFamily="2" charset="2"/>
              <a:buChar char="u"/>
            </a:pPr>
            <a:r>
              <a:rPr lang="en-US" sz="1800" dirty="0">
                <a:solidFill>
                  <a:schemeClr val="tx1"/>
                </a:solidFill>
              </a:rPr>
              <a:t>In this case, Apache Flume will be helping to get the data collection.</a:t>
            </a:r>
          </a:p>
          <a:p>
            <a:pPr marL="342900" indent="-342900" algn="l">
              <a:buClr>
                <a:srgbClr val="0070C0"/>
              </a:buClr>
              <a:buSzPct val="80000"/>
              <a:buFont typeface="Wingdings" pitchFamily="2" charset="2"/>
              <a:buChar char="u"/>
            </a:pPr>
            <a:r>
              <a:rPr lang="en-US" sz="1800" dirty="0">
                <a:solidFill>
                  <a:schemeClr val="tx1"/>
                </a:solidFill>
              </a:rPr>
              <a:t>In this scenario, this is the need of Apache Flume that to get that data first injected into HDFS. Later, we can do some analysis of the data.</a:t>
            </a:r>
          </a:p>
          <a:p>
            <a:pPr marL="342900" indent="-342900" algn="l">
              <a:buClr>
                <a:srgbClr val="0070C0"/>
              </a:buClr>
              <a:buSzPct val="80000"/>
              <a:buFont typeface="Wingdings" pitchFamily="2" charset="2"/>
              <a:buChar char="u"/>
            </a:pPr>
            <a:r>
              <a:rPr lang="en-US" sz="1800" dirty="0">
                <a:solidFill>
                  <a:schemeClr val="tx1"/>
                </a:solidFill>
              </a:rPr>
              <a:t>This is the need of Apache Flume.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2FBC897C-F39B-7FA0-5104-6804D084FF11}"/>
              </a:ext>
            </a:extLst>
          </p:cNvPr>
          <p:cNvPicPr>
            <a:picLocks noChangeAspect="1"/>
          </p:cNvPicPr>
          <p:nvPr/>
        </p:nvPicPr>
        <p:blipFill>
          <a:blip r:embed="rId2"/>
          <a:stretch>
            <a:fillRect/>
          </a:stretch>
        </p:blipFill>
        <p:spPr>
          <a:xfrm>
            <a:off x="1907704" y="4261479"/>
            <a:ext cx="5974443" cy="1831817"/>
          </a:xfrm>
          <a:prstGeom prst="rect">
            <a:avLst/>
          </a:prstGeom>
          <a:ln>
            <a:solidFill>
              <a:srgbClr val="C00000"/>
            </a:solidFill>
          </a:ln>
        </p:spPr>
      </p:pic>
    </p:spTree>
    <p:extLst>
      <p:ext uri="{BB962C8B-B14F-4D97-AF65-F5344CB8AC3E}">
        <p14:creationId xmlns:p14="http://schemas.microsoft.com/office/powerpoint/2010/main" val="413009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501.2 What is Apache Flume?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4" name="Picture 2" descr="Apache Flume: Data Collection, Aggregation &amp; Transporting Tool">
            <a:extLst>
              <a:ext uri="{FF2B5EF4-FFF2-40B4-BE49-F238E27FC236}">
                <a16:creationId xmlns:a16="http://schemas.microsoft.com/office/drawing/2014/main" id="{1DADCCC0-EBFE-3D16-B525-70AEDD972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760" y="3720783"/>
            <a:ext cx="1234480" cy="83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2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501.2 What is Apache Flume?</a:t>
            </a:r>
            <a:endParaRPr lang="zh-TW" altLang="en-US" sz="4000" b="1" dirty="0">
              <a:solidFill>
                <a:srgbClr val="FFFF00"/>
              </a:solidFill>
            </a:endParaRPr>
          </a:p>
        </p:txBody>
      </p:sp>
      <p:sp>
        <p:nvSpPr>
          <p:cNvPr id="3" name="副標題 2"/>
          <p:cNvSpPr>
            <a:spLocks noGrp="1"/>
          </p:cNvSpPr>
          <p:nvPr>
            <p:ph type="subTitle" idx="1"/>
          </p:nvPr>
        </p:nvSpPr>
        <p:spPr>
          <a:xfrm>
            <a:off x="420331" y="1268756"/>
            <a:ext cx="8289043" cy="29726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Apache Flume (02:20/9:47)</a:t>
            </a:r>
          </a:p>
          <a:p>
            <a:pPr marL="342900" indent="-342900" algn="l">
              <a:buClr>
                <a:srgbClr val="0070C0"/>
              </a:buClr>
              <a:buSzPct val="80000"/>
              <a:buFont typeface="Wingdings" pitchFamily="2" charset="2"/>
              <a:buChar char="u"/>
            </a:pPr>
            <a:r>
              <a:rPr lang="en-US" sz="1800" dirty="0">
                <a:solidFill>
                  <a:schemeClr val="tx1"/>
                </a:solidFill>
              </a:rPr>
              <a:t>Apache Flume is an Open-Source, it is free.</a:t>
            </a:r>
          </a:p>
          <a:p>
            <a:pPr marL="342900" indent="-342900" algn="l">
              <a:buClr>
                <a:srgbClr val="0070C0"/>
              </a:buClr>
              <a:buSzPct val="80000"/>
              <a:buFont typeface="Wingdings" pitchFamily="2" charset="2"/>
              <a:buChar char="u"/>
            </a:pPr>
            <a:r>
              <a:rPr lang="en-US" sz="1800" dirty="0">
                <a:solidFill>
                  <a:schemeClr val="tx1"/>
                </a:solidFill>
              </a:rPr>
              <a:t>It is powerful and reliable. We can rely on it.</a:t>
            </a:r>
          </a:p>
          <a:p>
            <a:pPr marL="342900" indent="-342900" algn="l">
              <a:buClr>
                <a:srgbClr val="0070C0"/>
              </a:buClr>
              <a:buSzPct val="80000"/>
              <a:buFont typeface="Wingdings" pitchFamily="2" charset="2"/>
              <a:buChar char="u"/>
            </a:pPr>
            <a:r>
              <a:rPr lang="en-US" sz="1800" dirty="0">
                <a:solidFill>
                  <a:schemeClr val="tx1"/>
                </a:solidFill>
              </a:rPr>
              <a:t>It is a flexible system used to collect, aggregate from multiple sources.</a:t>
            </a:r>
          </a:p>
          <a:p>
            <a:pPr marL="342900" indent="-342900" algn="l">
              <a:buClr>
                <a:srgbClr val="0070C0"/>
              </a:buClr>
              <a:buSzPct val="80000"/>
              <a:buFont typeface="Wingdings" pitchFamily="2" charset="2"/>
              <a:buChar char="u"/>
            </a:pPr>
            <a:r>
              <a:rPr lang="en-US" sz="1800" dirty="0">
                <a:solidFill>
                  <a:schemeClr val="tx1"/>
                </a:solidFill>
              </a:rPr>
              <a:t>…and move large amount of unstructured data from multiple data sources. The multiple sources can be web logs, social media data.</a:t>
            </a:r>
          </a:p>
          <a:p>
            <a:pPr marL="342900" indent="-342900" algn="l">
              <a:buClr>
                <a:srgbClr val="0070C0"/>
              </a:buClr>
              <a:buSzPct val="80000"/>
              <a:buFont typeface="Wingdings" pitchFamily="2" charset="2"/>
              <a:buChar char="u"/>
            </a:pPr>
            <a:r>
              <a:rPr lang="en-US" sz="1800" dirty="0">
                <a:solidFill>
                  <a:schemeClr val="tx1"/>
                </a:solidFill>
              </a:rPr>
              <a:t>…into HDFS or HBase, for example. </a:t>
            </a:r>
          </a:p>
          <a:p>
            <a:pPr marL="342900" indent="-342900" algn="l">
              <a:buClr>
                <a:srgbClr val="0070C0"/>
              </a:buClr>
              <a:buSzPct val="80000"/>
              <a:buFont typeface="Wingdings" pitchFamily="2" charset="2"/>
              <a:buChar char="u"/>
            </a:pPr>
            <a:r>
              <a:rPr lang="en-US" sz="1800" dirty="0">
                <a:solidFill>
                  <a:schemeClr val="tx1"/>
                </a:solidFill>
              </a:rPr>
              <a:t>Formal definition of Apache Flume: Apache Flume is  the tool to get unstructured data injected into the HDFS.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https://www.youtube.com/watch?v=62yqIHHtIYM&amp;list=PLeUBsMTwZBi0vPhPHRfurknpsqh1cZE0t</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9" name="Picture 8">
            <a:extLst>
              <a:ext uri="{FF2B5EF4-FFF2-40B4-BE49-F238E27FC236}">
                <a16:creationId xmlns:a16="http://schemas.microsoft.com/office/drawing/2014/main" id="{F0A5EA5A-4FD8-0A1C-8D5D-3F8A6BB4F1EB}"/>
              </a:ext>
            </a:extLst>
          </p:cNvPr>
          <p:cNvPicPr>
            <a:picLocks noChangeAspect="1"/>
          </p:cNvPicPr>
          <p:nvPr/>
        </p:nvPicPr>
        <p:blipFill>
          <a:blip r:embed="rId2"/>
          <a:stretch>
            <a:fillRect/>
          </a:stretch>
        </p:blipFill>
        <p:spPr>
          <a:xfrm>
            <a:off x="954684" y="4241448"/>
            <a:ext cx="7763272" cy="2297464"/>
          </a:xfrm>
          <a:prstGeom prst="rect">
            <a:avLst/>
          </a:prstGeom>
          <a:ln>
            <a:solidFill>
              <a:srgbClr val="C00000"/>
            </a:solidFill>
          </a:ln>
        </p:spPr>
      </p:pic>
    </p:spTree>
    <p:extLst>
      <p:ext uri="{BB962C8B-B14F-4D97-AF65-F5344CB8AC3E}">
        <p14:creationId xmlns:p14="http://schemas.microsoft.com/office/powerpoint/2010/main" val="38892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501.3 Architecture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4" name="Picture 2" descr="Apache Flume: Data Collection, Aggregation &amp; Transporting Tool">
            <a:extLst>
              <a:ext uri="{FF2B5EF4-FFF2-40B4-BE49-F238E27FC236}">
                <a16:creationId xmlns:a16="http://schemas.microsoft.com/office/drawing/2014/main" id="{1DADCCC0-EBFE-3D16-B525-70AEDD972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760" y="3720783"/>
            <a:ext cx="1234480" cy="83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74256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3925</TotalTime>
  <Words>1700</Words>
  <Application>Microsoft Office PowerPoint</Application>
  <PresentationFormat>On-screen Show (4:3)</PresentationFormat>
  <Paragraphs>206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佈景主題</vt:lpstr>
      <vt:lpstr>501 Apache Flume Introduction</vt:lpstr>
      <vt:lpstr>501 Apache Flume Introduction</vt:lpstr>
      <vt:lpstr>501.1 Why Need Apache Flume?</vt:lpstr>
      <vt:lpstr>501.1 Why Need Apache Flume?</vt:lpstr>
      <vt:lpstr>501.1 Why Need Apache Flume?</vt:lpstr>
      <vt:lpstr>501.1 Why Need Apache Flume?</vt:lpstr>
      <vt:lpstr>501.2 What is Apache Flume?</vt:lpstr>
      <vt:lpstr>501.2 What is Apache Flume?</vt:lpstr>
      <vt:lpstr>501.3 Architecture</vt:lpstr>
      <vt:lpstr>501.3 Architecture</vt:lpstr>
      <vt:lpstr>501.3 Architecture</vt:lpstr>
      <vt:lpstr>501.4 Event</vt:lpstr>
      <vt:lpstr>501.4 Event</vt:lpstr>
      <vt:lpstr>501.5 Source</vt:lpstr>
      <vt:lpstr>501.5 Source</vt:lpstr>
      <vt:lpstr>501.6 Channel</vt:lpstr>
      <vt:lpstr>501.6 Channel</vt:lpstr>
      <vt:lpstr>501.6 Channel</vt:lpstr>
      <vt:lpstr>501.7 Sink</vt:lpstr>
      <vt:lpstr>501.7 Sink</vt:lpstr>
      <vt:lpstr>501.7 Sink</vt:lpstr>
      <vt:lpstr>501.8 Flume vs. Kafka</vt:lpstr>
      <vt:lpstr>501.8 Flume vs. Kafka</vt:lpstr>
      <vt:lpstr>501.8 Flume vs. Kafka</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1714</cp:revision>
  <dcterms:created xsi:type="dcterms:W3CDTF">2018-09-28T16:40:41Z</dcterms:created>
  <dcterms:modified xsi:type="dcterms:W3CDTF">2022-10-28T04:56:26Z</dcterms:modified>
</cp:coreProperties>
</file>