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4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004 Hadoop</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hat is Hadoop? | IT PRO">
            <a:extLst>
              <a:ext uri="{FF2B5EF4-FFF2-40B4-BE49-F238E27FC236}">
                <a16:creationId xmlns:a16="http://schemas.microsoft.com/office/drawing/2014/main" id="{6138EAC4-78CC-EA37-1049-A4BE14C2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77108"/>
            <a:ext cx="1576090" cy="88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(07:00/13:40)</a:t>
            </a:r>
          </a:p>
          <a:p>
            <a:pPr marL="342900" indent="-342900" algn="l">
              <a:buClr>
                <a:srgbClr val="0070C0"/>
              </a:buClr>
              <a:buSzPct val="80000"/>
              <a:buFont typeface="Wingdings" pitchFamily="2" charset="2"/>
              <a:buChar char="u"/>
            </a:pPr>
            <a:r>
              <a:rPr lang="en-US" sz="1800" dirty="0">
                <a:solidFill>
                  <a:schemeClr val="tx1"/>
                </a:solidFill>
              </a:rPr>
              <a:t>The Cloudera (merge Hortonworks in 2018) is the leading companies of Big Data world.</a:t>
            </a:r>
          </a:p>
          <a:p>
            <a:pPr marL="342900" indent="-342900" algn="l">
              <a:buClr>
                <a:srgbClr val="0070C0"/>
              </a:buClr>
              <a:buSzPct val="80000"/>
              <a:buFont typeface="Wingdings" pitchFamily="2" charset="2"/>
              <a:buChar char="u"/>
            </a:pPr>
            <a:r>
              <a:rPr lang="en-US" sz="1800" dirty="0">
                <a:solidFill>
                  <a:schemeClr val="tx1"/>
                </a:solidFill>
              </a:rPr>
              <a:t>Cloudera provide certification exams in the Big Data world.</a:t>
            </a:r>
          </a:p>
          <a:p>
            <a:pPr marL="342900" indent="-342900" algn="l">
              <a:buClr>
                <a:srgbClr val="0070C0"/>
              </a:buClr>
              <a:buSzPct val="80000"/>
              <a:buFont typeface="Wingdings" pitchFamily="2" charset="2"/>
              <a:buChar char="u"/>
            </a:pPr>
            <a:r>
              <a:rPr lang="en-US" sz="1800" dirty="0">
                <a:solidFill>
                  <a:schemeClr val="tx1"/>
                </a:solidFill>
              </a:rPr>
              <a:t>We can try the Cloudera certification exam after Spark class. Why people trust Microsoft, Apple, Oracle, etc.?</a:t>
            </a:r>
          </a:p>
          <a:p>
            <a:pPr marL="342900" indent="-342900" algn="l">
              <a:buClr>
                <a:srgbClr val="0070C0"/>
              </a:buClr>
              <a:buSzPct val="80000"/>
              <a:buFont typeface="Wingdings" pitchFamily="2" charset="2"/>
              <a:buChar char="u"/>
            </a:pPr>
            <a:r>
              <a:rPr lang="en-US" sz="1800" dirty="0">
                <a:solidFill>
                  <a:schemeClr val="tx1"/>
                </a:solidFill>
              </a:rPr>
              <a:t>They support the products. If you found something that does not work, you have power to ask them to fix the bugs for you.</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B774DEE9-325E-5929-7120-037B95C9E1A6}"/>
              </a:ext>
            </a:extLst>
          </p:cNvPr>
          <p:cNvPicPr>
            <a:picLocks noChangeAspect="1"/>
          </p:cNvPicPr>
          <p:nvPr/>
        </p:nvPicPr>
        <p:blipFill>
          <a:blip r:embed="rId2"/>
          <a:stretch>
            <a:fillRect/>
          </a:stretch>
        </p:blipFill>
        <p:spPr>
          <a:xfrm>
            <a:off x="2915816" y="3959283"/>
            <a:ext cx="4968552" cy="2717325"/>
          </a:xfrm>
          <a:prstGeom prst="rect">
            <a:avLst/>
          </a:prstGeom>
          <a:ln>
            <a:solidFill>
              <a:srgbClr val="C00000"/>
            </a:solidFill>
          </a:ln>
        </p:spPr>
      </p:pic>
      <p:sp>
        <p:nvSpPr>
          <p:cNvPr id="8" name="TextBox 7">
            <a:extLst>
              <a:ext uri="{FF2B5EF4-FFF2-40B4-BE49-F238E27FC236}">
                <a16:creationId xmlns:a16="http://schemas.microsoft.com/office/drawing/2014/main" id="{327CC61A-0E20-E831-0484-32317F3E594F}"/>
              </a:ext>
            </a:extLst>
          </p:cNvPr>
          <p:cNvSpPr txBox="1"/>
          <p:nvPr/>
        </p:nvSpPr>
        <p:spPr>
          <a:xfrm>
            <a:off x="465627" y="3980981"/>
            <a:ext cx="1946133" cy="646331"/>
          </a:xfrm>
          <a:prstGeom prst="rect">
            <a:avLst/>
          </a:prstGeom>
          <a:solidFill>
            <a:srgbClr val="FFFF00"/>
          </a:solidFill>
          <a:ln>
            <a:solidFill>
              <a:srgbClr val="C00000"/>
            </a:solidFill>
          </a:ln>
        </p:spPr>
        <p:txBody>
          <a:bodyPr wrap="square" rtlCol="0">
            <a:spAutoFit/>
          </a:bodyPr>
          <a:lstStyle/>
          <a:p>
            <a:r>
              <a:rPr lang="en-US" b="1" dirty="0"/>
              <a:t>Hadoop with Support: Cloudera</a:t>
            </a:r>
          </a:p>
        </p:txBody>
      </p:sp>
    </p:spTree>
    <p:extLst>
      <p:ext uri="{BB962C8B-B14F-4D97-AF65-F5344CB8AC3E}">
        <p14:creationId xmlns:p14="http://schemas.microsoft.com/office/powerpoint/2010/main" val="270737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(07:29/13:40)</a:t>
            </a:r>
          </a:p>
          <a:p>
            <a:pPr marL="342900" indent="-342900" algn="l">
              <a:buClr>
                <a:srgbClr val="0070C0"/>
              </a:buClr>
              <a:buSzPct val="80000"/>
              <a:buFont typeface="Wingdings" pitchFamily="2" charset="2"/>
              <a:buChar char="u"/>
            </a:pPr>
            <a:r>
              <a:rPr lang="en-US" sz="1800" dirty="0">
                <a:solidFill>
                  <a:schemeClr val="tx1"/>
                </a:solidFill>
              </a:rPr>
              <a:t>MapR is another big data company.</a:t>
            </a:r>
          </a:p>
          <a:p>
            <a:pPr marL="342900" indent="-342900" algn="l">
              <a:buClr>
                <a:srgbClr val="0070C0"/>
              </a:buClr>
              <a:buSzPct val="80000"/>
              <a:buFont typeface="Wingdings" pitchFamily="2" charset="2"/>
              <a:buChar char="u"/>
            </a:pPr>
            <a:r>
              <a:rPr lang="en-US" sz="1800" dirty="0">
                <a:solidFill>
                  <a:schemeClr val="tx1"/>
                </a:solidFill>
              </a:rPr>
              <a:t>MapR is shutdown in 2019 and HP acquires MapR business assets. </a:t>
            </a:r>
          </a:p>
          <a:p>
            <a:pPr marL="342900" indent="-342900" algn="l">
              <a:buClr>
                <a:srgbClr val="0070C0"/>
              </a:buClr>
              <a:buSzPct val="80000"/>
              <a:buFont typeface="Wingdings" pitchFamily="2" charset="2"/>
              <a:buChar char="u"/>
            </a:pPr>
            <a:r>
              <a:rPr lang="en-US" sz="1800" dirty="0">
                <a:solidFill>
                  <a:schemeClr val="tx1"/>
                </a:solidFill>
              </a:rPr>
              <a:t>Now MapR is called HPE (Hewlett Packard Enterprise).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TextBox 7">
            <a:extLst>
              <a:ext uri="{FF2B5EF4-FFF2-40B4-BE49-F238E27FC236}">
                <a16:creationId xmlns:a16="http://schemas.microsoft.com/office/drawing/2014/main" id="{327CC61A-0E20-E831-0484-32317F3E594F}"/>
              </a:ext>
            </a:extLst>
          </p:cNvPr>
          <p:cNvSpPr txBox="1"/>
          <p:nvPr/>
        </p:nvSpPr>
        <p:spPr>
          <a:xfrm>
            <a:off x="469540" y="2852936"/>
            <a:ext cx="1522512" cy="646331"/>
          </a:xfrm>
          <a:prstGeom prst="rect">
            <a:avLst/>
          </a:prstGeom>
          <a:solidFill>
            <a:srgbClr val="FFFF00"/>
          </a:solidFill>
          <a:ln>
            <a:solidFill>
              <a:srgbClr val="C00000"/>
            </a:solidFill>
          </a:ln>
        </p:spPr>
        <p:txBody>
          <a:bodyPr wrap="square" rtlCol="0">
            <a:spAutoFit/>
          </a:bodyPr>
          <a:lstStyle/>
          <a:p>
            <a:r>
              <a:rPr lang="en-US" b="1" dirty="0"/>
              <a:t>Hadoop with Support: HPE</a:t>
            </a:r>
          </a:p>
        </p:txBody>
      </p:sp>
      <p:pic>
        <p:nvPicPr>
          <p:cNvPr id="10" name="Picture 9">
            <a:extLst>
              <a:ext uri="{FF2B5EF4-FFF2-40B4-BE49-F238E27FC236}">
                <a16:creationId xmlns:a16="http://schemas.microsoft.com/office/drawing/2014/main" id="{CB3D1E8F-74D5-AA50-41BE-3CAA3FF9867B}"/>
              </a:ext>
            </a:extLst>
          </p:cNvPr>
          <p:cNvPicPr>
            <a:picLocks noChangeAspect="1"/>
          </p:cNvPicPr>
          <p:nvPr/>
        </p:nvPicPr>
        <p:blipFill>
          <a:blip r:embed="rId2"/>
          <a:stretch>
            <a:fillRect/>
          </a:stretch>
        </p:blipFill>
        <p:spPr>
          <a:xfrm>
            <a:off x="2915816" y="2785193"/>
            <a:ext cx="5418820" cy="3872994"/>
          </a:xfrm>
          <a:prstGeom prst="rect">
            <a:avLst/>
          </a:prstGeom>
          <a:ln>
            <a:solidFill>
              <a:srgbClr val="C00000"/>
            </a:solidFill>
          </a:ln>
        </p:spPr>
      </p:pic>
    </p:spTree>
    <p:extLst>
      <p:ext uri="{BB962C8B-B14F-4D97-AF65-F5344CB8AC3E}">
        <p14:creationId xmlns:p14="http://schemas.microsoft.com/office/powerpoint/2010/main" val="15699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49685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(08:12/13:40)</a:t>
            </a:r>
          </a:p>
          <a:p>
            <a:pPr marL="342900" indent="-342900" algn="l">
              <a:buClr>
                <a:srgbClr val="0070C0"/>
              </a:buClr>
              <a:buSzPct val="80000"/>
              <a:buFont typeface="Wingdings" pitchFamily="2" charset="2"/>
              <a:buChar char="u"/>
            </a:pPr>
            <a:r>
              <a:rPr lang="en-US" sz="1800" dirty="0">
                <a:solidFill>
                  <a:schemeClr val="tx1"/>
                </a:solidFill>
              </a:rPr>
              <a:t>Every company has their own name of Hadoop, for example, Microsoft Hadoop called HDInsight, IBM Hadoop called BigInsight, Amazon Hadoop called EMR (Elastic MapReduce)</a:t>
            </a:r>
          </a:p>
          <a:p>
            <a:pPr marL="342900" indent="-342900" algn="l">
              <a:buClr>
                <a:srgbClr val="0070C0"/>
              </a:buClr>
              <a:buSzPct val="80000"/>
              <a:buFont typeface="Wingdings" pitchFamily="2" charset="2"/>
              <a:buChar char="u"/>
            </a:pPr>
            <a:r>
              <a:rPr lang="en-US" sz="1800" dirty="0">
                <a:solidFill>
                  <a:schemeClr val="tx1"/>
                </a:solidFill>
              </a:rPr>
              <a:t>For end user, there is no much of difference in all of three platforms.</a:t>
            </a:r>
          </a:p>
          <a:p>
            <a:pPr marL="342900" indent="-342900" algn="l">
              <a:buClr>
                <a:srgbClr val="0070C0"/>
              </a:buClr>
              <a:buSzPct val="80000"/>
              <a:buFont typeface="Wingdings" pitchFamily="2" charset="2"/>
              <a:buChar char="u"/>
            </a:pPr>
            <a:r>
              <a:rPr lang="en-US" sz="1800" dirty="0">
                <a:solidFill>
                  <a:schemeClr val="tx1"/>
                </a:solidFill>
              </a:rPr>
              <a:t>The differences are Cloudera fixes some bugs on Hadoop.</a:t>
            </a:r>
          </a:p>
          <a:p>
            <a:pPr marL="342900" indent="-342900" algn="l">
              <a:buClr>
                <a:srgbClr val="0070C0"/>
              </a:buClr>
              <a:buSzPct val="80000"/>
              <a:buFont typeface="Wingdings" pitchFamily="2" charset="2"/>
              <a:buChar char="u"/>
            </a:pPr>
            <a:r>
              <a:rPr lang="en-US" sz="1800" dirty="0">
                <a:solidFill>
                  <a:schemeClr val="tx1"/>
                </a:solidFill>
              </a:rPr>
              <a:t>It is like Samsung cell phone and Google cell phone. </a:t>
            </a:r>
          </a:p>
          <a:p>
            <a:pPr marL="342900" indent="-342900" algn="l">
              <a:buClr>
                <a:srgbClr val="0070C0"/>
              </a:buClr>
              <a:buSzPct val="80000"/>
              <a:buFont typeface="Wingdings" pitchFamily="2" charset="2"/>
              <a:buChar char="u"/>
            </a:pPr>
            <a:r>
              <a:rPr lang="en-US" sz="1800" dirty="0">
                <a:solidFill>
                  <a:schemeClr val="tx1"/>
                </a:solidFill>
              </a:rPr>
              <a:t>There is no much difference. Internally, they are Android. </a:t>
            </a:r>
          </a:p>
          <a:p>
            <a:pPr marL="342900" indent="-342900" algn="l">
              <a:buClr>
                <a:srgbClr val="0070C0"/>
              </a:buClr>
              <a:buSzPct val="80000"/>
              <a:buFont typeface="Wingdings" pitchFamily="2" charset="2"/>
              <a:buChar char="u"/>
            </a:pPr>
            <a:r>
              <a:rPr lang="en-US" sz="1800" dirty="0">
                <a:solidFill>
                  <a:schemeClr val="tx1"/>
                </a:solidFill>
              </a:rPr>
              <a:t>Samsung said our Android is better, more bug free.</a:t>
            </a:r>
          </a:p>
          <a:p>
            <a:pPr marL="342900" indent="-342900" algn="l">
              <a:buClr>
                <a:srgbClr val="0070C0"/>
              </a:buClr>
              <a:buSzPct val="80000"/>
              <a:buFont typeface="Wingdings" pitchFamily="2" charset="2"/>
              <a:buChar char="u"/>
            </a:pPr>
            <a:r>
              <a:rPr lang="en-US" sz="1800" dirty="0">
                <a:solidFill>
                  <a:schemeClr val="tx1"/>
                </a:solidFill>
              </a:rPr>
              <a:t>If we download LINE or whatsapp, both apps will be run on Samsung and Google phone.</a:t>
            </a:r>
          </a:p>
          <a:p>
            <a:pPr marL="342900" indent="-342900" algn="l">
              <a:buClr>
                <a:srgbClr val="0070C0"/>
              </a:buClr>
              <a:buSzPct val="80000"/>
              <a:buFont typeface="Wingdings" pitchFamily="2" charset="2"/>
              <a:buChar char="u"/>
            </a:pPr>
            <a:r>
              <a:rPr lang="en-US" sz="1800" dirty="0">
                <a:solidFill>
                  <a:schemeClr val="tx1"/>
                </a:solidFill>
              </a:rPr>
              <a:t>It is same source with different commercial distributions. This is same as Linux. You can buy from Red Hat, Susie, or Ubuntu. Internally, they are all the same. The “ls” command will work for all of the Linux distributions.</a:t>
            </a:r>
          </a:p>
          <a:p>
            <a:pPr marL="342900" indent="-342900" algn="l">
              <a:buClr>
                <a:srgbClr val="0070C0"/>
              </a:buClr>
              <a:buSzPct val="80000"/>
              <a:buFont typeface="Wingdings" pitchFamily="2" charset="2"/>
              <a:buChar char="u"/>
            </a:pPr>
            <a:r>
              <a:rPr lang="en-US" sz="1800" dirty="0">
                <a:solidFill>
                  <a:schemeClr val="tx1"/>
                </a:solidFill>
              </a:rPr>
              <a:t>Cloudera is the most popular platform among all of the big data platforms because they head start in 2008.</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0005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25922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(10:17/13:40)</a:t>
            </a:r>
          </a:p>
          <a:p>
            <a:pPr marL="342900" indent="-342900" algn="l">
              <a:buClr>
                <a:srgbClr val="0070C0"/>
              </a:buClr>
              <a:buSzPct val="80000"/>
              <a:buFont typeface="Wingdings" pitchFamily="2" charset="2"/>
              <a:buChar char="u"/>
            </a:pPr>
            <a:r>
              <a:rPr lang="en-US" sz="1800" dirty="0">
                <a:solidFill>
                  <a:schemeClr val="tx1"/>
                </a:solidFill>
              </a:rPr>
              <a:t>A lot of companies already have the MapReduce program, and they want to go to Spark.</a:t>
            </a:r>
          </a:p>
          <a:p>
            <a:pPr marL="342900" indent="-342900" algn="l">
              <a:buClr>
                <a:srgbClr val="0070C0"/>
              </a:buClr>
              <a:buSzPct val="80000"/>
              <a:buFont typeface="Wingdings" pitchFamily="2" charset="2"/>
              <a:buChar char="u"/>
            </a:pPr>
            <a:r>
              <a:rPr lang="en-US" sz="1800" dirty="0">
                <a:solidFill>
                  <a:schemeClr val="tx1"/>
                </a:solidFill>
              </a:rPr>
              <a:t>If you want to go to Spark, we should know MapReduce first.</a:t>
            </a:r>
          </a:p>
          <a:p>
            <a:pPr marL="342900" indent="-342900" algn="l">
              <a:buClr>
                <a:srgbClr val="0070C0"/>
              </a:buClr>
              <a:buSzPct val="80000"/>
              <a:buFont typeface="Wingdings" pitchFamily="2" charset="2"/>
              <a:buChar char="u"/>
            </a:pPr>
            <a:r>
              <a:rPr lang="en-US" sz="1800" dirty="0">
                <a:solidFill>
                  <a:schemeClr val="tx1"/>
                </a:solidFill>
              </a:rPr>
              <a:t>To learn Spark, MapReduce is import.</a:t>
            </a:r>
          </a:p>
          <a:p>
            <a:pPr marL="342900" indent="-342900" algn="l">
              <a:buClr>
                <a:srgbClr val="0070C0"/>
              </a:buClr>
              <a:buSzPct val="80000"/>
              <a:buFont typeface="Wingdings" pitchFamily="2" charset="2"/>
              <a:buChar char="u"/>
            </a:pPr>
            <a:r>
              <a:rPr lang="en-US" sz="1800" dirty="0">
                <a:solidFill>
                  <a:schemeClr val="tx1"/>
                </a:solidFill>
              </a:rPr>
              <a:t>Spark is built based on MapReduce.</a:t>
            </a:r>
          </a:p>
          <a:p>
            <a:pPr marL="342900" indent="-342900" algn="l">
              <a:buClr>
                <a:srgbClr val="0070C0"/>
              </a:buClr>
              <a:buSzPct val="80000"/>
              <a:buFont typeface="Wingdings" pitchFamily="2" charset="2"/>
              <a:buChar char="u"/>
            </a:pPr>
            <a:r>
              <a:rPr lang="en-US" sz="1800" dirty="0">
                <a:solidFill>
                  <a:schemeClr val="tx1"/>
                </a:solidFill>
              </a:rPr>
              <a:t>How the MapReduce work and how to run MapReduce is the basic concepts that will help you to learn Spark in a better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8364183-7A04-ED4A-9C13-403B1D9A20BF}"/>
              </a:ext>
            </a:extLst>
          </p:cNvPr>
          <p:cNvPicPr>
            <a:picLocks noChangeAspect="1"/>
          </p:cNvPicPr>
          <p:nvPr/>
        </p:nvPicPr>
        <p:blipFill>
          <a:blip r:embed="rId2"/>
          <a:stretch>
            <a:fillRect/>
          </a:stretch>
        </p:blipFill>
        <p:spPr>
          <a:xfrm>
            <a:off x="2196480" y="3989104"/>
            <a:ext cx="5436096" cy="3109855"/>
          </a:xfrm>
          <a:prstGeom prst="rect">
            <a:avLst/>
          </a:prstGeom>
          <a:ln>
            <a:solidFill>
              <a:srgbClr val="C00000"/>
            </a:solidFill>
          </a:ln>
        </p:spPr>
      </p:pic>
    </p:spTree>
    <p:extLst>
      <p:ext uri="{BB962C8B-B14F-4D97-AF65-F5344CB8AC3E}">
        <p14:creationId xmlns:p14="http://schemas.microsoft.com/office/powerpoint/2010/main" val="136774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19442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(10:31/13:40)</a:t>
            </a:r>
          </a:p>
          <a:p>
            <a:pPr marL="342900" indent="-342900" algn="l">
              <a:buClr>
                <a:srgbClr val="0070C0"/>
              </a:buClr>
              <a:buSzPct val="80000"/>
              <a:buFont typeface="Wingdings" pitchFamily="2" charset="2"/>
              <a:buChar char="u"/>
            </a:pPr>
            <a:r>
              <a:rPr lang="en-US" sz="1800" dirty="0">
                <a:solidFill>
                  <a:schemeClr val="tx1"/>
                </a:solidFill>
              </a:rPr>
              <a:t>In Enterprise, the MapReduce name is totally gone. </a:t>
            </a:r>
          </a:p>
          <a:p>
            <a:pPr marL="342900" indent="-342900" algn="l">
              <a:buClr>
                <a:srgbClr val="0070C0"/>
              </a:buClr>
              <a:buSzPct val="80000"/>
              <a:buFont typeface="Wingdings" pitchFamily="2" charset="2"/>
              <a:buChar char="u"/>
            </a:pPr>
            <a:r>
              <a:rPr lang="en-US" sz="1800" dirty="0">
                <a:solidFill>
                  <a:schemeClr val="tx1"/>
                </a:solidFill>
              </a:rPr>
              <a:t>MapReduce can work as data warehouse, but the performance is poor compared to Spark.</a:t>
            </a:r>
          </a:p>
          <a:p>
            <a:pPr marL="342900" indent="-342900" algn="l">
              <a:buClr>
                <a:srgbClr val="0070C0"/>
              </a:buClr>
              <a:buSzPct val="80000"/>
              <a:buFont typeface="Wingdings" pitchFamily="2" charset="2"/>
              <a:buChar char="u"/>
            </a:pPr>
            <a:r>
              <a:rPr lang="en-US" sz="1800" dirty="0">
                <a:solidFill>
                  <a:schemeClr val="tx1"/>
                </a:solidFill>
              </a:rPr>
              <a:t>Hadoop is a batch processing system, not real-time.</a:t>
            </a:r>
          </a:p>
          <a:p>
            <a:pPr marL="342900" indent="-342900" algn="l">
              <a:buClr>
                <a:srgbClr val="0070C0"/>
              </a:buClr>
              <a:buSzPct val="80000"/>
              <a:buFont typeface="Wingdings" pitchFamily="2" charset="2"/>
              <a:buChar char="u"/>
            </a:pPr>
            <a:r>
              <a:rPr lang="en-US" sz="1800" dirty="0">
                <a:solidFill>
                  <a:schemeClr val="tx1"/>
                </a:solidFill>
              </a:rPr>
              <a:t>If we have 100 tera data, we need Spark process in real-time.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C8364183-7A04-ED4A-9C13-403B1D9A20BF}"/>
              </a:ext>
            </a:extLst>
          </p:cNvPr>
          <p:cNvPicPr>
            <a:picLocks noChangeAspect="1"/>
          </p:cNvPicPr>
          <p:nvPr/>
        </p:nvPicPr>
        <p:blipFill>
          <a:blip r:embed="rId2"/>
          <a:stretch>
            <a:fillRect/>
          </a:stretch>
        </p:blipFill>
        <p:spPr>
          <a:xfrm>
            <a:off x="2051720" y="3429057"/>
            <a:ext cx="5436096" cy="3109855"/>
          </a:xfrm>
          <a:prstGeom prst="rect">
            <a:avLst/>
          </a:prstGeom>
          <a:ln>
            <a:solidFill>
              <a:srgbClr val="C00000"/>
            </a:solidFill>
          </a:ln>
        </p:spPr>
      </p:pic>
    </p:spTree>
    <p:extLst>
      <p:ext uri="{BB962C8B-B14F-4D97-AF65-F5344CB8AC3E}">
        <p14:creationId xmlns:p14="http://schemas.microsoft.com/office/powerpoint/2010/main" val="21366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18295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(11:10/13:40)</a:t>
            </a:r>
          </a:p>
          <a:p>
            <a:pPr marL="342900" indent="-342900" algn="l">
              <a:buClr>
                <a:srgbClr val="0070C0"/>
              </a:buClr>
              <a:buSzPct val="80000"/>
              <a:buFont typeface="Wingdings" pitchFamily="2" charset="2"/>
              <a:buChar char="u"/>
            </a:pPr>
            <a:r>
              <a:rPr lang="en-US" sz="1800" dirty="0">
                <a:solidFill>
                  <a:schemeClr val="tx1"/>
                </a:solidFill>
              </a:rPr>
              <a:t>Most company are deploying everything over Amazon Web Services.</a:t>
            </a:r>
          </a:p>
          <a:p>
            <a:pPr marL="342900" indent="-342900" algn="l">
              <a:buClr>
                <a:srgbClr val="0070C0"/>
              </a:buClr>
              <a:buSzPct val="80000"/>
              <a:buFont typeface="Wingdings" pitchFamily="2" charset="2"/>
              <a:buChar char="u"/>
            </a:pPr>
            <a:r>
              <a:rPr lang="en-US" sz="1800" dirty="0">
                <a:solidFill>
                  <a:schemeClr val="tx1"/>
                </a:solidFill>
              </a:rPr>
              <a:t>Amazon offers fully managed Hadoop solutions on the cloud.</a:t>
            </a:r>
          </a:p>
          <a:p>
            <a:pPr marL="342900" indent="-342900" algn="l">
              <a:buClr>
                <a:srgbClr val="0070C0"/>
              </a:buClr>
              <a:buSzPct val="80000"/>
              <a:buFont typeface="Wingdings" pitchFamily="2" charset="2"/>
              <a:buChar char="u"/>
            </a:pPr>
            <a:r>
              <a:rPr lang="en-US" sz="1800" dirty="0">
                <a:solidFill>
                  <a:schemeClr val="tx1"/>
                </a:solidFill>
              </a:rPr>
              <a:t>If you go to Amazon and you ask for Hadoop solution, everything is installed up and running with automation.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C8364183-7A04-ED4A-9C13-403B1D9A20BF}"/>
              </a:ext>
            </a:extLst>
          </p:cNvPr>
          <p:cNvPicPr>
            <a:picLocks noChangeAspect="1"/>
          </p:cNvPicPr>
          <p:nvPr/>
        </p:nvPicPr>
        <p:blipFill>
          <a:blip r:embed="rId2"/>
          <a:stretch>
            <a:fillRect/>
          </a:stretch>
        </p:blipFill>
        <p:spPr>
          <a:xfrm>
            <a:off x="2051720" y="3458375"/>
            <a:ext cx="5436096" cy="3109855"/>
          </a:xfrm>
          <a:prstGeom prst="rect">
            <a:avLst/>
          </a:prstGeom>
          <a:ln>
            <a:solidFill>
              <a:srgbClr val="C00000"/>
            </a:solidFill>
          </a:ln>
        </p:spPr>
      </p:pic>
    </p:spTree>
    <p:extLst>
      <p:ext uri="{BB962C8B-B14F-4D97-AF65-F5344CB8AC3E}">
        <p14:creationId xmlns:p14="http://schemas.microsoft.com/office/powerpoint/2010/main" val="133586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6"/>
            <a:ext cx="8289044" cy="20456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(11:30/13:40)</a:t>
            </a:r>
          </a:p>
          <a:p>
            <a:pPr marL="342900" indent="-342900" algn="l">
              <a:buClr>
                <a:srgbClr val="0070C0"/>
              </a:buClr>
              <a:buSzPct val="80000"/>
              <a:buFont typeface="Wingdings" pitchFamily="2" charset="2"/>
              <a:buChar char="u"/>
            </a:pPr>
            <a:r>
              <a:rPr lang="en-US" sz="1800" dirty="0">
                <a:solidFill>
                  <a:schemeClr val="tx1"/>
                </a:solidFill>
              </a:rPr>
              <a:t>Amazon also give you data warehouse, there is a solution called redshift. </a:t>
            </a:r>
          </a:p>
          <a:p>
            <a:pPr marL="342900" indent="-342900" algn="l">
              <a:buClr>
                <a:srgbClr val="0070C0"/>
              </a:buClr>
              <a:buSzPct val="80000"/>
              <a:buFont typeface="Wingdings" pitchFamily="2" charset="2"/>
              <a:buChar char="u"/>
            </a:pPr>
            <a:r>
              <a:rPr lang="en-US" sz="1800" dirty="0">
                <a:solidFill>
                  <a:schemeClr val="tx1"/>
                </a:solidFill>
              </a:rPr>
              <a:t>Redshift is Amazon cloud-based data warehouse.</a:t>
            </a:r>
          </a:p>
          <a:p>
            <a:pPr marL="342900" indent="-342900" algn="l">
              <a:buClr>
                <a:srgbClr val="0070C0"/>
              </a:buClr>
              <a:buSzPct val="80000"/>
              <a:buFont typeface="Wingdings" pitchFamily="2" charset="2"/>
              <a:buChar char="u"/>
            </a:pPr>
            <a:r>
              <a:rPr lang="en-US" sz="1800" dirty="0">
                <a:solidFill>
                  <a:schemeClr val="tx1"/>
                </a:solidFill>
              </a:rPr>
              <a:t>Amazon offers redshift for you if you want data to be stored.</a:t>
            </a:r>
          </a:p>
          <a:p>
            <a:pPr marL="342900" indent="-342900" algn="l">
              <a:buClr>
                <a:srgbClr val="0070C0"/>
              </a:buClr>
              <a:buSzPct val="80000"/>
              <a:buFont typeface="Wingdings" pitchFamily="2" charset="2"/>
              <a:buChar char="u"/>
            </a:pPr>
            <a:r>
              <a:rPr lang="en-US" sz="1800" dirty="0">
                <a:solidFill>
                  <a:schemeClr val="tx1"/>
                </a:solidFill>
              </a:rPr>
              <a:t>Everything can be given in one solution.</a:t>
            </a:r>
          </a:p>
          <a:p>
            <a:pPr marL="342900" indent="-342900" algn="l">
              <a:buClr>
                <a:srgbClr val="0070C0"/>
              </a:buClr>
              <a:buSzPct val="80000"/>
              <a:buFont typeface="Wingdings" pitchFamily="2" charset="2"/>
              <a:buChar char="u"/>
            </a:pPr>
            <a:r>
              <a:rPr lang="en-US" sz="1800" dirty="0">
                <a:solidFill>
                  <a:schemeClr val="tx1"/>
                </a:solidFill>
              </a:rPr>
              <a:t>We need cheaper and fast speed are not possible.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C8364183-7A04-ED4A-9C13-403B1D9A20BF}"/>
              </a:ext>
            </a:extLst>
          </p:cNvPr>
          <p:cNvPicPr>
            <a:picLocks noChangeAspect="1"/>
          </p:cNvPicPr>
          <p:nvPr/>
        </p:nvPicPr>
        <p:blipFill>
          <a:blip r:embed="rId2"/>
          <a:stretch>
            <a:fillRect/>
          </a:stretch>
        </p:blipFill>
        <p:spPr>
          <a:xfrm>
            <a:off x="2051720" y="3458375"/>
            <a:ext cx="5436096" cy="3109855"/>
          </a:xfrm>
          <a:prstGeom prst="rect">
            <a:avLst/>
          </a:prstGeom>
          <a:ln>
            <a:solidFill>
              <a:srgbClr val="C00000"/>
            </a:solidFill>
          </a:ln>
        </p:spPr>
      </p:pic>
    </p:spTree>
    <p:extLst>
      <p:ext uri="{BB962C8B-B14F-4D97-AF65-F5344CB8AC3E}">
        <p14:creationId xmlns:p14="http://schemas.microsoft.com/office/powerpoint/2010/main" val="19527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16561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(12:20/13:40)</a:t>
            </a:r>
          </a:p>
          <a:p>
            <a:pPr marL="342900" indent="-342900" algn="l">
              <a:buClr>
                <a:srgbClr val="0070C0"/>
              </a:buClr>
              <a:buSzPct val="80000"/>
              <a:buFont typeface="Wingdings" pitchFamily="2" charset="2"/>
              <a:buChar char="u"/>
            </a:pPr>
            <a:r>
              <a:rPr lang="en-US" sz="1800" dirty="0">
                <a:solidFill>
                  <a:schemeClr val="tx1"/>
                </a:solidFill>
              </a:rPr>
              <a:t>We need to compromised price with real-time access.</a:t>
            </a:r>
          </a:p>
          <a:p>
            <a:pPr marL="342900" indent="-342900" algn="l">
              <a:buClr>
                <a:srgbClr val="0070C0"/>
              </a:buClr>
              <a:buSzPct val="80000"/>
              <a:buFont typeface="Wingdings" pitchFamily="2" charset="2"/>
              <a:buChar char="u"/>
            </a:pPr>
            <a:r>
              <a:rPr lang="en-US" sz="1800" dirty="0">
                <a:solidFill>
                  <a:schemeClr val="tx1"/>
                </a:solidFill>
              </a:rPr>
              <a:t>People think that I have a single machine, how much data can I store?</a:t>
            </a:r>
          </a:p>
          <a:p>
            <a:pPr marL="342900" indent="-342900" algn="l">
              <a:buClr>
                <a:srgbClr val="0070C0"/>
              </a:buClr>
              <a:buSzPct val="80000"/>
              <a:buFont typeface="Wingdings" pitchFamily="2" charset="2"/>
              <a:buChar char="u"/>
            </a:pPr>
            <a:r>
              <a:rPr lang="en-US" sz="1800" dirty="0">
                <a:solidFill>
                  <a:schemeClr val="tx1"/>
                </a:solidFill>
              </a:rPr>
              <a:t>The personal machine is insufficient in storage, we can add Network attached Storage, such as, SAN (Storage Area Network), and as much as we want.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C8364183-7A04-ED4A-9C13-403B1D9A20BF}"/>
              </a:ext>
            </a:extLst>
          </p:cNvPr>
          <p:cNvPicPr>
            <a:picLocks noChangeAspect="1"/>
          </p:cNvPicPr>
          <p:nvPr/>
        </p:nvPicPr>
        <p:blipFill>
          <a:blip r:embed="rId2"/>
          <a:stretch>
            <a:fillRect/>
          </a:stretch>
        </p:blipFill>
        <p:spPr>
          <a:xfrm>
            <a:off x="1979712" y="3233919"/>
            <a:ext cx="5436096" cy="3109855"/>
          </a:xfrm>
          <a:prstGeom prst="rect">
            <a:avLst/>
          </a:prstGeom>
          <a:ln>
            <a:solidFill>
              <a:srgbClr val="C00000"/>
            </a:solidFill>
          </a:ln>
        </p:spPr>
      </p:pic>
    </p:spTree>
    <p:extLst>
      <p:ext uri="{BB962C8B-B14F-4D97-AF65-F5344CB8AC3E}">
        <p14:creationId xmlns:p14="http://schemas.microsoft.com/office/powerpoint/2010/main" val="287712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3" cy="223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(00:50/13:40)</a:t>
            </a:r>
          </a:p>
          <a:p>
            <a:pPr marL="342900" indent="-342900" algn="l">
              <a:buClr>
                <a:srgbClr val="0070C0"/>
              </a:buClr>
              <a:buSzPct val="80000"/>
              <a:buFont typeface="Wingdings" pitchFamily="2" charset="2"/>
              <a:buChar char="u"/>
            </a:pPr>
            <a:r>
              <a:rPr lang="en-US" sz="1800" dirty="0">
                <a:solidFill>
                  <a:schemeClr val="tx1"/>
                </a:solidFill>
              </a:rPr>
              <a:t>We discuss the Hadoop architecture and MapReduce.</a:t>
            </a:r>
          </a:p>
          <a:p>
            <a:pPr marL="342900" indent="-342900" algn="l">
              <a:buClr>
                <a:srgbClr val="0070C0"/>
              </a:buClr>
              <a:buSzPct val="80000"/>
              <a:buFont typeface="Wingdings" pitchFamily="2" charset="2"/>
              <a:buChar char="u"/>
            </a:pPr>
            <a:r>
              <a:rPr lang="en-US" sz="1800" dirty="0">
                <a:solidFill>
                  <a:schemeClr val="tx1"/>
                </a:solidFill>
              </a:rPr>
              <a:t>The MapReduce is the default programming framework of Hadoop.</a:t>
            </a:r>
          </a:p>
          <a:p>
            <a:pPr marL="342900" indent="-342900" algn="l">
              <a:buClr>
                <a:srgbClr val="0070C0"/>
              </a:buClr>
              <a:buSzPct val="80000"/>
              <a:buFont typeface="Wingdings" pitchFamily="2" charset="2"/>
              <a:buChar char="u"/>
            </a:pPr>
            <a:r>
              <a:rPr lang="en-US" sz="1800" dirty="0">
                <a:solidFill>
                  <a:schemeClr val="tx1"/>
                </a:solidFill>
              </a:rPr>
              <a:t>If anybody want to analyze the data on top of Hadoop, they use MapReduce.</a:t>
            </a:r>
          </a:p>
          <a:p>
            <a:pPr marL="342900" indent="-342900" algn="l">
              <a:buClr>
                <a:srgbClr val="0070C0"/>
              </a:buClr>
              <a:buSzPct val="80000"/>
              <a:buFont typeface="Wingdings" pitchFamily="2" charset="2"/>
              <a:buChar char="u"/>
            </a:pPr>
            <a:r>
              <a:rPr lang="en-US" sz="1800" dirty="0">
                <a:solidFill>
                  <a:schemeClr val="tx1"/>
                </a:solidFill>
              </a:rPr>
              <a:t>Today, there is a lot of ways to analyze data, not only MapReduce.</a:t>
            </a:r>
          </a:p>
          <a:p>
            <a:pPr marL="342900" indent="-342900" algn="l">
              <a:buClr>
                <a:srgbClr val="0070C0"/>
              </a:buClr>
              <a:buSzPct val="80000"/>
              <a:buFont typeface="Wingdings" pitchFamily="2" charset="2"/>
              <a:buChar char="u"/>
            </a:pPr>
            <a:r>
              <a:rPr lang="en-US" sz="1800" dirty="0">
                <a:solidFill>
                  <a:schemeClr val="tx1"/>
                </a:solidFill>
              </a:rPr>
              <a:t>If you want to know MapReduce, we should know Java first because MapReduce Programs are written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4" name="Cylinder 23">
            <a:extLst>
              <a:ext uri="{FF2B5EF4-FFF2-40B4-BE49-F238E27FC236}">
                <a16:creationId xmlns:a16="http://schemas.microsoft.com/office/drawing/2014/main" id="{EF853839-6048-34FD-CCF4-98D087611288}"/>
              </a:ext>
            </a:extLst>
          </p:cNvPr>
          <p:cNvSpPr/>
          <p:nvPr/>
        </p:nvSpPr>
        <p:spPr>
          <a:xfrm>
            <a:off x="7589501" y="4834254"/>
            <a:ext cx="1280474" cy="6011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5" name="TextBox 24">
            <a:extLst>
              <a:ext uri="{FF2B5EF4-FFF2-40B4-BE49-F238E27FC236}">
                <a16:creationId xmlns:a16="http://schemas.microsoft.com/office/drawing/2014/main" id="{3B288E13-6932-8D70-6C17-34452DE7BF5A}"/>
              </a:ext>
            </a:extLst>
          </p:cNvPr>
          <p:cNvSpPr txBox="1"/>
          <p:nvPr/>
        </p:nvSpPr>
        <p:spPr>
          <a:xfrm>
            <a:off x="7723912" y="5029572"/>
            <a:ext cx="1048268" cy="246221"/>
          </a:xfrm>
          <a:prstGeom prst="rect">
            <a:avLst/>
          </a:prstGeom>
          <a:solidFill>
            <a:srgbClr val="FFFF00"/>
          </a:solidFill>
          <a:ln>
            <a:solidFill>
              <a:srgbClr val="C00000"/>
            </a:solidFill>
          </a:ln>
        </p:spPr>
        <p:txBody>
          <a:bodyPr wrap="square" rtlCol="0">
            <a:spAutoFit/>
          </a:bodyPr>
          <a:lstStyle/>
          <a:p>
            <a:pPr algn="ctr"/>
            <a:r>
              <a:rPr lang="en-US" sz="1000" dirty="0"/>
              <a:t>Data Warehouse</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2361697" cy="646331"/>
          </a:xfrm>
          <a:prstGeom prst="rect">
            <a:avLst/>
          </a:prstGeom>
          <a:solidFill>
            <a:srgbClr val="FFFF00"/>
          </a:solidFill>
          <a:ln>
            <a:solidFill>
              <a:srgbClr val="C00000"/>
            </a:solidFill>
          </a:ln>
        </p:spPr>
        <p:txBody>
          <a:bodyPr wrap="square" rtlCol="0">
            <a:spAutoFit/>
          </a:bodyPr>
          <a:lstStyle/>
          <a:p>
            <a:r>
              <a:rPr lang="en-US" b="1" dirty="0"/>
              <a:t>ETL (Extract, Transform, and Load)</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84666382-C88B-27D9-E607-5D4F5B73D6B2}"/>
              </a:ext>
            </a:extLst>
          </p:cNvPr>
          <p:cNvCxnSpPr>
            <a:cxnSpLocks/>
            <a:stCxn id="27" idx="3"/>
            <a:endCxn id="24" idx="2"/>
          </p:cNvCxnSpPr>
          <p:nvPr/>
        </p:nvCxnSpPr>
        <p:spPr>
          <a:xfrm flipV="1">
            <a:off x="7211211" y="5134841"/>
            <a:ext cx="378290" cy="178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240C82FF-1FF3-A8DB-7F12-DD6A028FC9FB}"/>
              </a:ext>
            </a:extLst>
          </p:cNvPr>
          <p:cNvSpPr txBox="1"/>
          <p:nvPr/>
        </p:nvSpPr>
        <p:spPr>
          <a:xfrm>
            <a:off x="7787565" y="5692736"/>
            <a:ext cx="936104" cy="400110"/>
          </a:xfrm>
          <a:prstGeom prst="rect">
            <a:avLst/>
          </a:prstGeom>
          <a:solidFill>
            <a:srgbClr val="FFFF00"/>
          </a:solidFill>
          <a:ln>
            <a:solidFill>
              <a:srgbClr val="C00000"/>
            </a:solidFill>
          </a:ln>
        </p:spPr>
        <p:txBody>
          <a:bodyPr wrap="square" rtlCol="0">
            <a:spAutoFit/>
          </a:bodyPr>
          <a:lstStyle/>
          <a:p>
            <a:pPr algn="ctr"/>
            <a:r>
              <a:rPr lang="en-US" sz="1000" dirty="0"/>
              <a:t>D/W</a:t>
            </a:r>
          </a:p>
          <a:p>
            <a:pPr algn="ctr"/>
            <a:r>
              <a:rPr lang="en-US" sz="1000" dirty="0"/>
              <a:t>OLAP</a:t>
            </a:r>
          </a:p>
        </p:txBody>
      </p:sp>
      <p:sp>
        <p:nvSpPr>
          <p:cNvPr id="36" name="TextBox 35">
            <a:extLst>
              <a:ext uri="{FF2B5EF4-FFF2-40B4-BE49-F238E27FC236}">
                <a16:creationId xmlns:a16="http://schemas.microsoft.com/office/drawing/2014/main" id="{932A29F0-4632-7051-3318-60A4512A72DC}"/>
              </a:ext>
            </a:extLst>
          </p:cNvPr>
          <p:cNvSpPr txBox="1"/>
          <p:nvPr/>
        </p:nvSpPr>
        <p:spPr>
          <a:xfrm>
            <a:off x="3377033" y="3669363"/>
            <a:ext cx="1001552" cy="369332"/>
          </a:xfrm>
          <a:prstGeom prst="rect">
            <a:avLst/>
          </a:prstGeom>
          <a:solidFill>
            <a:srgbClr val="FFFF00"/>
          </a:solidFill>
          <a:ln>
            <a:solidFill>
              <a:srgbClr val="C00000"/>
            </a:solidFill>
          </a:ln>
        </p:spPr>
        <p:txBody>
          <a:bodyPr wrap="square">
            <a:spAutoFit/>
          </a:bodyPr>
          <a:lstStyle/>
          <a:p>
            <a:r>
              <a:rPr lang="en-US" b="1" dirty="0">
                <a:solidFill>
                  <a:schemeClr val="tx1"/>
                </a:solidFill>
              </a:rPr>
              <a:t>Polyglot</a:t>
            </a:r>
            <a:endParaRPr lang="en-US" b="1" dirty="0"/>
          </a:p>
        </p:txBody>
      </p: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1" y="3619172"/>
            <a:ext cx="2790354" cy="176701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use Python and other language for MapReduce.</a:t>
            </a:r>
          </a:p>
          <a:p>
            <a:pPr marL="342900" indent="-342900" algn="l">
              <a:buClr>
                <a:srgbClr val="0070C0"/>
              </a:buClr>
              <a:buSzPct val="80000"/>
              <a:buFont typeface="Wingdings" pitchFamily="2" charset="2"/>
              <a:buChar char="u"/>
            </a:pPr>
            <a:r>
              <a:rPr lang="en-US" sz="1800" dirty="0">
                <a:solidFill>
                  <a:schemeClr val="tx1"/>
                </a:solidFill>
              </a:rPr>
              <a:t>But natively people write MapReduce programs in Java.</a:t>
            </a:r>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3" cy="223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(01:11/13:40)</a:t>
            </a:r>
          </a:p>
          <a:p>
            <a:pPr marL="342900" indent="-342900" algn="l">
              <a:buClr>
                <a:srgbClr val="0070C0"/>
              </a:buClr>
              <a:buSzPct val="80000"/>
              <a:buFont typeface="Wingdings" pitchFamily="2" charset="2"/>
              <a:buChar char="u"/>
            </a:pPr>
            <a:r>
              <a:rPr lang="en-US" sz="1800" dirty="0">
                <a:solidFill>
                  <a:schemeClr val="tx1"/>
                </a:solidFill>
              </a:rPr>
              <a:t>Since not everyone are familiar with Java and comfortable with Java, it may not make much sense out of you.</a:t>
            </a:r>
          </a:p>
          <a:p>
            <a:pPr marL="342900" indent="-342900" algn="l">
              <a:buClr>
                <a:srgbClr val="0070C0"/>
              </a:buClr>
              <a:buSzPct val="80000"/>
              <a:buFont typeface="Wingdings" pitchFamily="2" charset="2"/>
              <a:buChar char="u"/>
            </a:pPr>
            <a:r>
              <a:rPr lang="en-US" sz="1800" dirty="0">
                <a:solidFill>
                  <a:schemeClr val="tx1"/>
                </a:solidFill>
              </a:rPr>
              <a:t>Why do you learn MapReduce? MapReduce is to help you in Spark which we discuss. </a:t>
            </a:r>
          </a:p>
          <a:p>
            <a:pPr marL="342900" indent="-342900" algn="l">
              <a:buClr>
                <a:srgbClr val="0070C0"/>
              </a:buClr>
              <a:buSzPct val="80000"/>
              <a:buFont typeface="Wingdings" pitchFamily="2" charset="2"/>
              <a:buChar char="u"/>
            </a:pPr>
            <a:r>
              <a:rPr lang="en-US" sz="1800" dirty="0">
                <a:solidFill>
                  <a:schemeClr val="tx1"/>
                </a:solidFill>
              </a:rPr>
              <a:t>Spark uses similar concepts as MapReduce.</a:t>
            </a:r>
          </a:p>
          <a:p>
            <a:pPr marL="342900" indent="-342900" algn="l">
              <a:buClr>
                <a:srgbClr val="0070C0"/>
              </a:buClr>
              <a:buSzPct val="80000"/>
              <a:buFont typeface="Wingdings" pitchFamily="2" charset="2"/>
              <a:buChar char="u"/>
            </a:pPr>
            <a:r>
              <a:rPr lang="en-US" sz="1800" dirty="0">
                <a:solidFill>
                  <a:schemeClr val="tx1"/>
                </a:solidFill>
              </a:rPr>
              <a:t>We do not really need to understand every line of code in Spark.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4" name="Cylinder 23">
            <a:extLst>
              <a:ext uri="{FF2B5EF4-FFF2-40B4-BE49-F238E27FC236}">
                <a16:creationId xmlns:a16="http://schemas.microsoft.com/office/drawing/2014/main" id="{EF853839-6048-34FD-CCF4-98D087611288}"/>
              </a:ext>
            </a:extLst>
          </p:cNvPr>
          <p:cNvSpPr/>
          <p:nvPr/>
        </p:nvSpPr>
        <p:spPr>
          <a:xfrm>
            <a:off x="7589501" y="4834254"/>
            <a:ext cx="1280474" cy="6011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5" name="TextBox 24">
            <a:extLst>
              <a:ext uri="{FF2B5EF4-FFF2-40B4-BE49-F238E27FC236}">
                <a16:creationId xmlns:a16="http://schemas.microsoft.com/office/drawing/2014/main" id="{3B288E13-6932-8D70-6C17-34452DE7BF5A}"/>
              </a:ext>
            </a:extLst>
          </p:cNvPr>
          <p:cNvSpPr txBox="1"/>
          <p:nvPr/>
        </p:nvSpPr>
        <p:spPr>
          <a:xfrm>
            <a:off x="7723912" y="5029572"/>
            <a:ext cx="1048268" cy="246221"/>
          </a:xfrm>
          <a:prstGeom prst="rect">
            <a:avLst/>
          </a:prstGeom>
          <a:solidFill>
            <a:srgbClr val="FFFF00"/>
          </a:solidFill>
          <a:ln>
            <a:solidFill>
              <a:srgbClr val="C00000"/>
            </a:solidFill>
          </a:ln>
        </p:spPr>
        <p:txBody>
          <a:bodyPr wrap="square" rtlCol="0">
            <a:spAutoFit/>
          </a:bodyPr>
          <a:lstStyle/>
          <a:p>
            <a:pPr algn="ctr"/>
            <a:r>
              <a:rPr lang="en-US" sz="1000" dirty="0"/>
              <a:t>Data Warehouse</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2361697" cy="646331"/>
          </a:xfrm>
          <a:prstGeom prst="rect">
            <a:avLst/>
          </a:prstGeom>
          <a:solidFill>
            <a:srgbClr val="FFFF00"/>
          </a:solidFill>
          <a:ln>
            <a:solidFill>
              <a:srgbClr val="C00000"/>
            </a:solidFill>
          </a:ln>
        </p:spPr>
        <p:txBody>
          <a:bodyPr wrap="square" rtlCol="0">
            <a:spAutoFit/>
          </a:bodyPr>
          <a:lstStyle/>
          <a:p>
            <a:r>
              <a:rPr lang="en-US" b="1" dirty="0"/>
              <a:t>ETL (Extract, Transform, and Load)</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84666382-C88B-27D9-E607-5D4F5B73D6B2}"/>
              </a:ext>
            </a:extLst>
          </p:cNvPr>
          <p:cNvCxnSpPr>
            <a:cxnSpLocks/>
            <a:stCxn id="27" idx="3"/>
            <a:endCxn id="24" idx="2"/>
          </p:cNvCxnSpPr>
          <p:nvPr/>
        </p:nvCxnSpPr>
        <p:spPr>
          <a:xfrm flipV="1">
            <a:off x="7211211" y="5134841"/>
            <a:ext cx="378290" cy="178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240C82FF-1FF3-A8DB-7F12-DD6A028FC9FB}"/>
              </a:ext>
            </a:extLst>
          </p:cNvPr>
          <p:cNvSpPr txBox="1"/>
          <p:nvPr/>
        </p:nvSpPr>
        <p:spPr>
          <a:xfrm>
            <a:off x="7787565" y="5692736"/>
            <a:ext cx="936104" cy="400110"/>
          </a:xfrm>
          <a:prstGeom prst="rect">
            <a:avLst/>
          </a:prstGeom>
          <a:solidFill>
            <a:srgbClr val="FFFF00"/>
          </a:solidFill>
          <a:ln>
            <a:solidFill>
              <a:srgbClr val="C00000"/>
            </a:solidFill>
          </a:ln>
        </p:spPr>
        <p:txBody>
          <a:bodyPr wrap="square" rtlCol="0">
            <a:spAutoFit/>
          </a:bodyPr>
          <a:lstStyle/>
          <a:p>
            <a:pPr algn="ctr"/>
            <a:r>
              <a:rPr lang="en-US" sz="1000" dirty="0"/>
              <a:t>D/W</a:t>
            </a:r>
          </a:p>
          <a:p>
            <a:pPr algn="ctr"/>
            <a:r>
              <a:rPr lang="en-US" sz="1000" dirty="0"/>
              <a:t>OLAP</a:t>
            </a:r>
          </a:p>
        </p:txBody>
      </p:sp>
      <p:sp>
        <p:nvSpPr>
          <p:cNvPr id="36" name="TextBox 35">
            <a:extLst>
              <a:ext uri="{FF2B5EF4-FFF2-40B4-BE49-F238E27FC236}">
                <a16:creationId xmlns:a16="http://schemas.microsoft.com/office/drawing/2014/main" id="{932A29F0-4632-7051-3318-60A4512A72DC}"/>
              </a:ext>
            </a:extLst>
          </p:cNvPr>
          <p:cNvSpPr txBox="1"/>
          <p:nvPr/>
        </p:nvSpPr>
        <p:spPr>
          <a:xfrm>
            <a:off x="3377033" y="3669363"/>
            <a:ext cx="1001552" cy="369332"/>
          </a:xfrm>
          <a:prstGeom prst="rect">
            <a:avLst/>
          </a:prstGeom>
          <a:solidFill>
            <a:srgbClr val="FFFF00"/>
          </a:solidFill>
          <a:ln>
            <a:solidFill>
              <a:srgbClr val="C00000"/>
            </a:solidFill>
          </a:ln>
        </p:spPr>
        <p:txBody>
          <a:bodyPr wrap="square">
            <a:spAutoFit/>
          </a:bodyPr>
          <a:lstStyle/>
          <a:p>
            <a:r>
              <a:rPr lang="en-US" b="1" dirty="0">
                <a:solidFill>
                  <a:schemeClr val="tx1"/>
                </a:solidFill>
              </a:rPr>
              <a:t>Polyglot</a:t>
            </a:r>
            <a:endParaRPr lang="en-US" b="1" dirty="0"/>
          </a:p>
        </p:txBody>
      </p: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1" y="3619171"/>
            <a:ext cx="2790354" cy="237713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just need to understand the logic of MapReduce and Spark of how they are working.</a:t>
            </a:r>
          </a:p>
          <a:p>
            <a:pPr marL="342900" indent="-342900" algn="l">
              <a:buClr>
                <a:srgbClr val="0070C0"/>
              </a:buClr>
              <a:buSzPct val="80000"/>
              <a:buFont typeface="Wingdings" pitchFamily="2" charset="2"/>
              <a:buChar char="u"/>
            </a:pPr>
            <a:r>
              <a:rPr lang="en-US" sz="1800" dirty="0">
                <a:solidFill>
                  <a:schemeClr val="tx1"/>
                </a:solidFill>
              </a:rPr>
              <a:t>Not everybody will be able to follow and understand deeper.</a:t>
            </a:r>
          </a:p>
        </p:txBody>
      </p:sp>
    </p:spTree>
    <p:extLst>
      <p:ext uri="{BB962C8B-B14F-4D97-AF65-F5344CB8AC3E}">
        <p14:creationId xmlns:p14="http://schemas.microsoft.com/office/powerpoint/2010/main" val="70864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223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(02:21/13:40)</a:t>
            </a:r>
          </a:p>
          <a:p>
            <a:pPr marL="342900" indent="-342900" algn="l">
              <a:buClr>
                <a:srgbClr val="0070C0"/>
              </a:buClr>
              <a:buSzPct val="80000"/>
              <a:buFont typeface="Wingdings" pitchFamily="2" charset="2"/>
              <a:buChar char="u"/>
            </a:pPr>
            <a:r>
              <a:rPr lang="en-US" sz="1800" dirty="0">
                <a:solidFill>
                  <a:schemeClr val="tx1"/>
                </a:solidFill>
              </a:rPr>
              <a:t>Our Hadoop Architecture is as below diagram.</a:t>
            </a:r>
          </a:p>
          <a:p>
            <a:pPr marL="342900" indent="-342900" algn="l">
              <a:buClr>
                <a:srgbClr val="0070C0"/>
              </a:buClr>
              <a:buSzPct val="80000"/>
              <a:buFont typeface="Wingdings" pitchFamily="2" charset="2"/>
              <a:buChar char="u"/>
            </a:pPr>
            <a:r>
              <a:rPr lang="en-US" sz="1800" dirty="0">
                <a:solidFill>
                  <a:schemeClr val="tx1"/>
                </a:solidFill>
              </a:rPr>
              <a:t>Hadoop is a very old technology came out at 2005.</a:t>
            </a:r>
          </a:p>
          <a:p>
            <a:pPr marL="342900" indent="-342900" algn="l">
              <a:buClr>
                <a:srgbClr val="0070C0"/>
              </a:buClr>
              <a:buSzPct val="80000"/>
              <a:buFont typeface="Wingdings" pitchFamily="2" charset="2"/>
              <a:buChar char="u"/>
            </a:pPr>
            <a:r>
              <a:rPr lang="en-US" sz="1800" dirty="0">
                <a:solidFill>
                  <a:schemeClr val="tx1"/>
                </a:solidFill>
              </a:rPr>
              <a:t>In 2005, the Hadoop framework was created by Doug Cutting and Mike Cafarella.</a:t>
            </a:r>
          </a:p>
          <a:p>
            <a:pPr marL="342900" indent="-342900" algn="l">
              <a:buClr>
                <a:srgbClr val="0070C0"/>
              </a:buClr>
              <a:buSzPct val="80000"/>
              <a:buFont typeface="Wingdings" pitchFamily="2" charset="2"/>
              <a:buChar char="u"/>
            </a:pPr>
            <a:r>
              <a:rPr lang="en-US" sz="1800" dirty="0">
                <a:solidFill>
                  <a:schemeClr val="tx1"/>
                </a:solidFill>
              </a:rPr>
              <a:t>Doug and Mike took the original idea from Google.</a:t>
            </a:r>
          </a:p>
          <a:p>
            <a:pPr marL="342900" indent="-342900" algn="l">
              <a:buClr>
                <a:srgbClr val="0070C0"/>
              </a:buClr>
              <a:buSzPct val="80000"/>
              <a:buFont typeface="Wingdings" pitchFamily="2" charset="2"/>
              <a:buChar char="u"/>
            </a:pPr>
            <a:r>
              <a:rPr lang="en-US" sz="1800" dirty="0">
                <a:solidFill>
                  <a:schemeClr val="tx1"/>
                </a:solidFill>
              </a:rPr>
              <a:t>Google have done a lot of distributed computing and Google has done a lot of big data.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0" y="3619172"/>
            <a:ext cx="3628397" cy="233010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Google published couple of white papers and Doug Cutting and Mike Cafarella took the idea from Google and then created a framework called Hadoop. </a:t>
            </a:r>
          </a:p>
          <a:p>
            <a:pPr marL="342900" indent="-342900" algn="l">
              <a:buClr>
                <a:srgbClr val="0070C0"/>
              </a:buClr>
              <a:buSzPct val="80000"/>
              <a:buFont typeface="Wingdings" pitchFamily="2" charset="2"/>
              <a:buChar char="u"/>
            </a:pPr>
            <a:r>
              <a:rPr lang="en-US" sz="1800" dirty="0">
                <a:solidFill>
                  <a:schemeClr val="tx1"/>
                </a:solidFill>
              </a:rPr>
              <a:t>Later, Doug and Mike gave to Apache as an open-source project.</a:t>
            </a:r>
          </a:p>
        </p:txBody>
      </p:sp>
      <p:sp>
        <p:nvSpPr>
          <p:cNvPr id="7" name="TextBox 6">
            <a:extLst>
              <a:ext uri="{FF2B5EF4-FFF2-40B4-BE49-F238E27FC236}">
                <a16:creationId xmlns:a16="http://schemas.microsoft.com/office/drawing/2014/main" id="{FCD05548-F48D-1FD7-54D7-1974243296D6}"/>
              </a:ext>
            </a:extLst>
          </p:cNvPr>
          <p:cNvSpPr txBox="1"/>
          <p:nvPr/>
        </p:nvSpPr>
        <p:spPr>
          <a:xfrm>
            <a:off x="7305178" y="3630587"/>
            <a:ext cx="994888" cy="369332"/>
          </a:xfrm>
          <a:prstGeom prst="rect">
            <a:avLst/>
          </a:prstGeom>
          <a:solidFill>
            <a:srgbClr val="FFFF00"/>
          </a:solidFill>
          <a:ln>
            <a:solidFill>
              <a:srgbClr val="C00000"/>
            </a:solidFill>
          </a:ln>
        </p:spPr>
        <p:txBody>
          <a:bodyPr wrap="square" rtlCol="0">
            <a:spAutoFit/>
          </a:bodyPr>
          <a:lstStyle/>
          <a:p>
            <a:r>
              <a:rPr lang="en-US" b="1" dirty="0"/>
              <a:t>Hadoop</a:t>
            </a:r>
          </a:p>
        </p:txBody>
      </p:sp>
    </p:spTree>
    <p:extLst>
      <p:ext uri="{BB962C8B-B14F-4D97-AF65-F5344CB8AC3E}">
        <p14:creationId xmlns:p14="http://schemas.microsoft.com/office/powerpoint/2010/main" val="112013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22774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(03:38/13:40)</a:t>
            </a:r>
          </a:p>
          <a:p>
            <a:pPr marL="342900" indent="-342900" algn="l">
              <a:buClr>
                <a:srgbClr val="0070C0"/>
              </a:buClr>
              <a:buSzPct val="80000"/>
              <a:buFont typeface="Wingdings" pitchFamily="2" charset="2"/>
              <a:buChar char="u"/>
            </a:pPr>
            <a:r>
              <a:rPr lang="en-US" sz="1800" dirty="0">
                <a:solidFill>
                  <a:schemeClr val="tx1"/>
                </a:solidFill>
              </a:rPr>
              <a:t>Hadoop is an Open-source Project which is Apache open-source project.</a:t>
            </a:r>
          </a:p>
          <a:p>
            <a:pPr marL="342900" indent="-342900" algn="l">
              <a:buClr>
                <a:srgbClr val="0070C0"/>
              </a:buClr>
              <a:buSzPct val="80000"/>
              <a:buFont typeface="Wingdings" pitchFamily="2" charset="2"/>
              <a:buChar char="u"/>
            </a:pPr>
            <a:r>
              <a:rPr lang="en-US" sz="1800" dirty="0">
                <a:solidFill>
                  <a:schemeClr val="tx1"/>
                </a:solidFill>
              </a:rPr>
              <a:t>We can download Hadoop and install it for free.</a:t>
            </a:r>
          </a:p>
          <a:p>
            <a:pPr marL="342900" indent="-342900" algn="l">
              <a:buClr>
                <a:srgbClr val="0070C0"/>
              </a:buClr>
              <a:buSzPct val="80000"/>
              <a:buFont typeface="Wingdings" pitchFamily="2" charset="2"/>
              <a:buChar char="u"/>
            </a:pPr>
            <a:r>
              <a:rPr lang="en-US" sz="1800" dirty="0">
                <a:solidFill>
                  <a:schemeClr val="tx1"/>
                </a:solidFill>
              </a:rPr>
              <a:t>Since it is free, it does not have drawback of without support.</a:t>
            </a:r>
          </a:p>
          <a:p>
            <a:pPr marL="342900" indent="-342900" algn="l">
              <a:buClr>
                <a:srgbClr val="0070C0"/>
              </a:buClr>
              <a:buSzPct val="80000"/>
              <a:buFont typeface="Wingdings" pitchFamily="2" charset="2"/>
              <a:buChar char="u"/>
            </a:pPr>
            <a:r>
              <a:rPr lang="en-US" sz="1800" dirty="0">
                <a:solidFill>
                  <a:schemeClr val="tx1"/>
                </a:solidFill>
              </a:rPr>
              <a:t>For example, you have Android phone. The Android OS is free.</a:t>
            </a:r>
          </a:p>
          <a:p>
            <a:pPr marL="342900" indent="-342900" algn="l">
              <a:buClr>
                <a:srgbClr val="0070C0"/>
              </a:buClr>
              <a:buSzPct val="80000"/>
              <a:buFont typeface="Wingdings" pitchFamily="2" charset="2"/>
              <a:buChar char="u"/>
            </a:pPr>
            <a:r>
              <a:rPr lang="en-US" sz="1800" dirty="0">
                <a:solidFill>
                  <a:schemeClr val="tx1"/>
                </a:solidFill>
              </a:rPr>
              <a:t>iPhone OS is not free. </a:t>
            </a:r>
          </a:p>
          <a:p>
            <a:pPr marL="342900" indent="-342900" algn="l">
              <a:buClr>
                <a:srgbClr val="0070C0"/>
              </a:buClr>
              <a:buSzPct val="80000"/>
              <a:buFont typeface="Wingdings" pitchFamily="2" charset="2"/>
              <a:buChar char="u"/>
            </a:pPr>
            <a:r>
              <a:rPr lang="en-US" sz="1800" dirty="0">
                <a:solidFill>
                  <a:schemeClr val="tx1"/>
                </a:solidFill>
              </a:rPr>
              <a:t>You can see the difference between the Android Phone and iPhone.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0" y="3619172"/>
            <a:ext cx="3628397" cy="26181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Android phone might get a lot of bugs which may not appear in Apple phone.</a:t>
            </a:r>
          </a:p>
          <a:p>
            <a:pPr marL="342900" indent="-342900" algn="l">
              <a:buClr>
                <a:srgbClr val="0070C0"/>
              </a:buClr>
              <a:buSzPct val="80000"/>
              <a:buFont typeface="Wingdings" pitchFamily="2" charset="2"/>
              <a:buChar char="u"/>
            </a:pPr>
            <a:r>
              <a:rPr lang="en-US" sz="1800" dirty="0">
                <a:solidFill>
                  <a:schemeClr val="tx1"/>
                </a:solidFill>
              </a:rPr>
              <a:t>The Android OS is open-source.</a:t>
            </a:r>
          </a:p>
          <a:p>
            <a:pPr marL="342900" indent="-342900" algn="l">
              <a:buClr>
                <a:srgbClr val="0070C0"/>
              </a:buClr>
              <a:buSzPct val="80000"/>
              <a:buFont typeface="Wingdings" pitchFamily="2" charset="2"/>
              <a:buChar char="u"/>
            </a:pPr>
            <a:r>
              <a:rPr lang="en-US" sz="1800" dirty="0">
                <a:solidFill>
                  <a:schemeClr val="tx1"/>
                </a:solidFill>
              </a:rPr>
              <a:t>Every company modify the Open-source based on their requirements.</a:t>
            </a:r>
          </a:p>
          <a:p>
            <a:pPr marL="342900" indent="-342900" algn="l">
              <a:buClr>
                <a:srgbClr val="0070C0"/>
              </a:buClr>
              <a:buSzPct val="80000"/>
              <a:buFont typeface="Wingdings" pitchFamily="2" charset="2"/>
              <a:buChar char="u"/>
            </a:pPr>
            <a:r>
              <a:rPr lang="en-US" sz="1800" dirty="0">
                <a:solidFill>
                  <a:schemeClr val="tx1"/>
                </a:solidFill>
              </a:rPr>
              <a:t>For example, Samsung phone also use Android OS with their own Android.</a:t>
            </a:r>
          </a:p>
        </p:txBody>
      </p:sp>
      <p:sp>
        <p:nvSpPr>
          <p:cNvPr id="7" name="TextBox 6">
            <a:extLst>
              <a:ext uri="{FF2B5EF4-FFF2-40B4-BE49-F238E27FC236}">
                <a16:creationId xmlns:a16="http://schemas.microsoft.com/office/drawing/2014/main" id="{FCD05548-F48D-1FD7-54D7-1974243296D6}"/>
              </a:ext>
            </a:extLst>
          </p:cNvPr>
          <p:cNvSpPr txBox="1"/>
          <p:nvPr/>
        </p:nvSpPr>
        <p:spPr>
          <a:xfrm>
            <a:off x="7305178" y="3630587"/>
            <a:ext cx="994888" cy="369332"/>
          </a:xfrm>
          <a:prstGeom prst="rect">
            <a:avLst/>
          </a:prstGeom>
          <a:solidFill>
            <a:srgbClr val="FFFF00"/>
          </a:solidFill>
          <a:ln>
            <a:solidFill>
              <a:srgbClr val="C00000"/>
            </a:solidFill>
          </a:ln>
        </p:spPr>
        <p:txBody>
          <a:bodyPr wrap="square" rtlCol="0">
            <a:spAutoFit/>
          </a:bodyPr>
          <a:lstStyle/>
          <a:p>
            <a:r>
              <a:rPr lang="en-US" b="1" dirty="0"/>
              <a:t>Hadoop</a:t>
            </a:r>
          </a:p>
        </p:txBody>
      </p:sp>
    </p:spTree>
    <p:extLst>
      <p:ext uri="{BB962C8B-B14F-4D97-AF65-F5344CB8AC3E}">
        <p14:creationId xmlns:p14="http://schemas.microsoft.com/office/powerpoint/2010/main" val="113574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4" cy="22774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(04:27/13:40)</a:t>
            </a:r>
          </a:p>
          <a:p>
            <a:pPr marL="342900" indent="-342900" algn="l">
              <a:buClr>
                <a:srgbClr val="0070C0"/>
              </a:buClr>
              <a:buSzPct val="80000"/>
              <a:buFont typeface="Wingdings" pitchFamily="2" charset="2"/>
              <a:buChar char="u"/>
            </a:pPr>
            <a:r>
              <a:rPr lang="en-US" sz="1800" dirty="0">
                <a:solidFill>
                  <a:schemeClr val="tx1"/>
                </a:solidFill>
              </a:rPr>
              <a:t>For example, Samsung phone also use Android OS with their own Android OS.</a:t>
            </a:r>
          </a:p>
          <a:p>
            <a:pPr marL="342900" indent="-342900" algn="l">
              <a:buClr>
                <a:srgbClr val="0070C0"/>
              </a:buClr>
              <a:buSzPct val="80000"/>
              <a:buFont typeface="Wingdings" pitchFamily="2" charset="2"/>
              <a:buChar char="u"/>
            </a:pPr>
            <a:r>
              <a:rPr lang="en-US" sz="1800" dirty="0">
                <a:solidFill>
                  <a:schemeClr val="tx1"/>
                </a:solidFill>
              </a:rPr>
              <a:t>A lot of bugs may come out due to modify the Android open-source. </a:t>
            </a:r>
          </a:p>
          <a:p>
            <a:pPr marL="342900" indent="-342900" algn="l">
              <a:buClr>
                <a:srgbClr val="0070C0"/>
              </a:buClr>
              <a:buSzPct val="80000"/>
              <a:buFont typeface="Wingdings" pitchFamily="2" charset="2"/>
              <a:buChar char="u"/>
            </a:pPr>
            <a:r>
              <a:rPr lang="en-US" sz="1800" dirty="0">
                <a:solidFill>
                  <a:schemeClr val="tx1"/>
                </a:solidFill>
              </a:rPr>
              <a:t>The platform may not be so stable.</a:t>
            </a:r>
          </a:p>
          <a:p>
            <a:pPr marL="342900" indent="-342900" algn="l">
              <a:buClr>
                <a:srgbClr val="0070C0"/>
              </a:buClr>
              <a:buSzPct val="80000"/>
              <a:buFont typeface="Wingdings" pitchFamily="2" charset="2"/>
              <a:buChar char="u"/>
            </a:pPr>
            <a:r>
              <a:rPr lang="en-US" sz="1800" dirty="0">
                <a:solidFill>
                  <a:schemeClr val="tx1"/>
                </a:solidFill>
              </a:rPr>
              <a:t>If it is an Apple Phone, if somebody call a bug, Apple will fix it because there is only release version.</a:t>
            </a:r>
          </a:p>
          <a:p>
            <a:pPr marL="342900" indent="-342900" algn="l">
              <a:buClr>
                <a:srgbClr val="0070C0"/>
              </a:buClr>
              <a:buSzPct val="80000"/>
              <a:buFont typeface="Wingdings" pitchFamily="2" charset="2"/>
              <a:buChar char="u"/>
            </a:pPr>
            <a:r>
              <a:rPr lang="en-US" sz="1800" dirty="0">
                <a:solidFill>
                  <a:schemeClr val="tx1"/>
                </a:solidFill>
              </a:rPr>
              <a:t>Apple knows what bugs may come or may not come.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0" y="3619172"/>
            <a:ext cx="3628397" cy="21354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So, same story here.</a:t>
            </a:r>
          </a:p>
          <a:p>
            <a:pPr marL="342900" indent="-342900" algn="l">
              <a:buClr>
                <a:srgbClr val="0070C0"/>
              </a:buClr>
              <a:buSzPct val="80000"/>
              <a:buFont typeface="Wingdings" pitchFamily="2" charset="2"/>
              <a:buChar char="u"/>
            </a:pPr>
            <a:r>
              <a:rPr lang="en-US" sz="1800" dirty="0">
                <a:solidFill>
                  <a:schemeClr val="tx1"/>
                </a:solidFill>
              </a:rPr>
              <a:t>Originally, it was Apache Hadoop, and you download from their web site. </a:t>
            </a:r>
          </a:p>
          <a:p>
            <a:pPr marL="342900" indent="-342900" algn="l">
              <a:buClr>
                <a:srgbClr val="0070C0"/>
              </a:buClr>
              <a:buSzPct val="80000"/>
              <a:buFont typeface="Wingdings" pitchFamily="2" charset="2"/>
              <a:buChar char="u"/>
            </a:pPr>
            <a:r>
              <a:rPr lang="en-US" sz="1800" dirty="0">
                <a:solidFill>
                  <a:schemeClr val="tx1"/>
                </a:solidFill>
              </a:rPr>
              <a:t>If Hadoop is crashes, nobody is there is fix it because it is an open-Source.</a:t>
            </a:r>
          </a:p>
        </p:txBody>
      </p:sp>
      <p:sp>
        <p:nvSpPr>
          <p:cNvPr id="7" name="TextBox 6">
            <a:extLst>
              <a:ext uri="{FF2B5EF4-FFF2-40B4-BE49-F238E27FC236}">
                <a16:creationId xmlns:a16="http://schemas.microsoft.com/office/drawing/2014/main" id="{FCD05548-F48D-1FD7-54D7-1974243296D6}"/>
              </a:ext>
            </a:extLst>
          </p:cNvPr>
          <p:cNvSpPr txBox="1"/>
          <p:nvPr/>
        </p:nvSpPr>
        <p:spPr>
          <a:xfrm>
            <a:off x="7305178" y="3630587"/>
            <a:ext cx="994888" cy="369332"/>
          </a:xfrm>
          <a:prstGeom prst="rect">
            <a:avLst/>
          </a:prstGeom>
          <a:solidFill>
            <a:srgbClr val="FFFF00"/>
          </a:solidFill>
          <a:ln>
            <a:solidFill>
              <a:srgbClr val="C00000"/>
            </a:solidFill>
          </a:ln>
        </p:spPr>
        <p:txBody>
          <a:bodyPr wrap="square" rtlCol="0">
            <a:spAutoFit/>
          </a:bodyPr>
          <a:lstStyle/>
          <a:p>
            <a:r>
              <a:rPr lang="en-US" b="1" dirty="0"/>
              <a:t>Hadoop</a:t>
            </a:r>
          </a:p>
        </p:txBody>
      </p:sp>
    </p:spTree>
    <p:extLst>
      <p:ext uri="{BB962C8B-B14F-4D97-AF65-F5344CB8AC3E}">
        <p14:creationId xmlns:p14="http://schemas.microsoft.com/office/powerpoint/2010/main" val="362233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19676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(05:08/13:40)</a:t>
            </a:r>
          </a:p>
          <a:p>
            <a:pPr marL="342900" indent="-342900" algn="l">
              <a:buClr>
                <a:srgbClr val="0070C0"/>
              </a:buClr>
              <a:buSzPct val="80000"/>
              <a:buFont typeface="Wingdings" pitchFamily="2" charset="2"/>
              <a:buChar char="u"/>
            </a:pPr>
            <a:r>
              <a:rPr lang="en-US" sz="1800" dirty="0">
                <a:solidFill>
                  <a:schemeClr val="tx1"/>
                </a:solidFill>
              </a:rPr>
              <a:t>Therefore, a company called Cloudera come out. </a:t>
            </a:r>
          </a:p>
          <a:p>
            <a:pPr marL="342900" indent="-342900" algn="l">
              <a:buClr>
                <a:srgbClr val="0070C0"/>
              </a:buClr>
              <a:buSzPct val="80000"/>
              <a:buFont typeface="Wingdings" pitchFamily="2" charset="2"/>
              <a:buChar char="u"/>
            </a:pPr>
            <a:r>
              <a:rPr lang="en-US" sz="1800" dirty="0">
                <a:solidFill>
                  <a:schemeClr val="tx1"/>
                </a:solidFill>
              </a:rPr>
              <a:t>Cloudera is a first company which created a commercial distribution for Hadoop and related tools.</a:t>
            </a:r>
          </a:p>
          <a:p>
            <a:pPr marL="342900" indent="-342900" algn="l">
              <a:buClr>
                <a:srgbClr val="0070C0"/>
              </a:buClr>
              <a:buSzPct val="80000"/>
              <a:buFont typeface="Wingdings" pitchFamily="2" charset="2"/>
              <a:buChar char="u"/>
            </a:pPr>
            <a:r>
              <a:rPr lang="en-US" sz="1800" dirty="0">
                <a:solidFill>
                  <a:schemeClr val="tx1"/>
                </a:solidFill>
              </a:rPr>
              <a:t>Today, you also can go to Cloudera to give you Hadoop.</a:t>
            </a:r>
          </a:p>
          <a:p>
            <a:pPr marL="342900" indent="-342900" algn="l">
              <a:buClr>
                <a:srgbClr val="0070C0"/>
              </a:buClr>
              <a:buSzPct val="80000"/>
              <a:buFont typeface="Wingdings" pitchFamily="2" charset="2"/>
              <a:buChar char="u"/>
            </a:pPr>
            <a:r>
              <a:rPr lang="en-US" sz="1800" dirty="0">
                <a:solidFill>
                  <a:schemeClr val="tx1"/>
                </a:solidFill>
              </a:rPr>
              <a:t>What is the difference?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4267489" y="4903927"/>
            <a:ext cx="1872208" cy="783467"/>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5E78F1B-9C69-0071-2FA2-7F2DCF44FBBB}"/>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BF3358E0-2276-982D-91CA-5CEF1206E626}"/>
              </a:ext>
            </a:extLst>
          </p:cNvPr>
          <p:cNvSpPr/>
          <p:nvPr/>
        </p:nvSpPr>
        <p:spPr>
          <a:xfrm>
            <a:off x="4283968" y="5754648"/>
            <a:ext cx="1872208" cy="7428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7E870FC3-D35B-8A06-C2D8-0241EA037F47}"/>
              </a:ext>
            </a:extLst>
          </p:cNvPr>
          <p:cNvSpPr txBox="1"/>
          <p:nvPr/>
        </p:nvSpPr>
        <p:spPr>
          <a:xfrm>
            <a:off x="4752020" y="6183180"/>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351C817F-6ACB-7990-AA75-31D8B6E75619}"/>
              </a:ext>
            </a:extLst>
          </p:cNvPr>
          <p:cNvSpPr txBox="1"/>
          <p:nvPr/>
        </p:nvSpPr>
        <p:spPr>
          <a:xfrm>
            <a:off x="4565165" y="5857148"/>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6" name="TextBox 25">
            <a:extLst>
              <a:ext uri="{FF2B5EF4-FFF2-40B4-BE49-F238E27FC236}">
                <a16:creationId xmlns:a16="http://schemas.microsoft.com/office/drawing/2014/main" id="{81C4FE54-BD5A-2A0C-B1A3-DE7367575887}"/>
              </a:ext>
            </a:extLst>
          </p:cNvPr>
          <p:cNvSpPr txBox="1"/>
          <p:nvPr/>
        </p:nvSpPr>
        <p:spPr>
          <a:xfrm>
            <a:off x="6283777" y="3707450"/>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7" name="TextBox 26">
            <a:extLst>
              <a:ext uri="{FF2B5EF4-FFF2-40B4-BE49-F238E27FC236}">
                <a16:creationId xmlns:a16="http://schemas.microsoft.com/office/drawing/2014/main" id="{5ADA4522-7F22-C484-44D0-C3B4B8F03B50}"/>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b="1" dirty="0"/>
              <a:t>ETL</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a:off x="6139697" y="5152683"/>
            <a:ext cx="494541" cy="1429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6156176" y="5152683"/>
            <a:ext cx="478062" cy="973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A0CD86EE-4DFF-7A66-0C7F-815F89DB8C97}"/>
              </a:ext>
            </a:extLst>
          </p:cNvPr>
          <p:cNvCxnSpPr>
            <a:stCxn id="27" idx="1"/>
            <a:endCxn id="23" idx="3"/>
          </p:cNvCxnSpPr>
          <p:nvPr/>
        </p:nvCxnSpPr>
        <p:spPr>
          <a:xfrm flipH="1" flipV="1">
            <a:off x="5933316" y="3792474"/>
            <a:ext cx="700922" cy="13602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B4FEE4D-CBBC-2046-63B5-90BC17D6D9B3}"/>
              </a:ext>
            </a:extLst>
          </p:cNvPr>
          <p:cNvCxnSpPr>
            <a:stCxn id="27" idx="1"/>
            <a:endCxn id="22"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29FB2A9-2C0E-4BB1-AD53-09329D9D58C3}"/>
              </a:ext>
            </a:extLst>
          </p:cNvPr>
          <p:cNvCxnSpPr>
            <a:stCxn id="27" idx="1"/>
            <a:endCxn id="21"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E6EF77F2-6232-76AE-7615-3C84D886ABB3}"/>
              </a:ext>
            </a:extLst>
          </p:cNvPr>
          <p:cNvCxnSpPr>
            <a:stCxn id="27" idx="1"/>
            <a:endCxn id="20"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副標題 2">
            <a:extLst>
              <a:ext uri="{FF2B5EF4-FFF2-40B4-BE49-F238E27FC236}">
                <a16:creationId xmlns:a16="http://schemas.microsoft.com/office/drawing/2014/main" id="{2A828562-B6E9-7696-9FFB-CD8D45F41557}"/>
              </a:ext>
            </a:extLst>
          </p:cNvPr>
          <p:cNvSpPr txBox="1">
            <a:spLocks/>
          </p:cNvSpPr>
          <p:nvPr/>
        </p:nvSpPr>
        <p:spPr>
          <a:xfrm>
            <a:off x="420331" y="3352532"/>
            <a:ext cx="2809922" cy="240211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will get the same Hadoop or almost similar Hadoop that you got from Apache web site.</a:t>
            </a:r>
          </a:p>
          <a:p>
            <a:pPr marL="342900" indent="-342900" algn="l">
              <a:buClr>
                <a:srgbClr val="0070C0"/>
              </a:buClr>
              <a:buSzPct val="80000"/>
              <a:buFont typeface="Wingdings" pitchFamily="2" charset="2"/>
              <a:buChar char="u"/>
            </a:pPr>
            <a:r>
              <a:rPr lang="en-US" sz="1800" dirty="0">
                <a:solidFill>
                  <a:schemeClr val="tx1"/>
                </a:solidFill>
              </a:rPr>
              <a:t>But if you install it and if something is not working, they will fix it.</a:t>
            </a:r>
          </a:p>
        </p:txBody>
      </p:sp>
      <p:sp>
        <p:nvSpPr>
          <p:cNvPr id="7" name="TextBox 6">
            <a:extLst>
              <a:ext uri="{FF2B5EF4-FFF2-40B4-BE49-F238E27FC236}">
                <a16:creationId xmlns:a16="http://schemas.microsoft.com/office/drawing/2014/main" id="{FCD05548-F48D-1FD7-54D7-1974243296D6}"/>
              </a:ext>
            </a:extLst>
          </p:cNvPr>
          <p:cNvSpPr txBox="1"/>
          <p:nvPr/>
        </p:nvSpPr>
        <p:spPr>
          <a:xfrm>
            <a:off x="7305178" y="3630587"/>
            <a:ext cx="994888" cy="369332"/>
          </a:xfrm>
          <a:prstGeom prst="rect">
            <a:avLst/>
          </a:prstGeom>
          <a:solidFill>
            <a:srgbClr val="FFFF00"/>
          </a:solidFill>
          <a:ln>
            <a:solidFill>
              <a:srgbClr val="C00000"/>
            </a:solidFill>
          </a:ln>
        </p:spPr>
        <p:txBody>
          <a:bodyPr wrap="square" rtlCol="0">
            <a:spAutoFit/>
          </a:bodyPr>
          <a:lstStyle/>
          <a:p>
            <a:r>
              <a:rPr lang="en-US" b="1" dirty="0"/>
              <a:t>Hadoop</a:t>
            </a:r>
          </a:p>
        </p:txBody>
      </p:sp>
      <p:sp>
        <p:nvSpPr>
          <p:cNvPr id="8" name="TextBox 7">
            <a:extLst>
              <a:ext uri="{FF2B5EF4-FFF2-40B4-BE49-F238E27FC236}">
                <a16:creationId xmlns:a16="http://schemas.microsoft.com/office/drawing/2014/main" id="{998B5CCA-5F0C-AC78-E53F-6C08980B9DB0}"/>
              </a:ext>
            </a:extLst>
          </p:cNvPr>
          <p:cNvSpPr txBox="1"/>
          <p:nvPr/>
        </p:nvSpPr>
        <p:spPr>
          <a:xfrm>
            <a:off x="3377657" y="3679941"/>
            <a:ext cx="1036392" cy="369332"/>
          </a:xfrm>
          <a:prstGeom prst="rect">
            <a:avLst/>
          </a:prstGeom>
          <a:solidFill>
            <a:srgbClr val="FFFF00"/>
          </a:solidFill>
          <a:ln>
            <a:solidFill>
              <a:srgbClr val="C00000"/>
            </a:solidFill>
          </a:ln>
        </p:spPr>
        <p:txBody>
          <a:bodyPr wrap="square" rtlCol="0">
            <a:spAutoFit/>
          </a:bodyPr>
          <a:lstStyle/>
          <a:p>
            <a:r>
              <a:rPr lang="en-US" b="1" dirty="0"/>
              <a:t>Cloudera</a:t>
            </a:r>
          </a:p>
        </p:txBody>
      </p:sp>
    </p:spTree>
    <p:extLst>
      <p:ext uri="{BB962C8B-B14F-4D97-AF65-F5344CB8AC3E}">
        <p14:creationId xmlns:p14="http://schemas.microsoft.com/office/powerpoint/2010/main" val="336594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19676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(05:42/13:40)</a:t>
            </a:r>
          </a:p>
          <a:p>
            <a:pPr marL="342900" indent="-342900" algn="l">
              <a:buClr>
                <a:srgbClr val="0070C0"/>
              </a:buClr>
              <a:buSzPct val="80000"/>
              <a:buFont typeface="Wingdings" pitchFamily="2" charset="2"/>
              <a:buChar char="u"/>
            </a:pPr>
            <a:r>
              <a:rPr lang="en-US" sz="1800" dirty="0">
                <a:solidFill>
                  <a:schemeClr val="tx1"/>
                </a:solidFill>
              </a:rPr>
              <a:t>Since you are paying the money to Cloudera, you get support just like vendor.</a:t>
            </a:r>
          </a:p>
          <a:p>
            <a:pPr marL="342900" indent="-342900" algn="l">
              <a:buClr>
                <a:srgbClr val="0070C0"/>
              </a:buClr>
              <a:buSzPct val="80000"/>
              <a:buFont typeface="Wingdings" pitchFamily="2" charset="2"/>
              <a:buChar char="u"/>
            </a:pPr>
            <a:r>
              <a:rPr lang="en-US" sz="1800" dirty="0">
                <a:solidFill>
                  <a:schemeClr val="tx1"/>
                </a:solidFill>
              </a:rPr>
              <a:t>One of the popular companies in Big Data is Cloudera (Cloudera acquire Hortonworks).</a:t>
            </a:r>
          </a:p>
          <a:p>
            <a:pPr marL="342900" indent="-342900" algn="l">
              <a:buClr>
                <a:srgbClr val="0070C0"/>
              </a:buClr>
              <a:buSzPct val="80000"/>
              <a:buFont typeface="Wingdings" pitchFamily="2" charset="2"/>
              <a:buChar char="u"/>
            </a:pPr>
            <a:r>
              <a:rPr lang="en-US" sz="1800" dirty="0">
                <a:solidFill>
                  <a:schemeClr val="tx1"/>
                </a:solidFill>
              </a:rPr>
              <a:t>Cloudera sells Hadoop, Spark, etc. as a bundle.</a:t>
            </a:r>
          </a:p>
          <a:p>
            <a:pPr marL="342900" indent="-342900" algn="l">
              <a:buClr>
                <a:srgbClr val="0070C0"/>
              </a:buClr>
              <a:buSzPct val="80000"/>
              <a:buFont typeface="Wingdings" pitchFamily="2" charset="2"/>
              <a:buChar char="u"/>
            </a:pPr>
            <a:r>
              <a:rPr lang="en-US" sz="1800" dirty="0">
                <a:solidFill>
                  <a:schemeClr val="tx1"/>
                </a:solidFill>
              </a:rPr>
              <a:t>Cloudera also provide the free version, but we will not get the support.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2" name="Picture 11">
            <a:extLst>
              <a:ext uri="{FF2B5EF4-FFF2-40B4-BE49-F238E27FC236}">
                <a16:creationId xmlns:a16="http://schemas.microsoft.com/office/drawing/2014/main" id="{94481233-E58E-B84A-B153-3A0A02802C83}"/>
              </a:ext>
            </a:extLst>
          </p:cNvPr>
          <p:cNvPicPr>
            <a:picLocks noChangeAspect="1"/>
          </p:cNvPicPr>
          <p:nvPr/>
        </p:nvPicPr>
        <p:blipFill>
          <a:blip r:embed="rId2"/>
          <a:stretch>
            <a:fillRect/>
          </a:stretch>
        </p:blipFill>
        <p:spPr>
          <a:xfrm>
            <a:off x="2888204" y="3243944"/>
            <a:ext cx="5840508" cy="3194202"/>
          </a:xfrm>
          <a:prstGeom prst="rect">
            <a:avLst/>
          </a:prstGeom>
          <a:ln>
            <a:solidFill>
              <a:srgbClr val="C00000"/>
            </a:solidFill>
          </a:ln>
        </p:spPr>
      </p:pic>
      <p:sp>
        <p:nvSpPr>
          <p:cNvPr id="24" name="TextBox 23">
            <a:extLst>
              <a:ext uri="{FF2B5EF4-FFF2-40B4-BE49-F238E27FC236}">
                <a16:creationId xmlns:a16="http://schemas.microsoft.com/office/drawing/2014/main" id="{1F9105E7-578B-4E91-C5B2-95A7477D7234}"/>
              </a:ext>
            </a:extLst>
          </p:cNvPr>
          <p:cNvSpPr txBox="1"/>
          <p:nvPr/>
        </p:nvSpPr>
        <p:spPr>
          <a:xfrm>
            <a:off x="455712" y="3561471"/>
            <a:ext cx="2267272" cy="646331"/>
          </a:xfrm>
          <a:prstGeom prst="rect">
            <a:avLst/>
          </a:prstGeom>
          <a:solidFill>
            <a:srgbClr val="FFFF00"/>
          </a:solidFill>
          <a:ln>
            <a:solidFill>
              <a:srgbClr val="C00000"/>
            </a:solidFill>
          </a:ln>
        </p:spPr>
        <p:txBody>
          <a:bodyPr wrap="square" rtlCol="0">
            <a:spAutoFit/>
          </a:bodyPr>
          <a:lstStyle/>
          <a:p>
            <a:r>
              <a:rPr lang="en-US" b="1" dirty="0"/>
              <a:t>Hadoop with Support: Cloudera</a:t>
            </a:r>
          </a:p>
        </p:txBody>
      </p:sp>
    </p:spTree>
    <p:extLst>
      <p:ext uri="{BB962C8B-B14F-4D97-AF65-F5344CB8AC3E}">
        <p14:creationId xmlns:p14="http://schemas.microsoft.com/office/powerpoint/2010/main" val="192200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Hadoop</a:t>
            </a:r>
            <a:endParaRPr lang="zh-TW" altLang="en-US" sz="4000" b="1" dirty="0">
              <a:solidFill>
                <a:srgbClr val="FFFF00"/>
              </a:solidFill>
            </a:endParaRPr>
          </a:p>
        </p:txBody>
      </p:sp>
      <p:sp>
        <p:nvSpPr>
          <p:cNvPr id="3" name="副標題 2"/>
          <p:cNvSpPr>
            <a:spLocks noGrp="1"/>
          </p:cNvSpPr>
          <p:nvPr>
            <p:ph type="subTitle" idx="1"/>
          </p:nvPr>
        </p:nvSpPr>
        <p:spPr>
          <a:xfrm>
            <a:off x="420331" y="1268758"/>
            <a:ext cx="8289044"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Hadoop (06:21/13:40)</a:t>
            </a:r>
          </a:p>
          <a:p>
            <a:pPr marL="342900" indent="-342900" algn="l">
              <a:buClr>
                <a:srgbClr val="0070C0"/>
              </a:buClr>
              <a:buSzPct val="80000"/>
              <a:buFont typeface="Wingdings" pitchFamily="2" charset="2"/>
              <a:buChar char="u"/>
            </a:pPr>
            <a:r>
              <a:rPr lang="en-US" sz="1800" dirty="0">
                <a:solidFill>
                  <a:schemeClr val="tx1"/>
                </a:solidFill>
              </a:rPr>
              <a:t>If we start a company from Apache, we modify the source code and sell the code.</a:t>
            </a:r>
          </a:p>
          <a:p>
            <a:pPr marL="342900" indent="-342900" algn="l">
              <a:buClr>
                <a:srgbClr val="0070C0"/>
              </a:buClr>
              <a:buSzPct val="80000"/>
              <a:buFont typeface="Wingdings" pitchFamily="2" charset="2"/>
              <a:buChar char="u"/>
            </a:pPr>
            <a:r>
              <a:rPr lang="en-US" sz="1800" dirty="0">
                <a:solidFill>
                  <a:schemeClr val="tx1"/>
                </a:solidFill>
              </a:rPr>
              <a:t>Since you get from open source, we should give it free opensource or we can offer with support.</a:t>
            </a:r>
          </a:p>
          <a:p>
            <a:pPr marL="342900" indent="-342900" algn="l">
              <a:buClr>
                <a:srgbClr val="0070C0"/>
              </a:buClr>
              <a:buSzPct val="80000"/>
              <a:buFont typeface="Wingdings" pitchFamily="2" charset="2"/>
              <a:buChar char="u"/>
            </a:pPr>
            <a:r>
              <a:rPr lang="en-US" sz="1800" dirty="0">
                <a:solidFill>
                  <a:schemeClr val="tx1"/>
                </a:solidFill>
              </a:rPr>
              <a:t>Same as Linux, we have Ubuntu Linux (Free Open-source without support) and Red Hat Linux (Free Open source with charged support). What is difference between them? </a:t>
            </a:r>
          </a:p>
          <a:p>
            <a:pPr marL="342900" indent="-342900" algn="l">
              <a:buClr>
                <a:srgbClr val="0070C0"/>
              </a:buClr>
              <a:buSzPct val="80000"/>
              <a:buFont typeface="Wingdings" pitchFamily="2" charset="2"/>
              <a:buChar char="u"/>
            </a:pPr>
            <a:r>
              <a:rPr lang="en-US" sz="1800" dirty="0">
                <a:solidFill>
                  <a:schemeClr val="tx1"/>
                </a:solidFill>
              </a:rPr>
              <a:t>We can download both of Apache (Apache open-source without support) and Cloudera (free open-source with </a:t>
            </a:r>
            <a:r>
              <a:rPr lang="en-US" sz="1800" b="1" dirty="0">
                <a:solidFill>
                  <a:srgbClr val="C00000"/>
                </a:solidFill>
              </a:rPr>
              <a:t>charged support</a:t>
            </a:r>
            <a:r>
              <a:rPr lang="en-US" sz="1800" dirty="0">
                <a:solidFill>
                  <a:schemeClr val="tx1"/>
                </a:solidFill>
              </a:rPr>
              <a:t>)  from their web site.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https://www.youtube.com/watch?v=44xO9XmL2Co&amp;list=PLlgLmuG_KgbasW0lpInSAIxYd2vqAEPit&amp;index=4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EC8EE84A-A651-EF5E-3026-63EE643B55CC}"/>
              </a:ext>
            </a:extLst>
          </p:cNvPr>
          <p:cNvPicPr>
            <a:picLocks noChangeAspect="1"/>
          </p:cNvPicPr>
          <p:nvPr/>
        </p:nvPicPr>
        <p:blipFill>
          <a:blip r:embed="rId2"/>
          <a:stretch>
            <a:fillRect/>
          </a:stretch>
        </p:blipFill>
        <p:spPr>
          <a:xfrm>
            <a:off x="3203848" y="4197596"/>
            <a:ext cx="4864472" cy="2660403"/>
          </a:xfrm>
          <a:prstGeom prst="rect">
            <a:avLst/>
          </a:prstGeom>
          <a:ln>
            <a:solidFill>
              <a:srgbClr val="C00000"/>
            </a:solidFill>
          </a:ln>
        </p:spPr>
      </p:pic>
      <p:sp>
        <p:nvSpPr>
          <p:cNvPr id="8" name="TextBox 7">
            <a:extLst>
              <a:ext uri="{FF2B5EF4-FFF2-40B4-BE49-F238E27FC236}">
                <a16:creationId xmlns:a16="http://schemas.microsoft.com/office/drawing/2014/main" id="{7462C806-7EEA-40EE-D367-8641B4E5365E}"/>
              </a:ext>
            </a:extLst>
          </p:cNvPr>
          <p:cNvSpPr txBox="1"/>
          <p:nvPr/>
        </p:nvSpPr>
        <p:spPr>
          <a:xfrm>
            <a:off x="457200" y="4271420"/>
            <a:ext cx="2267272" cy="646331"/>
          </a:xfrm>
          <a:prstGeom prst="rect">
            <a:avLst/>
          </a:prstGeom>
          <a:solidFill>
            <a:srgbClr val="FFFF00"/>
          </a:solidFill>
          <a:ln>
            <a:solidFill>
              <a:srgbClr val="C00000"/>
            </a:solidFill>
          </a:ln>
        </p:spPr>
        <p:txBody>
          <a:bodyPr wrap="square" rtlCol="0">
            <a:spAutoFit/>
          </a:bodyPr>
          <a:lstStyle/>
          <a:p>
            <a:r>
              <a:rPr lang="en-US" b="1" dirty="0"/>
              <a:t>Hadoop with Support: Cloudera</a:t>
            </a:r>
          </a:p>
        </p:txBody>
      </p:sp>
    </p:spTree>
    <p:extLst>
      <p:ext uri="{BB962C8B-B14F-4D97-AF65-F5344CB8AC3E}">
        <p14:creationId xmlns:p14="http://schemas.microsoft.com/office/powerpoint/2010/main" val="5531679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2867</TotalTime>
  <Words>1955</Words>
  <Application>Microsoft Office PowerPoint</Application>
  <PresentationFormat>On-screen Show (4:3)</PresentationFormat>
  <Paragraphs>252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004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003 Hadoop</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1185</cp:revision>
  <dcterms:created xsi:type="dcterms:W3CDTF">2018-09-28T16:40:41Z</dcterms:created>
  <dcterms:modified xsi:type="dcterms:W3CDTF">2022-10-26T01:18:03Z</dcterms:modified>
</cp:coreProperties>
</file>