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2" r:id="rId3"/>
    <p:sldId id="281" r:id="rId4"/>
    <p:sldId id="282" r:id="rId5"/>
    <p:sldId id="283" r:id="rId6"/>
    <p:sldId id="280" r:id="rId7"/>
    <p:sldId id="275" r:id="rId8"/>
    <p:sldId id="285" r:id="rId9"/>
    <p:sldId id="286" r:id="rId10"/>
    <p:sldId id="290" r:id="rId11"/>
    <p:sldId id="287" r:id="rId12"/>
    <p:sldId id="284" r:id="rId13"/>
    <p:sldId id="288" r:id="rId14"/>
    <p:sldId id="289" r:id="rId15"/>
    <p:sldId id="259" r:id="rId1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04" autoAdjust="0"/>
    <p:restoredTop sz="96806" autoAdjust="0"/>
  </p:normalViewPr>
  <p:slideViewPr>
    <p:cSldViewPr>
      <p:cViewPr varScale="1">
        <p:scale>
          <a:sx n="83" d="100"/>
          <a:sy n="83" d="100"/>
        </p:scale>
        <p:origin x="1170"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2022/9/24</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2022/9/24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2022/9/24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2022/9/24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2022/9/24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2022/9/24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2022/9/24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2022/9/24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2022/9/24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2022/9/24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2022/9/24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2022/9/24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2022/9/24</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8.bin"/><Relationship Id="rId1" Type="http://schemas.openxmlformats.org/officeDocument/2006/relationships/slideLayout" Target="../slideLayouts/slideLayout1.xml"/><Relationship Id="rId4" Type="http://schemas.openxmlformats.org/officeDocument/2006/relationships/hyperlink" Target="https://www.learnsystemc.com/basic/time"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hyperlink" Target="https://www.learnsystemc.com/basic/time" TargetMode="External"/><Relationship Id="rId1" Type="http://schemas.openxmlformats.org/officeDocument/2006/relationships/slideLayout" Target="../slideLayouts/slideLayout1.xml"/><Relationship Id="rId4" Type="http://schemas.openxmlformats.org/officeDocument/2006/relationships/image" Target="../media/image8.wmf"/></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hyperlink" Target="https://www.learnsystemc.com/basic/time" TargetMode="External"/><Relationship Id="rId1" Type="http://schemas.openxmlformats.org/officeDocument/2006/relationships/slideLayout" Target="../slideLayouts/slideLayout1.xml"/><Relationship Id="rId4" Type="http://schemas.openxmlformats.org/officeDocument/2006/relationships/image" Target="../media/image9.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hyperlink" Target="https://www.learnsystemc.com/basic/concurrency" TargetMode="External"/><Relationship Id="rId1" Type="http://schemas.openxmlformats.org/officeDocument/2006/relationships/slideLayout" Target="../slideLayouts/slideLayout1.xml"/><Relationship Id="rId4" Type="http://schemas.openxmlformats.org/officeDocument/2006/relationships/image" Target="../media/image2.w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hyperlink" Target="https://www.learnsystemc.com/basic/concurrency" TargetMode="External"/><Relationship Id="rId1" Type="http://schemas.openxmlformats.org/officeDocument/2006/relationships/slideLayout" Target="../slideLayouts/slideLayout1.xml"/><Relationship Id="rId4" Type="http://schemas.openxmlformats.org/officeDocument/2006/relationships/image" Target="../media/image2.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hyperlink" Target="https://www.learnsystemc.com/basic/concurrency" TargetMode="External"/><Relationship Id="rId1" Type="http://schemas.openxmlformats.org/officeDocument/2006/relationships/slideLayout" Target="../slideLayouts/slideLayout1.xml"/><Relationship Id="rId4" Type="http://schemas.openxmlformats.org/officeDocument/2006/relationships/image" Target="../media/image3.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hyperlink" Target="https://www.learnsystemc.com/basic/concurrency" TargetMode="External"/><Relationship Id="rId1" Type="http://schemas.openxmlformats.org/officeDocument/2006/relationships/slideLayout" Target="../slideLayouts/slideLayout1.xml"/><Relationship Id="rId4" Type="http://schemas.openxmlformats.org/officeDocument/2006/relationships/image" Target="../media/image4.wmf"/></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hyperlink" Target="https://www.learnsystemc.com/basic/time" TargetMode="External"/><Relationship Id="rId1" Type="http://schemas.openxmlformats.org/officeDocument/2006/relationships/slideLayout" Target="../slideLayouts/slideLayout1.xml"/><Relationship Id="rId4" Type="http://schemas.openxmlformats.org/officeDocument/2006/relationships/image" Target="../media/image5.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hyperlink" Target="https://www.learnsystemc.com/basic/time" TargetMode="External"/><Relationship Id="rId1" Type="http://schemas.openxmlformats.org/officeDocument/2006/relationships/slideLayout" Target="../slideLayouts/slideLayout1.xml"/><Relationship Id="rId4" Type="http://schemas.openxmlformats.org/officeDocument/2006/relationships/image" Target="../media/image6.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hyperlink" Target="https://www.learnsystemc.com/basic/time" TargetMode="External"/><Relationship Id="rId1" Type="http://schemas.openxmlformats.org/officeDocument/2006/relationships/slideLayout" Target="../slideLayouts/slideLayout1.xml"/><Relationship Id="rId4" Type="http://schemas.openxmlformats.org/officeDocument/2006/relationships/image" Target="../media/image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10 Event</a:t>
            </a:r>
            <a:endParaRPr lang="zh-TW" altLang="en-US" sz="40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2022/9/24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2" descr="systemc.org">
            <a:extLst>
              <a:ext uri="{FF2B5EF4-FFF2-40B4-BE49-F238E27FC236}">
                <a16:creationId xmlns:a16="http://schemas.microsoft.com/office/drawing/2014/main" id="{CDD5EC1D-BA72-EB8C-233A-F0447A49C1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3717032"/>
            <a:ext cx="1920429" cy="69506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a:extLst>
              <a:ext uri="{FF2B5EF4-FFF2-40B4-BE49-F238E27FC236}">
                <a16:creationId xmlns:a16="http://schemas.microsoft.com/office/drawing/2014/main" id="{F8F6B6CB-2F7F-D7C7-B0B5-49A8D5A6EFD6}"/>
              </a:ext>
            </a:extLst>
          </p:cNvPr>
          <p:cNvGraphicFramePr>
            <a:graphicFrameLocks noChangeAspect="1"/>
          </p:cNvGraphicFramePr>
          <p:nvPr>
            <p:extLst>
              <p:ext uri="{D42A27DB-BD31-4B8C-83A1-F6EECF244321}">
                <p14:modId xmlns:p14="http://schemas.microsoft.com/office/powerpoint/2010/main" val="1391358149"/>
              </p:ext>
            </p:extLst>
          </p:nvPr>
        </p:nvGraphicFramePr>
        <p:xfrm>
          <a:off x="1116013" y="3141663"/>
          <a:ext cx="2981325" cy="1371600"/>
        </p:xfrm>
        <a:graphic>
          <a:graphicData uri="http://schemas.openxmlformats.org/presentationml/2006/ole">
            <mc:AlternateContent xmlns:mc="http://schemas.openxmlformats.org/markup-compatibility/2006">
              <mc:Choice xmlns:v="urn:schemas-microsoft-com:vml" Requires="v">
                <p:oleObj name="Bitmap Image" r:id="rId2" imgW="2981160" imgH="1371600" progId="PBrush">
                  <p:embed/>
                </p:oleObj>
              </mc:Choice>
              <mc:Fallback>
                <p:oleObj name="Bitmap Image" r:id="rId2" imgW="2981160" imgH="1371600" progId="PBrush">
                  <p:embed/>
                  <p:pic>
                    <p:nvPicPr>
                      <p:cNvPr id="0" name=""/>
                      <p:cNvPicPr/>
                      <p:nvPr/>
                    </p:nvPicPr>
                    <p:blipFill>
                      <a:blip r:embed="rId3"/>
                      <a:stretch>
                        <a:fillRect/>
                      </a:stretch>
                    </p:blipFill>
                    <p:spPr>
                      <a:xfrm>
                        <a:off x="1116013" y="3141663"/>
                        <a:ext cx="2981325" cy="1371600"/>
                      </a:xfrm>
                      <a:prstGeom prst="rect">
                        <a:avLst/>
                      </a:prstGeom>
                      <a:ln>
                        <a:solidFill>
                          <a:srgbClr val="C00000"/>
                        </a:solidFill>
                      </a:ln>
                    </p:spPr>
                  </p:pic>
                </p:oleObj>
              </mc:Fallback>
            </mc:AlternateContent>
          </a:graphicData>
        </a:graphic>
      </p:graphicFrame>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10.1 Run Code Example</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7992889" cy="79209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Run Code Example (1:50/3:07)</a:t>
            </a:r>
          </a:p>
          <a:p>
            <a:pPr marL="342900" indent="-342900" algn="l">
              <a:buClr>
                <a:srgbClr val="0070C0"/>
              </a:buClr>
              <a:buSzPct val="80000"/>
              <a:buFont typeface="Wingdings" pitchFamily="2" charset="2"/>
              <a:buChar char="u"/>
            </a:pPr>
            <a:r>
              <a:rPr lang="en-US" sz="1800" dirty="0">
                <a:solidFill>
                  <a:schemeClr val="tx1"/>
                </a:solidFill>
                <a:hlinkClick r:id="rId4"/>
              </a:rPr>
              <a:t>https://www.learnsystemc.com/basic/event</a:t>
            </a: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t>https://www.youtube.com/watch?v=vysRn1WYqtw&amp;list=PL1qVKHVG3ZfVb91esBQ0-0SQC3dGGeXkn&amp;index=10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
        <p:nvSpPr>
          <p:cNvPr id="10" name="TextBox 9">
            <a:extLst>
              <a:ext uri="{FF2B5EF4-FFF2-40B4-BE49-F238E27FC236}">
                <a16:creationId xmlns:a16="http://schemas.microsoft.com/office/drawing/2014/main" id="{C618FDFC-E2E3-A791-DCE6-A4E1FA7E3E99}"/>
              </a:ext>
            </a:extLst>
          </p:cNvPr>
          <p:cNvSpPr txBox="1"/>
          <p:nvPr/>
        </p:nvSpPr>
        <p:spPr>
          <a:xfrm>
            <a:off x="4355976" y="3943521"/>
            <a:ext cx="3744416" cy="276999"/>
          </a:xfrm>
          <a:prstGeom prst="rect">
            <a:avLst/>
          </a:prstGeom>
          <a:solidFill>
            <a:srgbClr val="FFFF00"/>
          </a:solidFill>
          <a:ln>
            <a:solidFill>
              <a:srgbClr val="C00000"/>
            </a:solidFill>
          </a:ln>
        </p:spPr>
        <p:txBody>
          <a:bodyPr wrap="square" rtlCol="0">
            <a:spAutoFit/>
          </a:bodyPr>
          <a:lstStyle/>
          <a:p>
            <a:r>
              <a:rPr lang="en-US" sz="1200" dirty="0"/>
              <a:t>We set the simulation time is 8 seconds.</a:t>
            </a:r>
          </a:p>
        </p:txBody>
      </p:sp>
      <p:sp>
        <p:nvSpPr>
          <p:cNvPr id="12" name="Rectangle 11">
            <a:extLst>
              <a:ext uri="{FF2B5EF4-FFF2-40B4-BE49-F238E27FC236}">
                <a16:creationId xmlns:a16="http://schemas.microsoft.com/office/drawing/2014/main" id="{05AF4983-FE0F-9721-1CD8-11B24FB58965}"/>
              </a:ext>
            </a:extLst>
          </p:cNvPr>
          <p:cNvSpPr/>
          <p:nvPr/>
        </p:nvSpPr>
        <p:spPr>
          <a:xfrm>
            <a:off x="1691680" y="3645024"/>
            <a:ext cx="2376264" cy="45263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137F8649-E92C-AE55-5FC9-286E01F62536}"/>
              </a:ext>
            </a:extLst>
          </p:cNvPr>
          <p:cNvCxnSpPr>
            <a:cxnSpLocks/>
            <a:stCxn id="10" idx="1"/>
            <a:endCxn id="12" idx="3"/>
          </p:cNvCxnSpPr>
          <p:nvPr/>
        </p:nvCxnSpPr>
        <p:spPr>
          <a:xfrm flipH="1" flipV="1">
            <a:off x="4067944" y="3871344"/>
            <a:ext cx="288032" cy="21067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284688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10.2 Result</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2022/9/24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4" name="Picture 2" descr="systemc.org">
            <a:extLst>
              <a:ext uri="{FF2B5EF4-FFF2-40B4-BE49-F238E27FC236}">
                <a16:creationId xmlns:a16="http://schemas.microsoft.com/office/drawing/2014/main" id="{CDD5EC1D-BA72-EB8C-233A-F0447A49C1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3717032"/>
            <a:ext cx="1920429" cy="695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2944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10.2 Result</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064897" cy="79209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Result (2:00/3:07)</a:t>
            </a:r>
          </a:p>
          <a:p>
            <a:pPr marL="342900" indent="-342900" algn="l">
              <a:buClr>
                <a:srgbClr val="0070C0"/>
              </a:buClr>
              <a:buSzPct val="80000"/>
              <a:buFont typeface="Wingdings" pitchFamily="2" charset="2"/>
              <a:buChar char="u"/>
            </a:pPr>
            <a:r>
              <a:rPr lang="en-US" sz="1800" dirty="0">
                <a:solidFill>
                  <a:schemeClr val="tx1"/>
                </a:solidFill>
                <a:hlinkClick r:id="rId2"/>
              </a:rPr>
              <a:t>https://www.learnsystemc.com/basic/event</a:t>
            </a: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t>https://www.youtube.com/watch?v=vysRn1WYqtw&amp;list=PL1qVKHVG3ZfVb91esBQ0-0SQC3dGGeXkn&amp;index=10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graphicFrame>
        <p:nvGraphicFramePr>
          <p:cNvPr id="8" name="Object 7">
            <a:extLst>
              <a:ext uri="{FF2B5EF4-FFF2-40B4-BE49-F238E27FC236}">
                <a16:creationId xmlns:a16="http://schemas.microsoft.com/office/drawing/2014/main" id="{ACB11DB6-74F8-E8F4-672E-10D8B2B2B44B}"/>
              </a:ext>
            </a:extLst>
          </p:cNvPr>
          <p:cNvGraphicFramePr>
            <a:graphicFrameLocks noChangeAspect="1"/>
          </p:cNvGraphicFramePr>
          <p:nvPr>
            <p:extLst>
              <p:ext uri="{D42A27DB-BD31-4B8C-83A1-F6EECF244321}">
                <p14:modId xmlns:p14="http://schemas.microsoft.com/office/powerpoint/2010/main" val="2493245314"/>
              </p:ext>
            </p:extLst>
          </p:nvPr>
        </p:nvGraphicFramePr>
        <p:xfrm>
          <a:off x="755576" y="2132856"/>
          <a:ext cx="7381875" cy="1838325"/>
        </p:xfrm>
        <a:graphic>
          <a:graphicData uri="http://schemas.openxmlformats.org/presentationml/2006/ole">
            <mc:AlternateContent xmlns:mc="http://schemas.openxmlformats.org/markup-compatibility/2006">
              <mc:Choice xmlns:v="urn:schemas-microsoft-com:vml" Requires="v">
                <p:oleObj name="Bitmap Image" r:id="rId3" imgW="7381800" imgH="1838160" progId="PBrush">
                  <p:embed/>
                </p:oleObj>
              </mc:Choice>
              <mc:Fallback>
                <p:oleObj name="Bitmap Image" r:id="rId3" imgW="7381800" imgH="1838160" progId="PBrush">
                  <p:embed/>
                  <p:pic>
                    <p:nvPicPr>
                      <p:cNvPr id="0" name=""/>
                      <p:cNvPicPr/>
                      <p:nvPr/>
                    </p:nvPicPr>
                    <p:blipFill>
                      <a:blip r:embed="rId4"/>
                      <a:stretch>
                        <a:fillRect/>
                      </a:stretch>
                    </p:blipFill>
                    <p:spPr>
                      <a:xfrm>
                        <a:off x="755576" y="2132856"/>
                        <a:ext cx="7381875" cy="1838325"/>
                      </a:xfrm>
                      <a:prstGeom prst="rect">
                        <a:avLst/>
                      </a:prstGeom>
                      <a:ln>
                        <a:solidFill>
                          <a:srgbClr val="C00000"/>
                        </a:solidFill>
                      </a:ln>
                    </p:spPr>
                  </p:pic>
                </p:oleObj>
              </mc:Fallback>
            </mc:AlternateContent>
          </a:graphicData>
        </a:graphic>
      </p:graphicFrame>
      <p:sp>
        <p:nvSpPr>
          <p:cNvPr id="9" name="TextBox 8">
            <a:extLst>
              <a:ext uri="{FF2B5EF4-FFF2-40B4-BE49-F238E27FC236}">
                <a16:creationId xmlns:a16="http://schemas.microsoft.com/office/drawing/2014/main" id="{A558A877-7A85-5C86-7CA0-46152B0646DF}"/>
              </a:ext>
            </a:extLst>
          </p:cNvPr>
          <p:cNvSpPr txBox="1"/>
          <p:nvPr/>
        </p:nvSpPr>
        <p:spPr>
          <a:xfrm>
            <a:off x="3707904" y="3068960"/>
            <a:ext cx="4248472" cy="830997"/>
          </a:xfrm>
          <a:prstGeom prst="rect">
            <a:avLst/>
          </a:prstGeom>
          <a:solidFill>
            <a:srgbClr val="FFFF00"/>
          </a:solidFill>
          <a:ln>
            <a:solidFill>
              <a:srgbClr val="C00000"/>
            </a:solidFill>
          </a:ln>
        </p:spPr>
        <p:txBody>
          <a:bodyPr wrap="square" rtlCol="0">
            <a:spAutoFit/>
          </a:bodyPr>
          <a:lstStyle/>
          <a:p>
            <a:r>
              <a:rPr lang="en-US" sz="1200" dirty="0"/>
              <a:t>After 1 second, we trigger the event, the catcher thread catch the event and print “Event catch message”. (time = 1 second)</a:t>
            </a:r>
          </a:p>
          <a:p>
            <a:endParaRPr lang="en-US" sz="1200" dirty="0"/>
          </a:p>
          <a:p>
            <a:r>
              <a:rPr lang="en-US" sz="1200" dirty="0"/>
              <a:t>We wait 2 seconds and catch the event (time = 3 second).</a:t>
            </a:r>
          </a:p>
        </p:txBody>
      </p:sp>
      <p:sp>
        <p:nvSpPr>
          <p:cNvPr id="10" name="TextBox 9">
            <a:extLst>
              <a:ext uri="{FF2B5EF4-FFF2-40B4-BE49-F238E27FC236}">
                <a16:creationId xmlns:a16="http://schemas.microsoft.com/office/drawing/2014/main" id="{0C58C7C6-0F2E-1F00-EFEE-AAB9B5F60430}"/>
              </a:ext>
            </a:extLst>
          </p:cNvPr>
          <p:cNvSpPr txBox="1"/>
          <p:nvPr/>
        </p:nvSpPr>
        <p:spPr>
          <a:xfrm>
            <a:off x="3707904" y="3933056"/>
            <a:ext cx="4248472" cy="1015663"/>
          </a:xfrm>
          <a:prstGeom prst="rect">
            <a:avLst/>
          </a:prstGeom>
          <a:solidFill>
            <a:srgbClr val="FFFF00"/>
          </a:solidFill>
          <a:ln>
            <a:solidFill>
              <a:srgbClr val="C00000"/>
            </a:solidFill>
          </a:ln>
        </p:spPr>
        <p:txBody>
          <a:bodyPr wrap="square" rtlCol="0">
            <a:spAutoFit/>
          </a:bodyPr>
          <a:lstStyle/>
          <a:p>
            <a:r>
              <a:rPr lang="en-US" sz="1200" dirty="0"/>
              <a:t>We cancel the event at 4 second.</a:t>
            </a:r>
          </a:p>
          <a:p>
            <a:endParaRPr lang="en-US" sz="1200" dirty="0"/>
          </a:p>
          <a:p>
            <a:r>
              <a:rPr lang="en-US" sz="1200" dirty="0"/>
              <a:t>And then we wait for 2 second which is time = 6 second.</a:t>
            </a:r>
          </a:p>
          <a:p>
            <a:r>
              <a:rPr lang="en-US" sz="1200" dirty="0"/>
              <a:t>We wait 1 second (time = 7 second), then, we trigger another event at 7 seconds. </a:t>
            </a:r>
          </a:p>
        </p:txBody>
      </p:sp>
    </p:spTree>
    <p:extLst>
      <p:ext uri="{BB962C8B-B14F-4D97-AF65-F5344CB8AC3E}">
        <p14:creationId xmlns:p14="http://schemas.microsoft.com/office/powerpoint/2010/main" val="610608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10.3 Debugger</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2022/9/24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pic>
        <p:nvPicPr>
          <p:cNvPr id="4" name="Picture 2" descr="systemc.org">
            <a:extLst>
              <a:ext uri="{FF2B5EF4-FFF2-40B4-BE49-F238E27FC236}">
                <a16:creationId xmlns:a16="http://schemas.microsoft.com/office/drawing/2014/main" id="{CDD5EC1D-BA72-EB8C-233A-F0447A49C1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3717032"/>
            <a:ext cx="1920429" cy="695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7561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10.3 Debugger</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064897" cy="79209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Debugger (2:30/3:07)</a:t>
            </a:r>
          </a:p>
          <a:p>
            <a:pPr marL="342900" indent="-342900" algn="l">
              <a:buClr>
                <a:srgbClr val="0070C0"/>
              </a:buClr>
              <a:buSzPct val="80000"/>
              <a:buFont typeface="Wingdings" pitchFamily="2" charset="2"/>
              <a:buChar char="u"/>
            </a:pPr>
            <a:r>
              <a:rPr lang="en-US" sz="1800" dirty="0">
                <a:solidFill>
                  <a:schemeClr val="tx1"/>
                </a:solidFill>
                <a:hlinkClick r:id="rId2"/>
              </a:rPr>
              <a:t>https://www.learnsystemc.com/basic/event</a:t>
            </a: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t>https://www.youtube.com/watch?v=vysRn1WYqtw&amp;list=PL1qVKHVG3ZfVb91esBQ0-0SQC3dGGeXkn&amp;index=10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graphicFrame>
        <p:nvGraphicFramePr>
          <p:cNvPr id="7" name="Object 6">
            <a:extLst>
              <a:ext uri="{FF2B5EF4-FFF2-40B4-BE49-F238E27FC236}">
                <a16:creationId xmlns:a16="http://schemas.microsoft.com/office/drawing/2014/main" id="{73BF29DC-5B38-7F3E-E727-CBC930A0C675}"/>
              </a:ext>
            </a:extLst>
          </p:cNvPr>
          <p:cNvGraphicFramePr>
            <a:graphicFrameLocks noChangeAspect="1"/>
          </p:cNvGraphicFramePr>
          <p:nvPr>
            <p:extLst>
              <p:ext uri="{D42A27DB-BD31-4B8C-83A1-F6EECF244321}">
                <p14:modId xmlns:p14="http://schemas.microsoft.com/office/powerpoint/2010/main" val="1323721568"/>
              </p:ext>
            </p:extLst>
          </p:nvPr>
        </p:nvGraphicFramePr>
        <p:xfrm>
          <a:off x="395536" y="2348880"/>
          <a:ext cx="7765642" cy="3456384"/>
        </p:xfrm>
        <a:graphic>
          <a:graphicData uri="http://schemas.openxmlformats.org/presentationml/2006/ole">
            <mc:AlternateContent xmlns:mc="http://schemas.openxmlformats.org/markup-compatibility/2006">
              <mc:Choice xmlns:v="urn:schemas-microsoft-com:vml" Requires="v">
                <p:oleObj name="Bitmap Image" r:id="rId3" imgW="6591240" imgH="2933640" progId="PBrush">
                  <p:embed/>
                </p:oleObj>
              </mc:Choice>
              <mc:Fallback>
                <p:oleObj name="Bitmap Image" r:id="rId3" imgW="6591240" imgH="2933640" progId="PBrush">
                  <p:embed/>
                  <p:pic>
                    <p:nvPicPr>
                      <p:cNvPr id="0" name=""/>
                      <p:cNvPicPr/>
                      <p:nvPr/>
                    </p:nvPicPr>
                    <p:blipFill>
                      <a:blip r:embed="rId4"/>
                      <a:stretch>
                        <a:fillRect/>
                      </a:stretch>
                    </p:blipFill>
                    <p:spPr>
                      <a:xfrm>
                        <a:off x="395536" y="2348880"/>
                        <a:ext cx="7765642" cy="3456384"/>
                      </a:xfrm>
                      <a:prstGeom prst="rect">
                        <a:avLst/>
                      </a:prstGeom>
                      <a:ln>
                        <a:solidFill>
                          <a:srgbClr val="C00000"/>
                        </a:solidFill>
                      </a:ln>
                    </p:spPr>
                  </p:pic>
                </p:oleObj>
              </mc:Fallback>
            </mc:AlternateContent>
          </a:graphicData>
        </a:graphic>
      </p:graphicFrame>
      <p:sp>
        <p:nvSpPr>
          <p:cNvPr id="9" name="TextBox 8">
            <a:extLst>
              <a:ext uri="{FF2B5EF4-FFF2-40B4-BE49-F238E27FC236}">
                <a16:creationId xmlns:a16="http://schemas.microsoft.com/office/drawing/2014/main" id="{73897B69-4A9C-7E7C-2474-C65112901004}"/>
              </a:ext>
            </a:extLst>
          </p:cNvPr>
          <p:cNvSpPr txBox="1"/>
          <p:nvPr/>
        </p:nvSpPr>
        <p:spPr>
          <a:xfrm>
            <a:off x="5508104" y="3140968"/>
            <a:ext cx="2592288" cy="461665"/>
          </a:xfrm>
          <a:prstGeom prst="rect">
            <a:avLst/>
          </a:prstGeom>
          <a:solidFill>
            <a:srgbClr val="FFFF00"/>
          </a:solidFill>
          <a:ln>
            <a:solidFill>
              <a:srgbClr val="C00000"/>
            </a:solidFill>
          </a:ln>
        </p:spPr>
        <p:txBody>
          <a:bodyPr wrap="square" rtlCol="0">
            <a:spAutoFit/>
          </a:bodyPr>
          <a:lstStyle/>
          <a:p>
            <a:r>
              <a:rPr lang="en-US" sz="1200" dirty="0"/>
              <a:t>Set break point in trigger thread and catcher thread.</a:t>
            </a:r>
          </a:p>
        </p:txBody>
      </p:sp>
    </p:spTree>
    <p:extLst>
      <p:ext uri="{BB962C8B-B14F-4D97-AF65-F5344CB8AC3E}">
        <p14:creationId xmlns:p14="http://schemas.microsoft.com/office/powerpoint/2010/main" val="185092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a:solidFill>
                  <a:srgbClr val="FFFF00"/>
                </a:solidFill>
              </a:rPr>
              <a:t>End</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2022/9/24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10 Event</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424937" cy="180020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Event (0:02/3:07)</a:t>
            </a:r>
          </a:p>
          <a:p>
            <a:pPr marL="342900" indent="-342900" algn="l">
              <a:buClr>
                <a:srgbClr val="0070C0"/>
              </a:buClr>
              <a:buSzPct val="80000"/>
              <a:buFont typeface="Wingdings" pitchFamily="2" charset="2"/>
              <a:buChar char="u"/>
            </a:pPr>
            <a:r>
              <a:rPr lang="en-US" sz="1600" dirty="0">
                <a:solidFill>
                  <a:schemeClr val="tx1"/>
                </a:solidFill>
                <a:hlinkClick r:id="rId2"/>
              </a:rPr>
              <a:t>https://www.learnsystemc.com/basic/event</a:t>
            </a: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We discuss the Event of systemC.</a:t>
            </a:r>
          </a:p>
          <a:p>
            <a:pPr marL="342900" indent="-342900" algn="l">
              <a:buClr>
                <a:srgbClr val="0070C0"/>
              </a:buClr>
              <a:buSzPct val="80000"/>
              <a:buFont typeface="Wingdings" pitchFamily="2" charset="2"/>
              <a:buChar char="u"/>
            </a:pPr>
            <a:r>
              <a:rPr lang="en-US" sz="1600" dirty="0">
                <a:solidFill>
                  <a:schemeClr val="tx1"/>
                </a:solidFill>
              </a:rPr>
              <a:t>We will synchronize the activities among the concurrent processes.</a:t>
            </a:r>
          </a:p>
          <a:p>
            <a:pPr marL="342900" indent="-342900" algn="l">
              <a:buClr>
                <a:srgbClr val="0070C0"/>
              </a:buClr>
              <a:buSzPct val="80000"/>
              <a:buFont typeface="Wingdings" pitchFamily="2" charset="2"/>
              <a:buChar char="u"/>
            </a:pPr>
            <a:r>
              <a:rPr lang="en-US" sz="1600" dirty="0">
                <a:solidFill>
                  <a:schemeClr val="tx1"/>
                </a:solidFill>
              </a:rPr>
              <a:t>systemC uses wait function to listen to the event.</a:t>
            </a:r>
          </a:p>
          <a:p>
            <a:pPr marL="342900" indent="-342900" algn="l">
              <a:buClr>
                <a:srgbClr val="0070C0"/>
              </a:buClr>
              <a:buSzPct val="80000"/>
              <a:buFont typeface="Wingdings" pitchFamily="2" charset="2"/>
              <a:buChar char="u"/>
            </a:pPr>
            <a:r>
              <a:rPr lang="en-US" sz="1600" dirty="0">
                <a:solidFill>
                  <a:schemeClr val="tx1"/>
                </a:solidFill>
              </a:rPr>
              <a:t>This synchronization is achieved using event.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t>https://www.youtube.com/watch?v=vysRn1WYqtw&amp;list=PL1qVKHVG3ZfVb91esBQ0-0SQC3dGGeXkn&amp;index=10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graphicFrame>
        <p:nvGraphicFramePr>
          <p:cNvPr id="8" name="Object 7">
            <a:extLst>
              <a:ext uri="{FF2B5EF4-FFF2-40B4-BE49-F238E27FC236}">
                <a16:creationId xmlns:a16="http://schemas.microsoft.com/office/drawing/2014/main" id="{7D6C492E-2A83-9201-3F12-3B00C91C0CD6}"/>
              </a:ext>
            </a:extLst>
          </p:cNvPr>
          <p:cNvGraphicFramePr>
            <a:graphicFrameLocks noChangeAspect="1"/>
          </p:cNvGraphicFramePr>
          <p:nvPr>
            <p:extLst>
              <p:ext uri="{D42A27DB-BD31-4B8C-83A1-F6EECF244321}">
                <p14:modId xmlns:p14="http://schemas.microsoft.com/office/powerpoint/2010/main" val="3151753388"/>
              </p:ext>
            </p:extLst>
          </p:nvPr>
        </p:nvGraphicFramePr>
        <p:xfrm>
          <a:off x="539552" y="3284984"/>
          <a:ext cx="8305800" cy="1228725"/>
        </p:xfrm>
        <a:graphic>
          <a:graphicData uri="http://schemas.openxmlformats.org/presentationml/2006/ole">
            <mc:AlternateContent xmlns:mc="http://schemas.openxmlformats.org/markup-compatibility/2006">
              <mc:Choice xmlns:v="urn:schemas-microsoft-com:vml" Requires="v">
                <p:oleObj name="Bitmap Image" r:id="rId3" imgW="8305920" imgH="1228680" progId="PBrush">
                  <p:embed/>
                </p:oleObj>
              </mc:Choice>
              <mc:Fallback>
                <p:oleObj name="Bitmap Image" r:id="rId3" imgW="8305920" imgH="1228680" progId="PBrush">
                  <p:embed/>
                  <p:pic>
                    <p:nvPicPr>
                      <p:cNvPr id="0" name=""/>
                      <p:cNvPicPr/>
                      <p:nvPr/>
                    </p:nvPicPr>
                    <p:blipFill>
                      <a:blip r:embed="rId4"/>
                      <a:stretch>
                        <a:fillRect/>
                      </a:stretch>
                    </p:blipFill>
                    <p:spPr>
                      <a:xfrm>
                        <a:off x="539552" y="3284984"/>
                        <a:ext cx="8305800" cy="1228725"/>
                      </a:xfrm>
                      <a:prstGeom prst="rect">
                        <a:avLst/>
                      </a:prstGeom>
                      <a:ln>
                        <a:solidFill>
                          <a:srgbClr val="C00000"/>
                        </a:solidFill>
                      </a:ln>
                    </p:spPr>
                  </p:pic>
                </p:oleObj>
              </mc:Fallback>
            </mc:AlternateContent>
          </a:graphicData>
        </a:graphic>
      </p:graphicFrame>
    </p:spTree>
    <p:extLst>
      <p:ext uri="{BB962C8B-B14F-4D97-AF65-F5344CB8AC3E}">
        <p14:creationId xmlns:p14="http://schemas.microsoft.com/office/powerpoint/2010/main" val="3327016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10 Event</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424937" cy="122413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Event (0:12/3:07)</a:t>
            </a:r>
          </a:p>
          <a:p>
            <a:pPr marL="342900" indent="-342900" algn="l">
              <a:buClr>
                <a:srgbClr val="0070C0"/>
              </a:buClr>
              <a:buSzPct val="80000"/>
              <a:buFont typeface="Wingdings" pitchFamily="2" charset="2"/>
              <a:buChar char="u"/>
            </a:pPr>
            <a:r>
              <a:rPr lang="en-US" sz="1600" dirty="0">
                <a:solidFill>
                  <a:schemeClr val="tx1"/>
                </a:solidFill>
                <a:hlinkClick r:id="rId2"/>
              </a:rPr>
              <a:t>https://www.learnsystemc.com/basic/event</a:t>
            </a: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The event is an object of class, sc_event.</a:t>
            </a:r>
          </a:p>
          <a:p>
            <a:pPr marL="342900" indent="-342900" algn="l">
              <a:buClr>
                <a:srgbClr val="0070C0"/>
              </a:buClr>
              <a:buSzPct val="80000"/>
              <a:buFont typeface="Wingdings" pitchFamily="2" charset="2"/>
              <a:buChar char="u"/>
            </a:pPr>
            <a:r>
              <a:rPr lang="en-US" sz="1600" dirty="0">
                <a:solidFill>
                  <a:schemeClr val="tx1"/>
                </a:solidFill>
              </a:rPr>
              <a:t>It is used for the purpose of synchronization.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t>https://www.youtube.com/watch?v=vysRn1WYqtw&amp;list=PL1qVKHVG3ZfVb91esBQ0-0SQC3dGGeXkn&amp;index=10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graphicFrame>
        <p:nvGraphicFramePr>
          <p:cNvPr id="8" name="Object 7">
            <a:extLst>
              <a:ext uri="{FF2B5EF4-FFF2-40B4-BE49-F238E27FC236}">
                <a16:creationId xmlns:a16="http://schemas.microsoft.com/office/drawing/2014/main" id="{7D6C492E-2A83-9201-3F12-3B00C91C0CD6}"/>
              </a:ext>
            </a:extLst>
          </p:cNvPr>
          <p:cNvGraphicFramePr>
            <a:graphicFrameLocks noChangeAspect="1"/>
          </p:cNvGraphicFramePr>
          <p:nvPr/>
        </p:nvGraphicFramePr>
        <p:xfrm>
          <a:off x="539552" y="3068960"/>
          <a:ext cx="8305800" cy="1228725"/>
        </p:xfrm>
        <a:graphic>
          <a:graphicData uri="http://schemas.openxmlformats.org/presentationml/2006/ole">
            <mc:AlternateContent xmlns:mc="http://schemas.openxmlformats.org/markup-compatibility/2006">
              <mc:Choice xmlns:v="urn:schemas-microsoft-com:vml" Requires="v">
                <p:oleObj name="Bitmap Image" r:id="rId3" imgW="8305920" imgH="1228680" progId="PBrush">
                  <p:embed/>
                </p:oleObj>
              </mc:Choice>
              <mc:Fallback>
                <p:oleObj name="Bitmap Image" r:id="rId3" imgW="8305920" imgH="1228680" progId="PBrush">
                  <p:embed/>
                  <p:pic>
                    <p:nvPicPr>
                      <p:cNvPr id="8" name="Object 7">
                        <a:extLst>
                          <a:ext uri="{FF2B5EF4-FFF2-40B4-BE49-F238E27FC236}">
                            <a16:creationId xmlns:a16="http://schemas.microsoft.com/office/drawing/2014/main" id="{7D6C492E-2A83-9201-3F12-3B00C91C0CD6}"/>
                          </a:ext>
                        </a:extLst>
                      </p:cNvPr>
                      <p:cNvPicPr/>
                      <p:nvPr/>
                    </p:nvPicPr>
                    <p:blipFill>
                      <a:blip r:embed="rId4"/>
                      <a:stretch>
                        <a:fillRect/>
                      </a:stretch>
                    </p:blipFill>
                    <p:spPr>
                      <a:xfrm>
                        <a:off x="539552" y="3068960"/>
                        <a:ext cx="8305800" cy="1228725"/>
                      </a:xfrm>
                      <a:prstGeom prst="rect">
                        <a:avLst/>
                      </a:prstGeom>
                      <a:ln>
                        <a:solidFill>
                          <a:srgbClr val="C00000"/>
                        </a:solidFill>
                      </a:ln>
                    </p:spPr>
                  </p:pic>
                </p:oleObj>
              </mc:Fallback>
            </mc:AlternateContent>
          </a:graphicData>
        </a:graphic>
      </p:graphicFrame>
    </p:spTree>
    <p:extLst>
      <p:ext uri="{BB962C8B-B14F-4D97-AF65-F5344CB8AC3E}">
        <p14:creationId xmlns:p14="http://schemas.microsoft.com/office/powerpoint/2010/main" val="1324696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10 Event</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424937" cy="180020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Event (0:20/3:07)</a:t>
            </a:r>
          </a:p>
          <a:p>
            <a:pPr marL="342900" indent="-342900" algn="l">
              <a:buClr>
                <a:srgbClr val="0070C0"/>
              </a:buClr>
              <a:buSzPct val="80000"/>
              <a:buFont typeface="Wingdings" pitchFamily="2" charset="2"/>
              <a:buChar char="u"/>
            </a:pPr>
            <a:r>
              <a:rPr lang="en-US" sz="1600" dirty="0">
                <a:solidFill>
                  <a:schemeClr val="tx1"/>
                </a:solidFill>
                <a:hlinkClick r:id="rId2"/>
              </a:rPr>
              <a:t>https://www.learnsystemc.com/basic/event</a:t>
            </a: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An event has the following methods:</a:t>
            </a:r>
          </a:p>
          <a:p>
            <a:pPr marL="342900" indent="-342900" algn="l">
              <a:buClr>
                <a:srgbClr val="0070C0"/>
              </a:buClr>
              <a:buSzPct val="80000"/>
              <a:buFont typeface="Wingdings" pitchFamily="2" charset="2"/>
              <a:buChar char="u"/>
            </a:pPr>
            <a:r>
              <a:rPr lang="en-US" sz="1600" dirty="0">
                <a:solidFill>
                  <a:schemeClr val="tx1"/>
                </a:solidFill>
              </a:rPr>
              <a:t>1. First method is notify(). It can generate an immediate notification.</a:t>
            </a:r>
          </a:p>
          <a:p>
            <a:pPr marL="342900" indent="-342900" algn="l">
              <a:buClr>
                <a:srgbClr val="0070C0"/>
              </a:buClr>
              <a:buSzPct val="80000"/>
              <a:buFont typeface="Wingdings" pitchFamily="2" charset="2"/>
              <a:buChar char="u"/>
            </a:pPr>
            <a:r>
              <a:rPr lang="en-US" sz="1600" dirty="0">
                <a:solidFill>
                  <a:schemeClr val="tx1"/>
                </a:solidFill>
              </a:rPr>
              <a:t>2. Second method is generate notification after certain time.</a:t>
            </a:r>
          </a:p>
          <a:p>
            <a:pPr marL="342900" indent="-342900" algn="l">
              <a:buClr>
                <a:srgbClr val="0070C0"/>
              </a:buClr>
              <a:buSzPct val="80000"/>
              <a:buFont typeface="Wingdings" pitchFamily="2" charset="2"/>
              <a:buChar char="u"/>
            </a:pPr>
            <a:r>
              <a:rPr lang="en-US" sz="1600" dirty="0">
                <a:solidFill>
                  <a:schemeClr val="tx1"/>
                </a:solidFill>
              </a:rPr>
              <a:t>3. The third method is used to cancel a pending notification.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t>https://www.youtube.com/watch?v=vysRn1WYqtw&amp;list=PL1qVKHVG3ZfVb91esBQ0-0SQC3dGGeXkn&amp;index=10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graphicFrame>
        <p:nvGraphicFramePr>
          <p:cNvPr id="9" name="Object 8">
            <a:extLst>
              <a:ext uri="{FF2B5EF4-FFF2-40B4-BE49-F238E27FC236}">
                <a16:creationId xmlns:a16="http://schemas.microsoft.com/office/drawing/2014/main" id="{7B0B8F5D-538C-66CF-269F-7DE6F51B8F44}"/>
              </a:ext>
            </a:extLst>
          </p:cNvPr>
          <p:cNvGraphicFramePr>
            <a:graphicFrameLocks noChangeAspect="1"/>
          </p:cNvGraphicFramePr>
          <p:nvPr>
            <p:extLst>
              <p:ext uri="{D42A27DB-BD31-4B8C-83A1-F6EECF244321}">
                <p14:modId xmlns:p14="http://schemas.microsoft.com/office/powerpoint/2010/main" val="232883678"/>
              </p:ext>
            </p:extLst>
          </p:nvPr>
        </p:nvGraphicFramePr>
        <p:xfrm>
          <a:off x="323527" y="3573016"/>
          <a:ext cx="8350995" cy="1296144"/>
        </p:xfrm>
        <a:graphic>
          <a:graphicData uri="http://schemas.openxmlformats.org/presentationml/2006/ole">
            <mc:AlternateContent xmlns:mc="http://schemas.openxmlformats.org/markup-compatibility/2006">
              <mc:Choice xmlns:v="urn:schemas-microsoft-com:vml" Requires="v">
                <p:oleObj name="Bitmap Image" r:id="rId3" imgW="10563120" imgH="1638360" progId="PBrush">
                  <p:embed/>
                </p:oleObj>
              </mc:Choice>
              <mc:Fallback>
                <p:oleObj name="Bitmap Image" r:id="rId3" imgW="10563120" imgH="1638360" progId="PBrush">
                  <p:embed/>
                  <p:pic>
                    <p:nvPicPr>
                      <p:cNvPr id="0" name=""/>
                      <p:cNvPicPr/>
                      <p:nvPr/>
                    </p:nvPicPr>
                    <p:blipFill>
                      <a:blip r:embed="rId4"/>
                      <a:stretch>
                        <a:fillRect/>
                      </a:stretch>
                    </p:blipFill>
                    <p:spPr>
                      <a:xfrm>
                        <a:off x="323527" y="3573016"/>
                        <a:ext cx="8350995" cy="1296144"/>
                      </a:xfrm>
                      <a:prstGeom prst="rect">
                        <a:avLst/>
                      </a:prstGeom>
                      <a:ln>
                        <a:solidFill>
                          <a:srgbClr val="C00000"/>
                        </a:solidFill>
                      </a:ln>
                    </p:spPr>
                  </p:pic>
                </p:oleObj>
              </mc:Fallback>
            </mc:AlternateContent>
          </a:graphicData>
        </a:graphic>
      </p:graphicFrame>
    </p:spTree>
    <p:extLst>
      <p:ext uri="{BB962C8B-B14F-4D97-AF65-F5344CB8AC3E}">
        <p14:creationId xmlns:p14="http://schemas.microsoft.com/office/powerpoint/2010/main" val="3806773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10 Event</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424937" cy="216024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Event (0:30/3:07)</a:t>
            </a:r>
          </a:p>
          <a:p>
            <a:pPr marL="342900" indent="-342900" algn="l">
              <a:buClr>
                <a:srgbClr val="0070C0"/>
              </a:buClr>
              <a:buSzPct val="80000"/>
              <a:buFont typeface="Wingdings" pitchFamily="2" charset="2"/>
              <a:buChar char="u"/>
            </a:pPr>
            <a:r>
              <a:rPr lang="en-US" sz="1600" dirty="0">
                <a:solidFill>
                  <a:schemeClr val="tx1"/>
                </a:solidFill>
                <a:hlinkClick r:id="rId2"/>
              </a:rPr>
              <a:t>https://www.learnsystemc.com/basic/event</a:t>
            </a: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Please be aware immediate notification cannot be cancelled.</a:t>
            </a:r>
          </a:p>
          <a:p>
            <a:pPr marL="342900" indent="-342900" algn="l">
              <a:buClr>
                <a:srgbClr val="0070C0"/>
              </a:buClr>
              <a:buSzPct val="80000"/>
              <a:buFont typeface="Wingdings" pitchFamily="2" charset="2"/>
              <a:buChar char="u"/>
            </a:pPr>
            <a:r>
              <a:rPr lang="en-US" sz="1600" dirty="0">
                <a:solidFill>
                  <a:schemeClr val="tx1"/>
                </a:solidFill>
              </a:rPr>
              <a:t>There can be at most one pending notification for any give event what it means is if you have an event and the notification time is two seconds later, then you trigger the event again with notification time of one second. </a:t>
            </a:r>
          </a:p>
          <a:p>
            <a:pPr marL="342900" indent="-342900" algn="l">
              <a:buClr>
                <a:srgbClr val="0070C0"/>
              </a:buClr>
              <a:buSzPct val="80000"/>
              <a:buFont typeface="Wingdings" pitchFamily="2" charset="2"/>
              <a:buChar char="u"/>
            </a:pPr>
            <a:r>
              <a:rPr lang="en-US" sz="1600" dirty="0">
                <a:solidFill>
                  <a:schemeClr val="tx1"/>
                </a:solidFill>
              </a:rPr>
              <a:t>It will only generate one notification after one second and the other notification is cancelled.</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t>https://www.youtube.com/watch?v=vysRn1WYqtw&amp;list=PL1qVKHVG3ZfVb91esBQ0-0SQC3dGGeXkn&amp;index=10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graphicFrame>
        <p:nvGraphicFramePr>
          <p:cNvPr id="8" name="Object 7">
            <a:extLst>
              <a:ext uri="{FF2B5EF4-FFF2-40B4-BE49-F238E27FC236}">
                <a16:creationId xmlns:a16="http://schemas.microsoft.com/office/drawing/2014/main" id="{2FC08AD2-7C78-2657-3EAB-819B24B90A91}"/>
              </a:ext>
            </a:extLst>
          </p:cNvPr>
          <p:cNvGraphicFramePr>
            <a:graphicFrameLocks noChangeAspect="1"/>
          </p:cNvGraphicFramePr>
          <p:nvPr>
            <p:extLst>
              <p:ext uri="{D42A27DB-BD31-4B8C-83A1-F6EECF244321}">
                <p14:modId xmlns:p14="http://schemas.microsoft.com/office/powerpoint/2010/main" val="2476295149"/>
              </p:ext>
            </p:extLst>
          </p:nvPr>
        </p:nvGraphicFramePr>
        <p:xfrm>
          <a:off x="539552" y="3717032"/>
          <a:ext cx="8328636" cy="1800200"/>
        </p:xfrm>
        <a:graphic>
          <a:graphicData uri="http://schemas.openxmlformats.org/presentationml/2006/ole">
            <mc:AlternateContent xmlns:mc="http://schemas.openxmlformats.org/markup-compatibility/2006">
              <mc:Choice xmlns:v="urn:schemas-microsoft-com:vml" Requires="v">
                <p:oleObj name="Bitmap Image" r:id="rId3" imgW="13392000" imgH="2895480" progId="PBrush">
                  <p:embed/>
                </p:oleObj>
              </mc:Choice>
              <mc:Fallback>
                <p:oleObj name="Bitmap Image" r:id="rId3" imgW="13392000" imgH="2895480" progId="PBrush">
                  <p:embed/>
                  <p:pic>
                    <p:nvPicPr>
                      <p:cNvPr id="0" name=""/>
                      <p:cNvPicPr/>
                      <p:nvPr/>
                    </p:nvPicPr>
                    <p:blipFill>
                      <a:blip r:embed="rId4"/>
                      <a:stretch>
                        <a:fillRect/>
                      </a:stretch>
                    </p:blipFill>
                    <p:spPr>
                      <a:xfrm>
                        <a:off x="539552" y="3717032"/>
                        <a:ext cx="8328636" cy="1800200"/>
                      </a:xfrm>
                      <a:prstGeom prst="rect">
                        <a:avLst/>
                      </a:prstGeom>
                      <a:ln>
                        <a:solidFill>
                          <a:srgbClr val="C00000"/>
                        </a:solidFill>
                      </a:ln>
                    </p:spPr>
                  </p:pic>
                </p:oleObj>
              </mc:Fallback>
            </mc:AlternateContent>
          </a:graphicData>
        </a:graphic>
      </p:graphicFrame>
    </p:spTree>
    <p:extLst>
      <p:ext uri="{BB962C8B-B14F-4D97-AF65-F5344CB8AC3E}">
        <p14:creationId xmlns:p14="http://schemas.microsoft.com/office/powerpoint/2010/main" val="1400177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10.1 Run Code Example</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2022/9/24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4" name="Picture 2" descr="systemc.org">
            <a:extLst>
              <a:ext uri="{FF2B5EF4-FFF2-40B4-BE49-F238E27FC236}">
                <a16:creationId xmlns:a16="http://schemas.microsoft.com/office/drawing/2014/main" id="{CDD5EC1D-BA72-EB8C-233A-F0447A49C1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3717032"/>
            <a:ext cx="1920429" cy="695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3105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10.1 Run Code Example</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064897" cy="172819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Run Code Example (1:22/3:07)</a:t>
            </a:r>
          </a:p>
          <a:p>
            <a:pPr marL="342900" indent="-342900" algn="l">
              <a:buClr>
                <a:srgbClr val="0070C0"/>
              </a:buClr>
              <a:buSzPct val="80000"/>
              <a:buFont typeface="Wingdings" pitchFamily="2" charset="2"/>
              <a:buChar char="u"/>
            </a:pPr>
            <a:r>
              <a:rPr lang="en-US" sz="1800" dirty="0">
                <a:solidFill>
                  <a:schemeClr val="tx1"/>
                </a:solidFill>
                <a:hlinkClick r:id="rId2"/>
              </a:rPr>
              <a:t>https://www.learnsystemc.com/basic/event</a:t>
            </a:r>
            <a:endParaRPr lang="en-US" sz="1800" dirty="0">
              <a:solidFill>
                <a:schemeClr val="tx1"/>
              </a:solidFill>
            </a:endParaRPr>
          </a:p>
          <a:p>
            <a:pPr marL="342900" indent="-342900" algn="l">
              <a:buClr>
                <a:srgbClr val="0070C0"/>
              </a:buClr>
              <a:buSzPct val="80000"/>
              <a:buFont typeface="Wingdings" pitchFamily="2" charset="2"/>
              <a:buChar char="u"/>
            </a:pPr>
            <a:r>
              <a:rPr lang="en-US" sz="1800" dirty="0">
                <a:solidFill>
                  <a:schemeClr val="tx1"/>
                </a:solidFill>
              </a:rPr>
              <a:t>Select Testbench + Design” “C++/SystemC”</a:t>
            </a:r>
          </a:p>
          <a:p>
            <a:pPr marL="342900" indent="-342900" algn="l">
              <a:buClr>
                <a:srgbClr val="0070C0"/>
              </a:buClr>
              <a:buSzPct val="80000"/>
              <a:buFont typeface="Wingdings" pitchFamily="2" charset="2"/>
              <a:buChar char="u"/>
            </a:pPr>
            <a:r>
              <a:rPr lang="en-US" sz="1800" dirty="0">
                <a:solidFill>
                  <a:schemeClr val="tx1"/>
                </a:solidFill>
              </a:rPr>
              <a:t>Libraries: “SystemC 2.3.3”</a:t>
            </a:r>
          </a:p>
          <a:p>
            <a:pPr marL="342900" indent="-342900" algn="l">
              <a:buClr>
                <a:srgbClr val="0070C0"/>
              </a:buClr>
              <a:buSzPct val="80000"/>
              <a:buFont typeface="Wingdings" pitchFamily="2" charset="2"/>
              <a:buChar char="u"/>
            </a:pPr>
            <a:r>
              <a:rPr lang="en-US" sz="1800" dirty="0">
                <a:solidFill>
                  <a:schemeClr val="tx1"/>
                </a:solidFill>
              </a:rPr>
              <a:t>Click “Run”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t>https://www.youtube.com/watch?v=vysRn1WYqtw&amp;list=PL1qVKHVG3ZfVb91esBQ0-0SQC3dGGeXkn&amp;index=10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graphicFrame>
        <p:nvGraphicFramePr>
          <p:cNvPr id="7" name="Object 6">
            <a:extLst>
              <a:ext uri="{FF2B5EF4-FFF2-40B4-BE49-F238E27FC236}">
                <a16:creationId xmlns:a16="http://schemas.microsoft.com/office/drawing/2014/main" id="{1CF6E51D-B500-B477-291F-23A82548131F}"/>
              </a:ext>
            </a:extLst>
          </p:cNvPr>
          <p:cNvGraphicFramePr>
            <a:graphicFrameLocks noChangeAspect="1"/>
          </p:cNvGraphicFramePr>
          <p:nvPr>
            <p:extLst>
              <p:ext uri="{D42A27DB-BD31-4B8C-83A1-F6EECF244321}">
                <p14:modId xmlns:p14="http://schemas.microsoft.com/office/powerpoint/2010/main" val="2198204220"/>
              </p:ext>
            </p:extLst>
          </p:nvPr>
        </p:nvGraphicFramePr>
        <p:xfrm>
          <a:off x="3563888" y="2420888"/>
          <a:ext cx="5036468" cy="3710019"/>
        </p:xfrm>
        <a:graphic>
          <a:graphicData uri="http://schemas.openxmlformats.org/presentationml/2006/ole">
            <mc:AlternateContent xmlns:mc="http://schemas.openxmlformats.org/markup-compatibility/2006">
              <mc:Choice xmlns:v="urn:schemas-microsoft-com:vml" Requires="v">
                <p:oleObj name="Bitmap Image" r:id="rId3" imgW="7124760" imgH="5248440" progId="PBrush">
                  <p:embed/>
                </p:oleObj>
              </mc:Choice>
              <mc:Fallback>
                <p:oleObj name="Bitmap Image" r:id="rId3" imgW="7124760" imgH="5248440" progId="PBrush">
                  <p:embed/>
                  <p:pic>
                    <p:nvPicPr>
                      <p:cNvPr id="0" name=""/>
                      <p:cNvPicPr/>
                      <p:nvPr/>
                    </p:nvPicPr>
                    <p:blipFill>
                      <a:blip r:embed="rId4"/>
                      <a:stretch>
                        <a:fillRect/>
                      </a:stretch>
                    </p:blipFill>
                    <p:spPr>
                      <a:xfrm>
                        <a:off x="3563888" y="2420888"/>
                        <a:ext cx="5036468" cy="3710019"/>
                      </a:xfrm>
                      <a:prstGeom prst="rect">
                        <a:avLst/>
                      </a:prstGeom>
                      <a:ln>
                        <a:solidFill>
                          <a:srgbClr val="C00000"/>
                        </a:solidFill>
                      </a:ln>
                    </p:spPr>
                  </p:pic>
                </p:oleObj>
              </mc:Fallback>
            </mc:AlternateContent>
          </a:graphicData>
        </a:graphic>
      </p:graphicFrame>
    </p:spTree>
    <p:extLst>
      <p:ext uri="{BB962C8B-B14F-4D97-AF65-F5344CB8AC3E}">
        <p14:creationId xmlns:p14="http://schemas.microsoft.com/office/powerpoint/2010/main" val="908159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10.1 Run Code Example</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2520281" cy="151217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Run Code Example (1:30/3:07)</a:t>
            </a:r>
          </a:p>
          <a:p>
            <a:pPr marL="342900" indent="-342900" algn="l">
              <a:buClr>
                <a:srgbClr val="0070C0"/>
              </a:buClr>
              <a:buSzPct val="80000"/>
              <a:buFont typeface="Wingdings" pitchFamily="2" charset="2"/>
              <a:buChar char="u"/>
            </a:pPr>
            <a:r>
              <a:rPr lang="en-US" sz="1800" dirty="0">
                <a:solidFill>
                  <a:schemeClr val="tx1"/>
                </a:solidFill>
                <a:hlinkClick r:id="rId2"/>
              </a:rPr>
              <a:t>https://www.learnsystemc.com/basic/event</a:t>
            </a: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t>https://www.youtube.com/watch?v=vysRn1WYqtw&amp;list=PL1qVKHVG3ZfVb91esBQ0-0SQC3dGGeXkn&amp;index=10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graphicFrame>
        <p:nvGraphicFramePr>
          <p:cNvPr id="8" name="Object 7">
            <a:extLst>
              <a:ext uri="{FF2B5EF4-FFF2-40B4-BE49-F238E27FC236}">
                <a16:creationId xmlns:a16="http://schemas.microsoft.com/office/drawing/2014/main" id="{22D6750F-983D-8D37-F956-B5EAACA1286F}"/>
              </a:ext>
            </a:extLst>
          </p:cNvPr>
          <p:cNvGraphicFramePr>
            <a:graphicFrameLocks noChangeAspect="1"/>
          </p:cNvGraphicFramePr>
          <p:nvPr>
            <p:extLst>
              <p:ext uri="{D42A27DB-BD31-4B8C-83A1-F6EECF244321}">
                <p14:modId xmlns:p14="http://schemas.microsoft.com/office/powerpoint/2010/main" val="1610194118"/>
              </p:ext>
            </p:extLst>
          </p:nvPr>
        </p:nvGraphicFramePr>
        <p:xfrm>
          <a:off x="2987824" y="332656"/>
          <a:ext cx="5772150" cy="6134100"/>
        </p:xfrm>
        <a:graphic>
          <a:graphicData uri="http://schemas.openxmlformats.org/presentationml/2006/ole">
            <mc:AlternateContent xmlns:mc="http://schemas.openxmlformats.org/markup-compatibility/2006">
              <mc:Choice xmlns:v="urn:schemas-microsoft-com:vml" Requires="v">
                <p:oleObj name="Bitmap Image" r:id="rId3" imgW="5772240" imgH="6134040" progId="PBrush">
                  <p:embed/>
                </p:oleObj>
              </mc:Choice>
              <mc:Fallback>
                <p:oleObj name="Bitmap Image" r:id="rId3" imgW="5772240" imgH="6134040" progId="PBrush">
                  <p:embed/>
                  <p:pic>
                    <p:nvPicPr>
                      <p:cNvPr id="0" name=""/>
                      <p:cNvPicPr/>
                      <p:nvPr/>
                    </p:nvPicPr>
                    <p:blipFill>
                      <a:blip r:embed="rId4"/>
                      <a:stretch>
                        <a:fillRect/>
                      </a:stretch>
                    </p:blipFill>
                    <p:spPr>
                      <a:xfrm>
                        <a:off x="2987824" y="332656"/>
                        <a:ext cx="5772150" cy="6134100"/>
                      </a:xfrm>
                      <a:prstGeom prst="rect">
                        <a:avLst/>
                      </a:prstGeom>
                      <a:ln>
                        <a:solidFill>
                          <a:srgbClr val="C00000"/>
                        </a:solidFill>
                      </a:ln>
                    </p:spPr>
                  </p:pic>
                </p:oleObj>
              </mc:Fallback>
            </mc:AlternateContent>
          </a:graphicData>
        </a:graphic>
      </p:graphicFrame>
      <p:sp>
        <p:nvSpPr>
          <p:cNvPr id="9" name="TextBox 8">
            <a:extLst>
              <a:ext uri="{FF2B5EF4-FFF2-40B4-BE49-F238E27FC236}">
                <a16:creationId xmlns:a16="http://schemas.microsoft.com/office/drawing/2014/main" id="{0367DE79-9D6F-172D-DB2C-D6E131F23130}"/>
              </a:ext>
            </a:extLst>
          </p:cNvPr>
          <p:cNvSpPr txBox="1"/>
          <p:nvPr/>
        </p:nvSpPr>
        <p:spPr>
          <a:xfrm>
            <a:off x="6271922" y="926639"/>
            <a:ext cx="2592288" cy="1015663"/>
          </a:xfrm>
          <a:prstGeom prst="rect">
            <a:avLst/>
          </a:prstGeom>
          <a:solidFill>
            <a:srgbClr val="FFFF00"/>
          </a:solidFill>
          <a:ln>
            <a:solidFill>
              <a:srgbClr val="C00000"/>
            </a:solidFill>
          </a:ln>
        </p:spPr>
        <p:txBody>
          <a:bodyPr wrap="square" rtlCol="0">
            <a:spAutoFit/>
          </a:bodyPr>
          <a:lstStyle/>
          <a:p>
            <a:r>
              <a:rPr lang="en-US" sz="1200" dirty="0"/>
              <a:t>We define a model with two threads.</a:t>
            </a:r>
          </a:p>
          <a:p>
            <a:r>
              <a:rPr lang="en-US" sz="1200" dirty="0"/>
              <a:t>A trigger thread and a catcher thread.</a:t>
            </a:r>
          </a:p>
          <a:p>
            <a:r>
              <a:rPr lang="en-US" sz="1200" dirty="0"/>
              <a:t>We also declare an event to synchronize the activities between the trigger thread and catcher thread.</a:t>
            </a:r>
          </a:p>
        </p:txBody>
      </p:sp>
      <p:sp>
        <p:nvSpPr>
          <p:cNvPr id="10" name="TextBox 9">
            <a:extLst>
              <a:ext uri="{FF2B5EF4-FFF2-40B4-BE49-F238E27FC236}">
                <a16:creationId xmlns:a16="http://schemas.microsoft.com/office/drawing/2014/main" id="{C618FDFC-E2E3-A791-DCE6-A4E1FA7E3E99}"/>
              </a:ext>
            </a:extLst>
          </p:cNvPr>
          <p:cNvSpPr txBox="1"/>
          <p:nvPr/>
        </p:nvSpPr>
        <p:spPr>
          <a:xfrm>
            <a:off x="6156176" y="2348880"/>
            <a:ext cx="2448272" cy="830997"/>
          </a:xfrm>
          <a:prstGeom prst="rect">
            <a:avLst/>
          </a:prstGeom>
          <a:solidFill>
            <a:srgbClr val="FFFF00"/>
          </a:solidFill>
          <a:ln>
            <a:solidFill>
              <a:srgbClr val="C00000"/>
            </a:solidFill>
          </a:ln>
        </p:spPr>
        <p:txBody>
          <a:bodyPr wrap="square" rtlCol="0">
            <a:spAutoFit/>
          </a:bodyPr>
          <a:lstStyle/>
          <a:p>
            <a:r>
              <a:rPr lang="en-US" sz="1200" dirty="0"/>
              <a:t>Within the trigger thread, every two seconds, it generates a notification. The notification will be triggered after 1 second.</a:t>
            </a:r>
          </a:p>
        </p:txBody>
      </p:sp>
      <p:sp>
        <p:nvSpPr>
          <p:cNvPr id="11" name="TextBox 10">
            <a:extLst>
              <a:ext uri="{FF2B5EF4-FFF2-40B4-BE49-F238E27FC236}">
                <a16:creationId xmlns:a16="http://schemas.microsoft.com/office/drawing/2014/main" id="{2D1DF835-3E0D-B5B8-EF19-1F75D3F74526}"/>
              </a:ext>
            </a:extLst>
          </p:cNvPr>
          <p:cNvSpPr txBox="1"/>
          <p:nvPr/>
        </p:nvSpPr>
        <p:spPr>
          <a:xfrm>
            <a:off x="6156176" y="4005064"/>
            <a:ext cx="2592288" cy="830997"/>
          </a:xfrm>
          <a:prstGeom prst="rect">
            <a:avLst/>
          </a:prstGeom>
          <a:solidFill>
            <a:srgbClr val="FFFF00"/>
          </a:solidFill>
          <a:ln>
            <a:solidFill>
              <a:srgbClr val="C00000"/>
            </a:solidFill>
          </a:ln>
        </p:spPr>
        <p:txBody>
          <a:bodyPr wrap="square" rtlCol="0">
            <a:spAutoFit/>
          </a:bodyPr>
          <a:lstStyle/>
          <a:p>
            <a:r>
              <a:rPr lang="en-US" sz="1200" dirty="0"/>
              <a:t>Within the catcher thread, it listens to the event with wait (e), it print “Event catch at ..”,  when the event is received. </a:t>
            </a:r>
          </a:p>
        </p:txBody>
      </p:sp>
      <p:sp>
        <p:nvSpPr>
          <p:cNvPr id="12" name="Rectangle 11">
            <a:extLst>
              <a:ext uri="{FF2B5EF4-FFF2-40B4-BE49-F238E27FC236}">
                <a16:creationId xmlns:a16="http://schemas.microsoft.com/office/drawing/2014/main" id="{05AF4983-FE0F-9721-1CD8-11B24FB58965}"/>
              </a:ext>
            </a:extLst>
          </p:cNvPr>
          <p:cNvSpPr/>
          <p:nvPr/>
        </p:nvSpPr>
        <p:spPr>
          <a:xfrm>
            <a:off x="3779912" y="2852936"/>
            <a:ext cx="1944216" cy="3600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137F8649-E92C-AE55-5FC9-286E01F62536}"/>
              </a:ext>
            </a:extLst>
          </p:cNvPr>
          <p:cNvCxnSpPr>
            <a:cxnSpLocks/>
            <a:stCxn id="10" idx="1"/>
            <a:endCxn id="12" idx="3"/>
          </p:cNvCxnSpPr>
          <p:nvPr/>
        </p:nvCxnSpPr>
        <p:spPr>
          <a:xfrm flipH="1">
            <a:off x="5724128" y="2764379"/>
            <a:ext cx="432048" cy="26857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9" name="Rectangle 18">
            <a:extLst>
              <a:ext uri="{FF2B5EF4-FFF2-40B4-BE49-F238E27FC236}">
                <a16:creationId xmlns:a16="http://schemas.microsoft.com/office/drawing/2014/main" id="{7A366499-C5D5-A1BF-E9F5-20C5B1C603CC}"/>
              </a:ext>
            </a:extLst>
          </p:cNvPr>
          <p:cNvSpPr/>
          <p:nvPr/>
        </p:nvSpPr>
        <p:spPr>
          <a:xfrm>
            <a:off x="3779912" y="5157192"/>
            <a:ext cx="4968552" cy="86409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BB013BB8-505A-9092-6457-9658174BD9A1}"/>
              </a:ext>
            </a:extLst>
          </p:cNvPr>
          <p:cNvCxnSpPr>
            <a:cxnSpLocks/>
            <a:stCxn id="11" idx="2"/>
            <a:endCxn id="19" idx="0"/>
          </p:cNvCxnSpPr>
          <p:nvPr/>
        </p:nvCxnSpPr>
        <p:spPr>
          <a:xfrm flipH="1">
            <a:off x="6264188" y="4836061"/>
            <a:ext cx="1188132" cy="32113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116401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10.1 Run Code Example</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2520281" cy="151217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Run Code Example (1:30/3:07)</a:t>
            </a:r>
          </a:p>
          <a:p>
            <a:pPr marL="342900" indent="-342900" algn="l">
              <a:buClr>
                <a:srgbClr val="0070C0"/>
              </a:buClr>
              <a:buSzPct val="80000"/>
              <a:buFont typeface="Wingdings" pitchFamily="2" charset="2"/>
              <a:buChar char="u"/>
            </a:pPr>
            <a:r>
              <a:rPr lang="en-US" sz="1800" dirty="0">
                <a:solidFill>
                  <a:schemeClr val="tx1"/>
                </a:solidFill>
                <a:hlinkClick r:id="rId2"/>
              </a:rPr>
              <a:t>https://www.learnsystemc.com/basic/event</a:t>
            </a: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t>https://www.youtube.com/watch?v=vysRn1WYqtw&amp;list=PL1qVKHVG3ZfVb91esBQ0-0SQC3dGGeXkn&amp;index=10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graphicFrame>
        <p:nvGraphicFramePr>
          <p:cNvPr id="8" name="Object 7">
            <a:extLst>
              <a:ext uri="{FF2B5EF4-FFF2-40B4-BE49-F238E27FC236}">
                <a16:creationId xmlns:a16="http://schemas.microsoft.com/office/drawing/2014/main" id="{22D6750F-983D-8D37-F956-B5EAACA1286F}"/>
              </a:ext>
            </a:extLst>
          </p:cNvPr>
          <p:cNvGraphicFramePr>
            <a:graphicFrameLocks noChangeAspect="1"/>
          </p:cNvGraphicFramePr>
          <p:nvPr>
            <p:extLst>
              <p:ext uri="{D42A27DB-BD31-4B8C-83A1-F6EECF244321}">
                <p14:modId xmlns:p14="http://schemas.microsoft.com/office/powerpoint/2010/main" val="829341177"/>
              </p:ext>
            </p:extLst>
          </p:nvPr>
        </p:nvGraphicFramePr>
        <p:xfrm>
          <a:off x="2915816" y="476672"/>
          <a:ext cx="5772150" cy="6134100"/>
        </p:xfrm>
        <a:graphic>
          <a:graphicData uri="http://schemas.openxmlformats.org/presentationml/2006/ole">
            <mc:AlternateContent xmlns:mc="http://schemas.openxmlformats.org/markup-compatibility/2006">
              <mc:Choice xmlns:v="urn:schemas-microsoft-com:vml" Requires="v">
                <p:oleObj name="Bitmap Image" r:id="rId3" imgW="5772240" imgH="6134040" progId="PBrush">
                  <p:embed/>
                </p:oleObj>
              </mc:Choice>
              <mc:Fallback>
                <p:oleObj name="Bitmap Image" r:id="rId3" imgW="5772240" imgH="6134040" progId="PBrush">
                  <p:embed/>
                  <p:pic>
                    <p:nvPicPr>
                      <p:cNvPr id="8" name="Object 7">
                        <a:extLst>
                          <a:ext uri="{FF2B5EF4-FFF2-40B4-BE49-F238E27FC236}">
                            <a16:creationId xmlns:a16="http://schemas.microsoft.com/office/drawing/2014/main" id="{22D6750F-983D-8D37-F956-B5EAACA1286F}"/>
                          </a:ext>
                        </a:extLst>
                      </p:cNvPr>
                      <p:cNvPicPr/>
                      <p:nvPr/>
                    </p:nvPicPr>
                    <p:blipFill>
                      <a:blip r:embed="rId4"/>
                      <a:stretch>
                        <a:fillRect/>
                      </a:stretch>
                    </p:blipFill>
                    <p:spPr>
                      <a:xfrm>
                        <a:off x="2915816" y="476672"/>
                        <a:ext cx="5772150" cy="6134100"/>
                      </a:xfrm>
                      <a:prstGeom prst="rect">
                        <a:avLst/>
                      </a:prstGeom>
                      <a:ln>
                        <a:solidFill>
                          <a:srgbClr val="C00000"/>
                        </a:solidFill>
                      </a:ln>
                    </p:spPr>
                  </p:pic>
                </p:oleObj>
              </mc:Fallback>
            </mc:AlternateContent>
          </a:graphicData>
        </a:graphic>
      </p:graphicFrame>
      <p:sp>
        <p:nvSpPr>
          <p:cNvPr id="10" name="TextBox 9">
            <a:extLst>
              <a:ext uri="{FF2B5EF4-FFF2-40B4-BE49-F238E27FC236}">
                <a16:creationId xmlns:a16="http://schemas.microsoft.com/office/drawing/2014/main" id="{C618FDFC-E2E3-A791-DCE6-A4E1FA7E3E99}"/>
              </a:ext>
            </a:extLst>
          </p:cNvPr>
          <p:cNvSpPr txBox="1"/>
          <p:nvPr/>
        </p:nvSpPr>
        <p:spPr>
          <a:xfrm>
            <a:off x="5364088" y="4365104"/>
            <a:ext cx="2448272" cy="646331"/>
          </a:xfrm>
          <a:prstGeom prst="rect">
            <a:avLst/>
          </a:prstGeom>
          <a:solidFill>
            <a:srgbClr val="FFFF00"/>
          </a:solidFill>
          <a:ln>
            <a:solidFill>
              <a:srgbClr val="C00000"/>
            </a:solidFill>
          </a:ln>
        </p:spPr>
        <p:txBody>
          <a:bodyPr wrap="square" rtlCol="0">
            <a:spAutoFit/>
          </a:bodyPr>
          <a:lstStyle/>
          <a:p>
            <a:r>
              <a:rPr lang="en-US" sz="1200" dirty="0"/>
              <a:t>After time = 4 seconds, we cancel the event and then wait for 2 seconds.</a:t>
            </a:r>
          </a:p>
        </p:txBody>
      </p:sp>
      <p:sp>
        <p:nvSpPr>
          <p:cNvPr id="12" name="Rectangle 11">
            <a:extLst>
              <a:ext uri="{FF2B5EF4-FFF2-40B4-BE49-F238E27FC236}">
                <a16:creationId xmlns:a16="http://schemas.microsoft.com/office/drawing/2014/main" id="{05AF4983-FE0F-9721-1CD8-11B24FB58965}"/>
              </a:ext>
            </a:extLst>
          </p:cNvPr>
          <p:cNvSpPr/>
          <p:nvPr/>
        </p:nvSpPr>
        <p:spPr>
          <a:xfrm>
            <a:off x="3707904" y="3356992"/>
            <a:ext cx="3456383" cy="73287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137F8649-E92C-AE55-5FC9-286E01F62536}"/>
              </a:ext>
            </a:extLst>
          </p:cNvPr>
          <p:cNvCxnSpPr>
            <a:cxnSpLocks/>
            <a:stCxn id="10" idx="0"/>
            <a:endCxn id="12" idx="2"/>
          </p:cNvCxnSpPr>
          <p:nvPr/>
        </p:nvCxnSpPr>
        <p:spPr>
          <a:xfrm flipH="1" flipV="1">
            <a:off x="5436096" y="4089871"/>
            <a:ext cx="1152128" cy="27523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0346710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C0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tailEnd type="triangle"/>
        </a:ln>
      </a:spPr>
      <a:bodyPr/>
      <a:lstStyle/>
      <a:style>
        <a:lnRef idx="1">
          <a:schemeClr val="accent2"/>
        </a:lnRef>
        <a:fillRef idx="0">
          <a:schemeClr val="accent2"/>
        </a:fillRef>
        <a:effectRef idx="0">
          <a:schemeClr val="accent2"/>
        </a:effectRef>
        <a:fontRef idx="minor">
          <a:schemeClr val="tx1"/>
        </a:fontRef>
      </a:style>
    </a:lnDef>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4622</TotalTime>
  <Words>833</Words>
  <Application>Microsoft Office PowerPoint</Application>
  <PresentationFormat>On-screen Show (4:3)</PresentationFormat>
  <Paragraphs>107</Paragraphs>
  <Slides>15</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0" baseType="lpstr">
      <vt:lpstr>Arial</vt:lpstr>
      <vt:lpstr>Calibri</vt:lpstr>
      <vt:lpstr>Wingdings</vt:lpstr>
      <vt:lpstr>Office 佈景主題</vt:lpstr>
      <vt:lpstr>Bitmap Image</vt:lpstr>
      <vt:lpstr>10 Event</vt:lpstr>
      <vt:lpstr>10 Event</vt:lpstr>
      <vt:lpstr>10 Event</vt:lpstr>
      <vt:lpstr>10 Event</vt:lpstr>
      <vt:lpstr>10 Event</vt:lpstr>
      <vt:lpstr>10.1 Run Code Example</vt:lpstr>
      <vt:lpstr>10.1 Run Code Example</vt:lpstr>
      <vt:lpstr>10.1 Run Code Example</vt:lpstr>
      <vt:lpstr>10.1 Run Code Example</vt:lpstr>
      <vt:lpstr>10.1 Run Code Example</vt:lpstr>
      <vt:lpstr>10.2 Result</vt:lpstr>
      <vt:lpstr>10.2 Result</vt:lpstr>
      <vt:lpstr>10.3 Debugger</vt:lpstr>
      <vt:lpstr>10.3 Debugger</vt:lpstr>
      <vt:lpstr>End</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1829</cp:revision>
  <dcterms:created xsi:type="dcterms:W3CDTF">2018-09-28T16:40:41Z</dcterms:created>
  <dcterms:modified xsi:type="dcterms:W3CDTF">2022-09-24T18:08:07Z</dcterms:modified>
</cp:coreProperties>
</file>