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2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9" r:id="rId12"/>
    <p:sldId id="298" r:id="rId13"/>
    <p:sldId id="301" r:id="rId14"/>
    <p:sldId id="300" r:id="rId15"/>
    <p:sldId id="287" r:id="rId16"/>
    <p:sldId id="284" r:id="rId17"/>
    <p:sldId id="303" r:id="rId18"/>
    <p:sldId id="304" r:id="rId19"/>
    <p:sldId id="280" r:id="rId20"/>
    <p:sldId id="275" r:id="rId21"/>
    <p:sldId id="302" r:id="rId22"/>
    <p:sldId id="259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Chen" initials="PC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4" autoAdjust="0"/>
    <p:restoredTop sz="96806" autoAdjust="0"/>
  </p:normalViewPr>
  <p:slideViewPr>
    <p:cSldViewPr>
      <p:cViewPr varScale="1">
        <p:scale>
          <a:sx n="83" d="100"/>
          <a:sy n="83" d="100"/>
        </p:scale>
        <p:origin x="117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hyperlink" Target="https://www.learnsystemc.com/basic/eve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hyperlink" Target="https://www.learnsystemc.com/basic/eve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hyperlink" Target="https://www.learnsystemc.com/basic/eve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hyperlink" Target="https://www.learnsystemc.com/basic/eve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hyperlink" Target="https://www.learnsystemc.com/basic/eve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hyperlink" Target="https://www.learnsystemc.com/basic/tim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hyperlink" Target="https://www.learnsystemc.com/basic/tim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earnsystemc.com/basic/time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https://www.learnsystemc.com/basic/eve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hyperlink" Target="https://www.learnsystemc.com/basic/event_combined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hyperlink" Target="https://www.learnsystemc.com/basic/event_combined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hyperlink" Target="https://www.learnsystemc.com/basic/eve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hyperlink" Target="https://www.learnsystemc.com/basic/eve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hyperlink" Target="https://www.learnsystemc.com/basic/eve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hyperlink" Target="https://www.learnsystemc.com/basic/eve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hyperlink" Target="https://www.learnsystemc.com/basic/eve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hyperlink" Target="https://www.learnsystemc.com/basic/eve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hyperlink" Target="https://www.learnsystemc.com/basic/eve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11 Combined Event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11 Combined Event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268760"/>
            <a:ext cx="8424937" cy="1512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Combined Event (1:33/4:53)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https://www.learnsystemc.com/basic/event_combined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Cases 9 to 12 are basically, same as cases 5 to 8.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only differences is instead of passing the double value and the unit separately.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combine these two into a sc_time object.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https://www.youtube.com/watch?v=lZiJnihm80o&amp;list=PL2H5BEhPvWMGlFzmCEiUJHH6ZX9VH-i_J&amp;index=11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39136C6-6A1C-C9A2-EE2E-C72620918A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664" y="2852936"/>
          <a:ext cx="6266706" cy="3725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562880" imgH="4495680" progId="PBrush">
                  <p:embed/>
                </p:oleObj>
              </mc:Choice>
              <mc:Fallback>
                <p:oleObj name="Bitmap Image" r:id="rId3" imgW="7562880" imgH="449568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39136C6-6A1C-C9A2-EE2E-C72620918A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664" y="2852936"/>
                        <a:ext cx="6266706" cy="3725296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C06AAC2-71DC-A93A-D8F9-6E66B9A726CE}"/>
              </a:ext>
            </a:extLst>
          </p:cNvPr>
          <p:cNvSpPr/>
          <p:nvPr/>
        </p:nvSpPr>
        <p:spPr>
          <a:xfrm>
            <a:off x="1691680" y="4941168"/>
            <a:ext cx="6048672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EA3B73-5776-3667-429A-FEDD4B886FE0}"/>
              </a:ext>
            </a:extLst>
          </p:cNvPr>
          <p:cNvSpPr/>
          <p:nvPr/>
        </p:nvSpPr>
        <p:spPr>
          <a:xfrm>
            <a:off x="1691680" y="4221088"/>
            <a:ext cx="6048672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98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11 Combined Event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268760"/>
            <a:ext cx="8424937" cy="1512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Combined Event (1:40/4:53)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https://www.learnsystemc.com/basic/event_combined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last three cases are waiting for clock cycles.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Case 13 does not specify the time unit. The time unit become the clock cycle. Case 13 is 200 clock cycles. Here, we can use for SC_CTHREAD only.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https://www.youtube.com/watch?v=lZiJnihm80o&amp;list=PL2H5BEhPvWMGlFzmCEiUJHH6ZX9VH-i_J&amp;index=11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39136C6-6A1C-C9A2-EE2E-C72620918A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664" y="2852936"/>
          <a:ext cx="6266706" cy="3725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562880" imgH="4495680" progId="PBrush">
                  <p:embed/>
                </p:oleObj>
              </mc:Choice>
              <mc:Fallback>
                <p:oleObj name="Bitmap Image" r:id="rId3" imgW="7562880" imgH="449568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39136C6-6A1C-C9A2-EE2E-C72620918A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664" y="2852936"/>
                        <a:ext cx="6266706" cy="3725296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C06AAC2-71DC-A93A-D8F9-6E66B9A726CE}"/>
              </a:ext>
            </a:extLst>
          </p:cNvPr>
          <p:cNvSpPr/>
          <p:nvPr/>
        </p:nvSpPr>
        <p:spPr>
          <a:xfrm>
            <a:off x="1763688" y="5589240"/>
            <a:ext cx="6048672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77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11 Combined Event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268760"/>
            <a:ext cx="8424937" cy="11521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Combined Event (1:45/4:53)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https://www.learnsystemc.com/basic/event_combined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last two cases are wait for one delta cycle. Delta cycle is a direction of zero seconds. It is used to specify the order of execution.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https://www.youtube.com/watch?v=lZiJnihm80o&amp;list=PL2H5BEhPvWMGlFzmCEiUJHH6ZX9VH-i_J&amp;index=11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39136C6-6A1C-C9A2-EE2E-C72620918A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664" y="2852936"/>
          <a:ext cx="6266706" cy="3725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562880" imgH="4495680" progId="PBrush">
                  <p:embed/>
                </p:oleObj>
              </mc:Choice>
              <mc:Fallback>
                <p:oleObj name="Bitmap Image" r:id="rId3" imgW="7562880" imgH="449568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39136C6-6A1C-C9A2-EE2E-C72620918A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664" y="2852936"/>
                        <a:ext cx="6266706" cy="3725296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C06AAC2-71DC-A93A-D8F9-6E66B9A726CE}"/>
              </a:ext>
            </a:extLst>
          </p:cNvPr>
          <p:cNvSpPr/>
          <p:nvPr/>
        </p:nvSpPr>
        <p:spPr>
          <a:xfrm>
            <a:off x="1763688" y="5733256"/>
            <a:ext cx="604867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9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11 Combined Event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268760"/>
            <a:ext cx="8424937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Combined Event (1:45/4:53)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https://www.learnsystemc.com/basic/event_combined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Please be aware that a mixture of OR operators and AND operators are not allowed in systemC.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https://www.youtube.com/watch?v=lZiJnihm80o&amp;list=PL2H5BEhPvWMGlFzmCEiUJHH6ZX9VH-i_J&amp;index=11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39136C6-6A1C-C9A2-EE2E-C72620918A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664" y="2852936"/>
          <a:ext cx="6266706" cy="3725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562880" imgH="4495680" progId="PBrush">
                  <p:embed/>
                </p:oleObj>
              </mc:Choice>
              <mc:Fallback>
                <p:oleObj name="Bitmap Image" r:id="rId3" imgW="7562880" imgH="449568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39136C6-6A1C-C9A2-EE2E-C72620918A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664" y="2852936"/>
                        <a:ext cx="6266706" cy="3725296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C06AAC2-71DC-A93A-D8F9-6E66B9A726CE}"/>
              </a:ext>
            </a:extLst>
          </p:cNvPr>
          <p:cNvSpPr/>
          <p:nvPr/>
        </p:nvSpPr>
        <p:spPr>
          <a:xfrm>
            <a:off x="1547664" y="6237312"/>
            <a:ext cx="604867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01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11 Combined Event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268760"/>
            <a:ext cx="8424937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Combined Event (2:25/4:53)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https://www.learnsystemc.com/basic/event_combined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have explained the rules. Let’s take a look at some examples.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https://www.youtube.com/watch?v=lZiJnihm80o&amp;list=PL2H5BEhPvWMGlFzmCEiUJHH6ZX9VH-i_J&amp;index=11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39136C6-6A1C-C9A2-EE2E-C72620918A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020403"/>
              </p:ext>
            </p:extLst>
          </p:nvPr>
        </p:nvGraphicFramePr>
        <p:xfrm>
          <a:off x="1475656" y="2420888"/>
          <a:ext cx="6266706" cy="3725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562880" imgH="4495680" progId="PBrush">
                  <p:embed/>
                </p:oleObj>
              </mc:Choice>
              <mc:Fallback>
                <p:oleObj name="Bitmap Image" r:id="rId3" imgW="7562880" imgH="449568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39136C6-6A1C-C9A2-EE2E-C72620918A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656" y="2420888"/>
                        <a:ext cx="6266706" cy="3725296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8655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11.1 Explain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944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11.1 Explain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Explain Code (3:00/4:53)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https://www.learnsystemc.com/basic/event_combined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https://www.youtube.com/watch?v=lZiJnihm80o&amp;list=PL2H5BEhPvWMGlFzmCEiUJHH6ZX9VH-i_J&amp;index=11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E71B221C-F7BA-CFE4-EE2C-1DC22A101D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28407"/>
              </p:ext>
            </p:extLst>
          </p:nvPr>
        </p:nvGraphicFramePr>
        <p:xfrm>
          <a:off x="395536" y="2204864"/>
          <a:ext cx="4305300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305240" imgH="3133800" progId="PBrush">
                  <p:embed/>
                </p:oleObj>
              </mc:Choice>
              <mc:Fallback>
                <p:oleObj name="Bitmap Image" r:id="rId3" imgW="4305240" imgH="3133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2204864"/>
                        <a:ext cx="4305300" cy="31337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F784FCC-0C51-358D-F643-474AF29887A4}"/>
              </a:ext>
            </a:extLst>
          </p:cNvPr>
          <p:cNvSpPr txBox="1"/>
          <p:nvPr/>
        </p:nvSpPr>
        <p:spPr>
          <a:xfrm>
            <a:off x="4644008" y="2564904"/>
            <a:ext cx="3960440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Within the COMBINED module, we declared a set of events.</a:t>
            </a:r>
          </a:p>
          <a:p>
            <a:r>
              <a:rPr lang="en-US" sz="1200" dirty="0"/>
              <a:t>Event e1, e2, all the way up to  e10.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622820-01F3-17F2-0884-F91598FB91AC}"/>
              </a:ext>
            </a:extLst>
          </p:cNvPr>
          <p:cNvSpPr txBox="1"/>
          <p:nvPr/>
        </p:nvSpPr>
        <p:spPr>
          <a:xfrm>
            <a:off x="4572000" y="3429000"/>
            <a:ext cx="3960440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Then we register trigger thread and several catcher threads surround.</a:t>
            </a:r>
          </a:p>
        </p:txBody>
      </p:sp>
    </p:spTree>
    <p:extLst>
      <p:ext uri="{BB962C8B-B14F-4D97-AF65-F5344CB8AC3E}">
        <p14:creationId xmlns:p14="http://schemas.microsoft.com/office/powerpoint/2010/main" val="610608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11.1 Explain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Explain Code (3:00/4:53)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https://www.learnsystemc.com/basic/event_combined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https://www.youtube.com/watch?v=lZiJnihm80o&amp;list=PL2H5BEhPvWMGlFzmCEiUJHH6ZX9VH-i_J&amp;index=11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784FCC-0C51-358D-F643-474AF29887A4}"/>
              </a:ext>
            </a:extLst>
          </p:cNvPr>
          <p:cNvSpPr txBox="1"/>
          <p:nvPr/>
        </p:nvSpPr>
        <p:spPr>
          <a:xfrm>
            <a:off x="3419872" y="2348880"/>
            <a:ext cx="3960440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Within the trigger thread, we fire the different events at different time.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622820-01F3-17F2-0884-F91598FB91AC}"/>
              </a:ext>
            </a:extLst>
          </p:cNvPr>
          <p:cNvSpPr txBox="1"/>
          <p:nvPr/>
        </p:nvSpPr>
        <p:spPr>
          <a:xfrm>
            <a:off x="3419872" y="2924944"/>
            <a:ext cx="3960440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For example, e1 is fired at 1 second, e2 is fired at 2 second, and so on and so forth.</a:t>
            </a:r>
          </a:p>
          <a:p>
            <a:r>
              <a:rPr lang="en-US" sz="1200" dirty="0"/>
              <a:t>Finally, e10 is fired at 10 second after simulation starts.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AA720AD-3308-FB86-F439-95527459A3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411137"/>
              </p:ext>
            </p:extLst>
          </p:nvPr>
        </p:nvGraphicFramePr>
        <p:xfrm>
          <a:off x="827584" y="2204864"/>
          <a:ext cx="2533650" cy="258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533680" imgH="2581200" progId="PBrush">
                  <p:embed/>
                </p:oleObj>
              </mc:Choice>
              <mc:Fallback>
                <p:oleObj name="Bitmap Image" r:id="rId3" imgW="2533680" imgH="2581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4" y="2204864"/>
                        <a:ext cx="2533650" cy="25812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432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551A7AD-2FB0-956D-80FC-DDCA0DCC19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576438"/>
              </p:ext>
            </p:extLst>
          </p:nvPr>
        </p:nvGraphicFramePr>
        <p:xfrm>
          <a:off x="323528" y="2060848"/>
          <a:ext cx="4873469" cy="4509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020000" imgH="6496200" progId="PBrush">
                  <p:embed/>
                </p:oleObj>
              </mc:Choice>
              <mc:Fallback>
                <p:oleObj name="Bitmap Image" r:id="rId2" imgW="7020000" imgH="6496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3528" y="2060848"/>
                        <a:ext cx="4873469" cy="4509777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11.1 Explain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Explain Code (3:00/4:53)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4"/>
              </a:rPr>
              <a:t>https://www.learnsystemc.com/basic/event_combined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https://www.youtube.com/watch?v=lZiJnihm80o&amp;list=PL2H5BEhPvWMGlFzmCEiUJHH6ZX9VH-i_J&amp;index=11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784FCC-0C51-358D-F643-474AF29887A4}"/>
              </a:ext>
            </a:extLst>
          </p:cNvPr>
          <p:cNvSpPr txBox="1"/>
          <p:nvPr/>
        </p:nvSpPr>
        <p:spPr>
          <a:xfrm>
            <a:off x="4644008" y="1700808"/>
            <a:ext cx="3960440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The different catcher threads  are designed to catch the different events.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622820-01F3-17F2-0884-F91598FB91AC}"/>
              </a:ext>
            </a:extLst>
          </p:cNvPr>
          <p:cNvSpPr txBox="1"/>
          <p:nvPr/>
        </p:nvSpPr>
        <p:spPr>
          <a:xfrm>
            <a:off x="4644008" y="2204864"/>
            <a:ext cx="3960440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Here, the cactcher_0 is time trigger. It gets triggered event at 2 second.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CF8ECF-252C-B08E-C0FB-7F3A5AC0036E}"/>
              </a:ext>
            </a:extLst>
          </p:cNvPr>
          <p:cNvSpPr txBox="1"/>
          <p:nvPr/>
        </p:nvSpPr>
        <p:spPr>
          <a:xfrm>
            <a:off x="4644008" y="2852936"/>
            <a:ext cx="3960440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Here, the cactcher_1 catch event e1.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06A8AE-87D5-A42F-A46E-CEBD1368D52C}"/>
              </a:ext>
            </a:extLst>
          </p:cNvPr>
          <p:cNvSpPr txBox="1"/>
          <p:nvPr/>
        </p:nvSpPr>
        <p:spPr>
          <a:xfrm>
            <a:off x="2195736" y="3284984"/>
            <a:ext cx="3960440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The cactcher_2and3 catch event e2 AND e3 happens.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CB34D0-8B5C-71E0-BA12-4E51FD18B09A}"/>
              </a:ext>
            </a:extLst>
          </p:cNvPr>
          <p:cNvSpPr txBox="1"/>
          <p:nvPr/>
        </p:nvSpPr>
        <p:spPr>
          <a:xfrm>
            <a:off x="2123728" y="3933056"/>
            <a:ext cx="3960440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The cactcher_4and5 catch event e4 OR e5 happens.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EA1629-0AB7-B2FD-8CD9-9A0C8B128AE8}"/>
              </a:ext>
            </a:extLst>
          </p:cNvPr>
          <p:cNvSpPr/>
          <p:nvPr/>
        </p:nvSpPr>
        <p:spPr>
          <a:xfrm>
            <a:off x="683568" y="4581128"/>
            <a:ext cx="4536504" cy="1800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9D3134-E849-AC63-5DB8-38497998B800}"/>
              </a:ext>
            </a:extLst>
          </p:cNvPr>
          <p:cNvSpPr txBox="1"/>
          <p:nvPr/>
        </p:nvSpPr>
        <p:spPr>
          <a:xfrm>
            <a:off x="4860032" y="4437112"/>
            <a:ext cx="3960440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The next three catchers are a combination of time and event list.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FF25DC-F284-38EF-C878-F045B3C9D50D}"/>
              </a:ext>
            </a:extLst>
          </p:cNvPr>
          <p:cNvSpPr txBox="1"/>
          <p:nvPr/>
        </p:nvSpPr>
        <p:spPr>
          <a:xfrm>
            <a:off x="4860032" y="4941168"/>
            <a:ext cx="3960440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catcher_timeout_or_6 is for timeout 5 seconds OR event 6.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3A86C7-AEB3-D735-869C-555180F6C189}"/>
              </a:ext>
            </a:extLst>
          </p:cNvPr>
          <p:cNvSpPr txBox="1"/>
          <p:nvPr/>
        </p:nvSpPr>
        <p:spPr>
          <a:xfrm>
            <a:off x="5148064" y="5301208"/>
            <a:ext cx="3672408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catcher_timeout_or_7or8 is for 20 seconds timeout with R  event 7 OR event 8.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E070FD-0271-C80F-52CE-F70404150122}"/>
              </a:ext>
            </a:extLst>
          </p:cNvPr>
          <p:cNvSpPr txBox="1"/>
          <p:nvPr/>
        </p:nvSpPr>
        <p:spPr>
          <a:xfrm>
            <a:off x="5148064" y="5805264"/>
            <a:ext cx="3672408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catcher_timeout_or_9and10 is for 20 seconds timeout with event 9 AND event 10. </a:t>
            </a:r>
          </a:p>
        </p:txBody>
      </p:sp>
    </p:spTree>
    <p:extLst>
      <p:ext uri="{BB962C8B-B14F-4D97-AF65-F5344CB8AC3E}">
        <p14:creationId xmlns:p14="http://schemas.microsoft.com/office/powerpoint/2010/main" val="2236337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11.2 Run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10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11 Combined Event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15121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Combined Event (0:02/4:53)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https://www.learnsystemc.com/basic/event_combined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discuss the Combined Event. The event can be combined together.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systemC uses wait function to listen to event.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wait function has different formats accepting the different kind of inputs.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https://www.youtube.com/watch?v=lZiJnihm80o&amp;list=PL2H5BEhPvWMGlFzmCEiUJHH6ZX9VH-i_J&amp;index=11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8248CD6-951D-AA7C-8633-43659DE5CF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356805"/>
              </p:ext>
            </p:extLst>
          </p:nvPr>
        </p:nvGraphicFramePr>
        <p:xfrm>
          <a:off x="1403648" y="2852936"/>
          <a:ext cx="6266706" cy="3725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562880" imgH="4495680" progId="PBrush">
                  <p:embed/>
                </p:oleObj>
              </mc:Choice>
              <mc:Fallback>
                <p:oleObj name="Bitmap Image" r:id="rId3" imgW="7562880" imgH="44956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648" y="2852936"/>
                        <a:ext cx="6266706" cy="3725296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11.2 Run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18002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Run Code Example (3:30/4:53)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https://www.learnsystemc.com/basic/event_combined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In design.cpp, add the SC_MODULE into design.cpp.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In testbench.cpp, add #include “design.cpp”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Select Testbench + Design” “C++/SystemC”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Libraries: “SystemC 2.3.3”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Click “Run”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https://www.youtube.com/watch?v=lZiJnihm80o&amp;list=PL2H5BEhPvWMGlFzmCEiUJHH6ZX9VH-i_J&amp;index=11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02D5CC7-4F4D-A216-2ECC-D742F7DFCD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190651"/>
              </p:ext>
            </p:extLst>
          </p:nvPr>
        </p:nvGraphicFramePr>
        <p:xfrm>
          <a:off x="1115616" y="3284984"/>
          <a:ext cx="7409544" cy="316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0782360" imgH="4610160" progId="PBrush">
                  <p:embed/>
                </p:oleObj>
              </mc:Choice>
              <mc:Fallback>
                <p:oleObj name="Bitmap Image" r:id="rId3" imgW="10782360" imgH="4610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3284984"/>
                        <a:ext cx="7409544" cy="3168352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587EE8C-90EC-BAEF-4660-0D6F666CF176}"/>
              </a:ext>
            </a:extLst>
          </p:cNvPr>
          <p:cNvSpPr/>
          <p:nvPr/>
        </p:nvSpPr>
        <p:spPr>
          <a:xfrm>
            <a:off x="2699792" y="3789040"/>
            <a:ext cx="129614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59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11.2 Run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Run Code Example (4:00/4:53)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https://www.learnsystemc.com/basic/event_combined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https://www.youtube.com/watch?v=lZiJnihm80o&amp;list=PL2H5BEhPvWMGlFzmCEiUJHH6ZX9VH-i_J&amp;index=11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B6B7449-BA8C-05C4-F872-D75A408602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257127"/>
              </p:ext>
            </p:extLst>
          </p:nvPr>
        </p:nvGraphicFramePr>
        <p:xfrm>
          <a:off x="1187623" y="1844824"/>
          <a:ext cx="5614149" cy="439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9458280" imgH="7400880" progId="PBrush">
                  <p:embed/>
                </p:oleObj>
              </mc:Choice>
              <mc:Fallback>
                <p:oleObj name="Bitmap Image" r:id="rId3" imgW="9458280" imgH="7400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23" y="1844824"/>
                        <a:ext cx="5614149" cy="439248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40A8262-0FF0-017E-667B-761DABFD7F60}"/>
              </a:ext>
            </a:extLst>
          </p:cNvPr>
          <p:cNvSpPr txBox="1"/>
          <p:nvPr/>
        </p:nvSpPr>
        <p:spPr>
          <a:xfrm>
            <a:off x="4788024" y="5085184"/>
            <a:ext cx="4176464" cy="138499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At time 1, we catch e1.</a:t>
            </a:r>
          </a:p>
          <a:p>
            <a:r>
              <a:rPr lang="en-US" sz="1200" dirty="0"/>
              <a:t>At time 2, we have 2 seconds timeout.</a:t>
            </a:r>
          </a:p>
          <a:p>
            <a:r>
              <a:rPr lang="en-US" sz="1200" dirty="0"/>
              <a:t>At time 3, we catch e2 AND e3.</a:t>
            </a:r>
          </a:p>
          <a:p>
            <a:r>
              <a:rPr lang="en-US" sz="1200" dirty="0"/>
              <a:t>At time 4, we catch e4 OR e5.</a:t>
            </a:r>
          </a:p>
          <a:p>
            <a:r>
              <a:rPr lang="en-US" sz="1200" dirty="0"/>
              <a:t>At time 5, we have 5 second timeout before catch e6.</a:t>
            </a:r>
          </a:p>
          <a:p>
            <a:r>
              <a:rPr lang="en-US" sz="1200" dirty="0"/>
              <a:t>At time 7, we have 20 seconds timeout after catch e7 OR e8.</a:t>
            </a:r>
          </a:p>
          <a:p>
            <a:r>
              <a:rPr lang="en-US" sz="1200" dirty="0"/>
              <a:t>At time 10, we have 20 seconds timeout after catch e9 AND e10. </a:t>
            </a:r>
          </a:p>
        </p:txBody>
      </p:sp>
    </p:spTree>
    <p:extLst>
      <p:ext uri="{BB962C8B-B14F-4D97-AF65-F5344CB8AC3E}">
        <p14:creationId xmlns:p14="http://schemas.microsoft.com/office/powerpoint/2010/main" val="1689548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11 Combined Event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8640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Combined Event (0:05/4:53)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https://www.learnsystemc.com/basic/event_combined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most basic usage of wait() is to provide no input argument.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https://www.youtube.com/watch?v=lZiJnihm80o&amp;list=PL2H5BEhPvWMGlFzmCEiUJHH6ZX9VH-i_J&amp;index=11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39136C6-6A1C-C9A2-EE2E-C72620918A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202975"/>
              </p:ext>
            </p:extLst>
          </p:nvPr>
        </p:nvGraphicFramePr>
        <p:xfrm>
          <a:off x="1259632" y="2348880"/>
          <a:ext cx="6751234" cy="4013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562880" imgH="4495680" progId="PBrush">
                  <p:embed/>
                </p:oleObj>
              </mc:Choice>
              <mc:Fallback>
                <p:oleObj name="Bitmap Image" r:id="rId3" imgW="7562880" imgH="449568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8248CD6-951D-AA7C-8633-43659DE5CF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2348880"/>
                        <a:ext cx="6751234" cy="401332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C06AAC2-71DC-A93A-D8F9-6E66B9A726CE}"/>
              </a:ext>
            </a:extLst>
          </p:cNvPr>
          <p:cNvSpPr/>
          <p:nvPr/>
        </p:nvSpPr>
        <p:spPr>
          <a:xfrm>
            <a:off x="1547664" y="3068960"/>
            <a:ext cx="396044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5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11 Combined Event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15121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Combined Event (0:10/4:53)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https://www.learnsystemc.com/basic/event_combined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this case, it will read on the events, that are stated in the sensitivity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will discuss sensitivity list later.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second form of wait is to wait for a specific event, e1.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https://www.youtube.com/watch?v=lZiJnihm80o&amp;list=PL2H5BEhPvWMGlFzmCEiUJHH6ZX9VH-i_J&amp;index=11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39136C6-6A1C-C9A2-EE2E-C72620918A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118141"/>
              </p:ext>
            </p:extLst>
          </p:nvPr>
        </p:nvGraphicFramePr>
        <p:xfrm>
          <a:off x="1619672" y="2924944"/>
          <a:ext cx="6266706" cy="3725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562880" imgH="4495680" progId="PBrush">
                  <p:embed/>
                </p:oleObj>
              </mc:Choice>
              <mc:Fallback>
                <p:oleObj name="Bitmap Image" r:id="rId3" imgW="7562880" imgH="449568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39136C6-6A1C-C9A2-EE2E-C72620918A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672" y="2924944"/>
                        <a:ext cx="6266706" cy="3725296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C06AAC2-71DC-A93A-D8F9-6E66B9A726CE}"/>
              </a:ext>
            </a:extLst>
          </p:cNvPr>
          <p:cNvSpPr/>
          <p:nvPr/>
        </p:nvSpPr>
        <p:spPr>
          <a:xfrm>
            <a:off x="1835696" y="3789040"/>
            <a:ext cx="3888432" cy="2468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28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11 Combined Event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13681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Combined Event (0:20/4:53)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https://www.learnsystemc.com/basic/event_combined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It is possible to wait for a list of events.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Here, it waits for event 1, event 2, or event 3.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https://www.youtube.com/watch?v=lZiJnihm80o&amp;list=PL2H5BEhPvWMGlFzmCEiUJHH6ZX9VH-i_J&amp;index=11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39136C6-6A1C-C9A2-EE2E-C72620918A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672" y="2924944"/>
          <a:ext cx="6266706" cy="3725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562880" imgH="4495680" progId="PBrush">
                  <p:embed/>
                </p:oleObj>
              </mc:Choice>
              <mc:Fallback>
                <p:oleObj name="Bitmap Image" r:id="rId3" imgW="7562880" imgH="449568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39136C6-6A1C-C9A2-EE2E-C72620918A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672" y="2924944"/>
                        <a:ext cx="6266706" cy="3725296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C06AAC2-71DC-A93A-D8F9-6E66B9A726CE}"/>
              </a:ext>
            </a:extLst>
          </p:cNvPr>
          <p:cNvSpPr/>
          <p:nvPr/>
        </p:nvSpPr>
        <p:spPr>
          <a:xfrm>
            <a:off x="1858845" y="3962660"/>
            <a:ext cx="3888432" cy="2468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1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11 Combined Event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12241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Combined Event (0:30/4:53)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https://www.learnsystemc.com/basic/event_combined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Here, it waits for event 1, event 2, and event 3.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Here, the wait function specify event 1, 2, and 3. All event happens and triggered the process.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https://www.youtube.com/watch?v=lZiJnihm80o&amp;list=PL2H5BEhPvWMGlFzmCEiUJHH6ZX9VH-i_J&amp;index=11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39136C6-6A1C-C9A2-EE2E-C72620918A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67119"/>
              </p:ext>
            </p:extLst>
          </p:nvPr>
        </p:nvGraphicFramePr>
        <p:xfrm>
          <a:off x="1475656" y="2708920"/>
          <a:ext cx="6266706" cy="3725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562880" imgH="4495680" progId="PBrush">
                  <p:embed/>
                </p:oleObj>
              </mc:Choice>
              <mc:Fallback>
                <p:oleObj name="Bitmap Image" r:id="rId3" imgW="7562880" imgH="449568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39136C6-6A1C-C9A2-EE2E-C72620918A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656" y="2708920"/>
                        <a:ext cx="6266706" cy="3725296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C06AAC2-71DC-A93A-D8F9-6E66B9A726CE}"/>
              </a:ext>
            </a:extLst>
          </p:cNvPr>
          <p:cNvSpPr/>
          <p:nvPr/>
        </p:nvSpPr>
        <p:spPr>
          <a:xfrm>
            <a:off x="1691680" y="3933056"/>
            <a:ext cx="3888432" cy="2468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7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11 Combined Event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13681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Combined Event (1:00/4:53)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https://www.learnsystemc.com/basic/event_combined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It is also possible to wait for certain amount of time for that we can provide the time duration into the arguments list of the wait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Here, we wait for 200 NS.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https://www.youtube.com/watch?v=lZiJnihm80o&amp;list=PL2H5BEhPvWMGlFzmCEiUJHH6ZX9VH-i_J&amp;index=11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39136C6-6A1C-C9A2-EE2E-C72620918A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447963"/>
              </p:ext>
            </p:extLst>
          </p:nvPr>
        </p:nvGraphicFramePr>
        <p:xfrm>
          <a:off x="1475656" y="2780928"/>
          <a:ext cx="6267450" cy="372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562880" imgH="4495680" progId="PBrush">
                  <p:embed/>
                </p:oleObj>
              </mc:Choice>
              <mc:Fallback>
                <p:oleObj name="Bitmap Image" r:id="rId3" imgW="7562880" imgH="449568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39136C6-6A1C-C9A2-EE2E-C72620918A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656" y="2780928"/>
                        <a:ext cx="6267450" cy="37242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C06AAC2-71DC-A93A-D8F9-6E66B9A726CE}"/>
              </a:ext>
            </a:extLst>
          </p:cNvPr>
          <p:cNvSpPr/>
          <p:nvPr/>
        </p:nvSpPr>
        <p:spPr>
          <a:xfrm>
            <a:off x="1691680" y="4149080"/>
            <a:ext cx="3888432" cy="2468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75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11 Combined Event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268760"/>
            <a:ext cx="8424937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Combined Event (1:14/4:53)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https://www.learnsystemc.com/basic/event_combined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Furthermore, the time and the event triggers can be combined together.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this case, it will wait for event e1 or 200 nanoseconds, whichever comes first.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https://www.youtube.com/watch?v=lZiJnihm80o&amp;list=PL2H5BEhPvWMGlFzmCEiUJHH6ZX9VH-i_J&amp;index=11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39136C6-6A1C-C9A2-EE2E-C72620918A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932893"/>
              </p:ext>
            </p:extLst>
          </p:nvPr>
        </p:nvGraphicFramePr>
        <p:xfrm>
          <a:off x="1547664" y="2852936"/>
          <a:ext cx="6266706" cy="3725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562880" imgH="4495680" progId="PBrush">
                  <p:embed/>
                </p:oleObj>
              </mc:Choice>
              <mc:Fallback>
                <p:oleObj name="Bitmap Image" r:id="rId3" imgW="7562880" imgH="449568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39136C6-6A1C-C9A2-EE2E-C72620918A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664" y="2852936"/>
                        <a:ext cx="6266706" cy="3725296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C06AAC2-71DC-A93A-D8F9-6E66B9A726CE}"/>
              </a:ext>
            </a:extLst>
          </p:cNvPr>
          <p:cNvSpPr/>
          <p:nvPr/>
        </p:nvSpPr>
        <p:spPr>
          <a:xfrm>
            <a:off x="1763688" y="4365104"/>
            <a:ext cx="3888432" cy="2468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79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11 Combined Event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268760"/>
            <a:ext cx="8424937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Combined Event (1:24/4:53)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https://www.learnsystemc.com/basic/event_combined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Next example shows, we can wait for a certain time and a list of events where we can use logic AND or logic OR for the event list.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https://www.youtube.com/watch?v=lZiJnihm80o&amp;list=PL2H5BEhPvWMGlFzmCEiUJHH6ZX9VH-i_J&amp;index=11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39136C6-6A1C-C9A2-EE2E-C72620918A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664" y="2852936"/>
          <a:ext cx="6266706" cy="3725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562880" imgH="4495680" progId="PBrush">
                  <p:embed/>
                </p:oleObj>
              </mc:Choice>
              <mc:Fallback>
                <p:oleObj name="Bitmap Image" r:id="rId3" imgW="7562880" imgH="449568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39136C6-6A1C-C9A2-EE2E-C72620918A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664" y="2852936"/>
                        <a:ext cx="6266706" cy="3725296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C06AAC2-71DC-A93A-D8F9-6E66B9A726CE}"/>
              </a:ext>
            </a:extLst>
          </p:cNvPr>
          <p:cNvSpPr/>
          <p:nvPr/>
        </p:nvSpPr>
        <p:spPr>
          <a:xfrm>
            <a:off x="1763688" y="4509120"/>
            <a:ext cx="5400600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0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4975</TotalTime>
  <Words>1594</Words>
  <Application>Microsoft Office PowerPoint</Application>
  <PresentationFormat>On-screen Show (4:3)</PresentationFormat>
  <Paragraphs>172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Wingdings</vt:lpstr>
      <vt:lpstr>Office 佈景主題</vt:lpstr>
      <vt:lpstr>Bitmap Image</vt:lpstr>
      <vt:lpstr>11 Combined Event</vt:lpstr>
      <vt:lpstr>11 Combined Event</vt:lpstr>
      <vt:lpstr>11 Combined Event</vt:lpstr>
      <vt:lpstr>11 Combined Event</vt:lpstr>
      <vt:lpstr>11 Combined Event</vt:lpstr>
      <vt:lpstr>11 Combined Event</vt:lpstr>
      <vt:lpstr>11 Combined Event</vt:lpstr>
      <vt:lpstr>11 Combined Event</vt:lpstr>
      <vt:lpstr>11 Combined Event</vt:lpstr>
      <vt:lpstr>11 Combined Event</vt:lpstr>
      <vt:lpstr>11 Combined Event</vt:lpstr>
      <vt:lpstr>11 Combined Event</vt:lpstr>
      <vt:lpstr>11 Combined Event</vt:lpstr>
      <vt:lpstr>11 Combined Event</vt:lpstr>
      <vt:lpstr>11.1 Explain Code</vt:lpstr>
      <vt:lpstr>11.1 Explain Code</vt:lpstr>
      <vt:lpstr>11.1 Explain Code</vt:lpstr>
      <vt:lpstr>11.1 Explain Code</vt:lpstr>
      <vt:lpstr>11.2 Run Code Example</vt:lpstr>
      <vt:lpstr>11.2 Run Code Example</vt:lpstr>
      <vt:lpstr>11.2 Run Code Example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1908</cp:revision>
  <dcterms:created xsi:type="dcterms:W3CDTF">2018-09-28T16:40:41Z</dcterms:created>
  <dcterms:modified xsi:type="dcterms:W3CDTF">2022-09-25T05:26:15Z</dcterms:modified>
</cp:coreProperties>
</file>