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303" r:id="rId4"/>
    <p:sldId id="304" r:id="rId5"/>
    <p:sldId id="305" r:id="rId6"/>
    <p:sldId id="306" r:id="rId7"/>
    <p:sldId id="307" r:id="rId8"/>
    <p:sldId id="287" r:id="rId9"/>
    <p:sldId id="284" r:id="rId10"/>
    <p:sldId id="308" r:id="rId11"/>
    <p:sldId id="310" r:id="rId12"/>
    <p:sldId id="309" r:id="rId13"/>
    <p:sldId id="280" r:id="rId14"/>
    <p:sldId id="275" r:id="rId15"/>
    <p:sldId id="302" r:id="rId16"/>
    <p:sldId id="311" r:id="rId17"/>
    <p:sldId id="312" r:id="rId18"/>
    <p:sldId id="313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Chen" initials="PC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hyperlink" Target="https://www.learnsystemc.com/basic/event_combine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hyperlink" Target="https://www.learnsystemc.com/basic/event_combine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systemc.com/basic/event_combin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systemc.com/basic/event_combin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4" Type="http://schemas.openxmlformats.org/officeDocument/2006/relationships/hyperlink" Target="https://www.learnsystemc.com/basic/event_combin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6.bin"/><Relationship Id="rId4" Type="http://schemas.openxmlformats.org/officeDocument/2006/relationships/hyperlink" Target="https://www.learnsystemc.com/basic/event_combin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8.bin"/><Relationship Id="rId4" Type="http://schemas.openxmlformats.org/officeDocument/2006/relationships/hyperlink" Target="https://www.learnsystemc.com/basic/event_combine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0.bin"/><Relationship Id="rId4" Type="http://schemas.openxmlformats.org/officeDocument/2006/relationships/hyperlink" Target="https://www.learnsystemc.com/basic/event_combin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www.learnsystemc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https://www.learnsystemc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www.learnsystemc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hyperlink" Target="https://www.learnsystemc.com/basic/event_combine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12 Initialization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12.1 Explain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Explain Code (3:00/3:51)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https://www.learnsystemc.com/basic/initialization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7C3FA0C-5876-8E95-DC8B-54B3C8AA3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79400"/>
              </p:ext>
            </p:extLst>
          </p:nvPr>
        </p:nvGraphicFramePr>
        <p:xfrm>
          <a:off x="323528" y="2145010"/>
          <a:ext cx="4654625" cy="471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76800" imgH="6153120" progId="PBrush">
                  <p:embed/>
                </p:oleObj>
              </mc:Choice>
              <mc:Fallback>
                <p:oleObj name="Bitmap Image" r:id="rId3" imgW="6076800" imgH="6153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2145010"/>
                        <a:ext cx="4654625" cy="471299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45E029-B869-714E-7F80-A6F05D6B101C}"/>
              </a:ext>
            </a:extLst>
          </p:cNvPr>
          <p:cNvSpPr txBox="1"/>
          <p:nvPr/>
        </p:nvSpPr>
        <p:spPr>
          <a:xfrm>
            <a:off x="3563888" y="2276872"/>
            <a:ext cx="3960440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This is the trigger function.</a:t>
            </a:r>
          </a:p>
          <a:p>
            <a:r>
              <a:rPr lang="en-US" sz="1200" dirty="0"/>
              <a:t>It starts with an infinity while loop.</a:t>
            </a:r>
          </a:p>
          <a:p>
            <a:r>
              <a:rPr lang="en-US" sz="1200" dirty="0"/>
              <a:t>Within the while loop, it generate a notification once every two seconds.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7FB65-CB22-BCA3-ABA6-E4761913C131}"/>
              </a:ext>
            </a:extLst>
          </p:cNvPr>
          <p:cNvSpPr txBox="1"/>
          <p:nvPr/>
        </p:nvSpPr>
        <p:spPr>
          <a:xfrm>
            <a:off x="4932040" y="3501008"/>
            <a:ext cx="3168352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 catcher_1, during the initialization phase, it will be executed once until this line (line 32) is reached.</a:t>
            </a:r>
          </a:p>
          <a:p>
            <a:r>
              <a:rPr lang="en-US" sz="1200" dirty="0"/>
              <a:t>Line 32 is wait for dynamic sensitivity 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F84F51-7DFB-673B-F4A0-8D111ACC2174}"/>
              </a:ext>
            </a:extLst>
          </p:cNvPr>
          <p:cNvSpPr txBox="1"/>
          <p:nvPr/>
        </p:nvSpPr>
        <p:spPr>
          <a:xfrm>
            <a:off x="4932040" y="4365104"/>
            <a:ext cx="3168352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 catcher_2, the wait function is placed before the while loop, therefore, the initialization loop will stop line 37 before entering the while loop.</a:t>
            </a:r>
          </a:p>
        </p:txBody>
      </p:sp>
    </p:spTree>
    <p:extLst>
      <p:ext uri="{BB962C8B-B14F-4D97-AF65-F5344CB8AC3E}">
        <p14:creationId xmlns:p14="http://schemas.microsoft.com/office/powerpoint/2010/main" val="366820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12.1 Explain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Explain Code (3:00/3:51)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https://www.learnsystemc.com/basic/initialization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7C3FA0C-5876-8E95-DC8B-54B3C8AA3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2145010"/>
          <a:ext cx="4654625" cy="471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76800" imgH="6153120" progId="PBrush">
                  <p:embed/>
                </p:oleObj>
              </mc:Choice>
              <mc:Fallback>
                <p:oleObj name="Bitmap Image" r:id="rId3" imgW="6076800" imgH="615312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7C3FA0C-5876-8E95-DC8B-54B3C8AA35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2145010"/>
                        <a:ext cx="4654625" cy="471299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8EF3049-FA2F-2CFA-2D88-3CE988201D6E}"/>
              </a:ext>
            </a:extLst>
          </p:cNvPr>
          <p:cNvSpPr txBox="1"/>
          <p:nvPr/>
        </p:nvSpPr>
        <p:spPr>
          <a:xfrm>
            <a:off x="4932040" y="4797152"/>
            <a:ext cx="3528392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 catcher_3, as explained before, thread_3 is not initialized. </a:t>
            </a:r>
          </a:p>
          <a:p>
            <a:r>
              <a:rPr lang="en-US" sz="1200" dirty="0"/>
              <a:t>The first time, it can be triggered is when event e happens and that is captured by the static sensitivity which is line 15 (sensitivity &lt;&lt; e;)</a:t>
            </a:r>
          </a:p>
          <a:p>
            <a:r>
              <a:rPr lang="en-US" sz="1200" dirty="0"/>
              <a:t>Afterwards, thread_3 enters the while loop.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991328A-91D7-E63F-40C8-FF37AD42A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32132"/>
              </p:ext>
            </p:extLst>
          </p:nvPr>
        </p:nvGraphicFramePr>
        <p:xfrm>
          <a:off x="5436096" y="1124744"/>
          <a:ext cx="3324225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3324240" imgH="3533760" progId="PBrush">
                  <p:embed/>
                </p:oleObj>
              </mc:Choice>
              <mc:Fallback>
                <p:oleObj name="Bitmap Image" r:id="rId5" imgW="3324240" imgH="3533760" progId="PBrush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A991328A-91D7-E63F-40C8-FF37AD42A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6096" y="1124744"/>
                        <a:ext cx="3324225" cy="35337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595D793-BE2D-AF0F-28E7-9C4BF071FF08}"/>
              </a:ext>
            </a:extLst>
          </p:cNvPr>
          <p:cNvSpPr/>
          <p:nvPr/>
        </p:nvSpPr>
        <p:spPr>
          <a:xfrm>
            <a:off x="6228184" y="3861048"/>
            <a:ext cx="158417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BF2D87-5D51-EB03-1566-BD0F5E45484C}"/>
              </a:ext>
            </a:extLst>
          </p:cNvPr>
          <p:cNvSpPr/>
          <p:nvPr/>
        </p:nvSpPr>
        <p:spPr>
          <a:xfrm>
            <a:off x="971600" y="6093296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ECCFC5-F6F7-79AB-E0F1-12A86F437948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2411760" y="6309320"/>
            <a:ext cx="2520280" cy="8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CCD35C-2887-C807-29A2-11DDB5AEB628}"/>
              </a:ext>
            </a:extLst>
          </p:cNvPr>
          <p:cNvSpPr txBox="1"/>
          <p:nvPr/>
        </p:nvSpPr>
        <p:spPr>
          <a:xfrm>
            <a:off x="4932040" y="6068325"/>
            <a:ext cx="352839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Starting from wat (e) at line 49. event e can be triggered based on dynamic sensitivity as specified in line 49.  </a:t>
            </a:r>
          </a:p>
        </p:txBody>
      </p:sp>
    </p:spTree>
    <p:extLst>
      <p:ext uri="{BB962C8B-B14F-4D97-AF65-F5344CB8AC3E}">
        <p14:creationId xmlns:p14="http://schemas.microsoft.com/office/powerpoint/2010/main" val="269592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6A81655-8052-FF1C-010D-68A79EA2D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83514"/>
              </p:ext>
            </p:extLst>
          </p:nvPr>
        </p:nvGraphicFramePr>
        <p:xfrm>
          <a:off x="395536" y="2348880"/>
          <a:ext cx="28479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847960" imgH="961920" progId="PBrush">
                  <p:embed/>
                </p:oleObj>
              </mc:Choice>
              <mc:Fallback>
                <p:oleObj name="Bitmap Image" r:id="rId2" imgW="2847960" imgH="961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2348880"/>
                        <a:ext cx="2847975" cy="9620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12.1 Explain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Explain Code (3:00/3:51)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https://www.learnsystemc.com/basic/initialization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5E029-B869-714E-7F80-A6F05D6B101C}"/>
              </a:ext>
            </a:extLst>
          </p:cNvPr>
          <p:cNvSpPr txBox="1"/>
          <p:nvPr/>
        </p:nvSpPr>
        <p:spPr>
          <a:xfrm>
            <a:off x="2987824" y="2708920"/>
            <a:ext cx="446449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Now, let’s run the program for 4 seconds and see how it works.</a:t>
            </a:r>
          </a:p>
        </p:txBody>
      </p:sp>
    </p:spTree>
    <p:extLst>
      <p:ext uri="{BB962C8B-B14F-4D97-AF65-F5344CB8AC3E}">
        <p14:creationId xmlns:p14="http://schemas.microsoft.com/office/powerpoint/2010/main" val="393172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12.2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0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655B89C-E8AA-4F92-D52F-24419D9C1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035035"/>
              </p:ext>
            </p:extLst>
          </p:nvPr>
        </p:nvGraphicFramePr>
        <p:xfrm>
          <a:off x="683568" y="3068960"/>
          <a:ext cx="7335348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820520" imgH="4886280" progId="PBrush">
                  <p:embed/>
                </p:oleObj>
              </mc:Choice>
              <mc:Fallback>
                <p:oleObj name="Bitmap Image" r:id="rId2" imgW="10820520" imgH="4886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3068960"/>
                        <a:ext cx="7335348" cy="331236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800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Run Code Example (3:30/3:51)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https://www.learnsystemc.com/basic/initialization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 design.cpp, add the SC_MODULE into design.cpp.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 testbench.cpp, add #include “design.cpp”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Select Testbench + Design” “C++/SystemC”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Libraries: “SystemC 2.3.3”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Click “Run”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7EE8C-90EC-BAEF-4660-0D6F666CF176}"/>
              </a:ext>
            </a:extLst>
          </p:cNvPr>
          <p:cNvSpPr/>
          <p:nvPr/>
        </p:nvSpPr>
        <p:spPr>
          <a:xfrm>
            <a:off x="2195736" y="4005064"/>
            <a:ext cx="12961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5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81AEF63-6C12-4ED9-C888-AC92ED000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572501"/>
              </p:ext>
            </p:extLst>
          </p:nvPr>
        </p:nvGraphicFramePr>
        <p:xfrm>
          <a:off x="251520" y="2852936"/>
          <a:ext cx="7320748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220320" imgH="4352760" progId="PBrush">
                  <p:embed/>
                </p:oleObj>
              </mc:Choice>
              <mc:Fallback>
                <p:oleObj name="Bitmap Image" r:id="rId2" imgW="9220320" imgH="4352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520" y="2852936"/>
                        <a:ext cx="7320748" cy="345638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Run Code Example (4:00/3:51)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https://www.learnsystemc.com/basic/initialization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A8262-0FF0-017E-667B-761DABFD7F60}"/>
              </a:ext>
            </a:extLst>
          </p:cNvPr>
          <p:cNvSpPr txBox="1"/>
          <p:nvPr/>
        </p:nvSpPr>
        <p:spPr>
          <a:xfrm>
            <a:off x="3779912" y="5085184"/>
            <a:ext cx="417646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 time 0, catcher_1 is triggered that is because catcher_1 is executed once during the initialization phase until this line (line 30). Therefore, the cout statement is executed (while (true__.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76CEFD0-A71D-53E4-E858-08FAA61157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264273"/>
              </p:ext>
            </p:extLst>
          </p:nvPr>
        </p:nvGraphicFramePr>
        <p:xfrm>
          <a:off x="2339752" y="2276872"/>
          <a:ext cx="60960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095880" imgH="1343160" progId="PBrush">
                  <p:embed/>
                </p:oleObj>
              </mc:Choice>
              <mc:Fallback>
                <p:oleObj name="Bitmap Image" r:id="rId5" imgW="6095880" imgH="1343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52" y="2276872"/>
                        <a:ext cx="6096000" cy="13430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54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81AEF63-6C12-4ED9-C888-AC92ED000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111763"/>
              </p:ext>
            </p:extLst>
          </p:nvPr>
        </p:nvGraphicFramePr>
        <p:xfrm>
          <a:off x="395536" y="2852936"/>
          <a:ext cx="7320748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220320" imgH="4352760" progId="PBrush">
                  <p:embed/>
                </p:oleObj>
              </mc:Choice>
              <mc:Fallback>
                <p:oleObj name="Bitmap Image" r:id="rId2" imgW="9220320" imgH="43527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81AEF63-6C12-4ED9-C888-AC92ED000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2852936"/>
                        <a:ext cx="7320748" cy="345638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Run Code Example (4:00/3:51)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https://www.learnsystemc.com/basic/initialization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A8262-0FF0-017E-667B-761DABFD7F60}"/>
              </a:ext>
            </a:extLst>
          </p:cNvPr>
          <p:cNvSpPr txBox="1"/>
          <p:nvPr/>
        </p:nvSpPr>
        <p:spPr>
          <a:xfrm>
            <a:off x="4860032" y="5085184"/>
            <a:ext cx="417646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 time 1 second, catcher_3, catcher_1, and catcher_2, are all triggered.</a:t>
            </a:r>
          </a:p>
          <a:p>
            <a:r>
              <a:rPr lang="en-US" sz="1200" dirty="0"/>
              <a:t>For catcher_3, it is triggered based on the static sensitivity.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2DF039A-EC2B-F3BE-BFDC-FA49DE981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577485"/>
              </p:ext>
            </p:extLst>
          </p:nvPr>
        </p:nvGraphicFramePr>
        <p:xfrm>
          <a:off x="5076056" y="1124744"/>
          <a:ext cx="280987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809800" imgH="2381400" progId="PBrush">
                  <p:embed/>
                </p:oleObj>
              </mc:Choice>
              <mc:Fallback>
                <p:oleObj name="Bitmap Image" r:id="rId5" imgW="2809800" imgH="2381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6056" y="1124744"/>
                        <a:ext cx="2809875" cy="23812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B423E9D-3153-F952-416C-8C96B954EFD5}"/>
              </a:ext>
            </a:extLst>
          </p:cNvPr>
          <p:cNvSpPr/>
          <p:nvPr/>
        </p:nvSpPr>
        <p:spPr>
          <a:xfrm>
            <a:off x="5580112" y="2420888"/>
            <a:ext cx="2304256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CF30F-4E7F-DC84-3FCD-CC7D15FAC4A8}"/>
              </a:ext>
            </a:extLst>
          </p:cNvPr>
          <p:cNvSpPr/>
          <p:nvPr/>
        </p:nvSpPr>
        <p:spPr>
          <a:xfrm>
            <a:off x="1835696" y="5229200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896666-1A83-A68A-80C1-39B692B4EB22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flipH="1">
            <a:off x="2555776" y="2852936"/>
            <a:ext cx="3024336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71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81AEF63-6C12-4ED9-C888-AC92ED000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536" y="2852936"/>
          <a:ext cx="7320748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220320" imgH="4352760" progId="PBrush">
                  <p:embed/>
                </p:oleObj>
              </mc:Choice>
              <mc:Fallback>
                <p:oleObj name="Bitmap Image" r:id="rId2" imgW="9220320" imgH="43527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81AEF63-6C12-4ED9-C888-AC92ED000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2852936"/>
                        <a:ext cx="7320748" cy="345638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Run Code Example (4:00/3:51)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https://www.learnsystemc.com/basic/initialization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A8262-0FF0-017E-667B-761DABFD7F60}"/>
              </a:ext>
            </a:extLst>
          </p:cNvPr>
          <p:cNvSpPr txBox="1"/>
          <p:nvPr/>
        </p:nvSpPr>
        <p:spPr>
          <a:xfrm>
            <a:off x="4860032" y="5085184"/>
            <a:ext cx="417646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catcher_3 cout is triggered by line 49 (wait(e)).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CF30F-4E7F-DC84-3FCD-CC7D15FAC4A8}"/>
              </a:ext>
            </a:extLst>
          </p:cNvPr>
          <p:cNvSpPr/>
          <p:nvPr/>
        </p:nvSpPr>
        <p:spPr>
          <a:xfrm>
            <a:off x="1979712" y="5229200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7D01788-6F57-0536-48C6-39A09C534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240501"/>
              </p:ext>
            </p:extLst>
          </p:nvPr>
        </p:nvGraphicFramePr>
        <p:xfrm>
          <a:off x="2843808" y="1844824"/>
          <a:ext cx="60864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086520" imgH="1685880" progId="PBrush">
                  <p:embed/>
                </p:oleObj>
              </mc:Choice>
              <mc:Fallback>
                <p:oleObj name="Bitmap Image" r:id="rId5" imgW="6086520" imgH="1685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1844824"/>
                        <a:ext cx="6086475" cy="16859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5997933-FDA0-2FE7-743C-A962C4F402E2}"/>
              </a:ext>
            </a:extLst>
          </p:cNvPr>
          <p:cNvSpPr/>
          <p:nvPr/>
        </p:nvSpPr>
        <p:spPr>
          <a:xfrm>
            <a:off x="3563888" y="2420888"/>
            <a:ext cx="244827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9DB1FD-75EC-8E22-D1D5-A8A1FDB69CA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699792" y="2996952"/>
            <a:ext cx="2088232" cy="22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2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81AEF63-6C12-4ED9-C888-AC92ED000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536" y="2852936"/>
          <a:ext cx="7320748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220320" imgH="4352760" progId="PBrush">
                  <p:embed/>
                </p:oleObj>
              </mc:Choice>
              <mc:Fallback>
                <p:oleObj name="Bitmap Image" r:id="rId2" imgW="9220320" imgH="43527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81AEF63-6C12-4ED9-C888-AC92ED000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2852936"/>
                        <a:ext cx="7320748" cy="345638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Run Code Example (4:00/3:51)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https://www.learnsystemc.com/basic/initialization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A8262-0FF0-017E-667B-761DABFD7F60}"/>
              </a:ext>
            </a:extLst>
          </p:cNvPr>
          <p:cNvSpPr txBox="1"/>
          <p:nvPr/>
        </p:nvSpPr>
        <p:spPr>
          <a:xfrm>
            <a:off x="3707904" y="5445224"/>
            <a:ext cx="4176464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catcher_2 also catches the event (line 41).</a:t>
            </a:r>
          </a:p>
          <a:p>
            <a:r>
              <a:rPr lang="en-US" sz="1200" dirty="0"/>
              <a:t>The first event is catched using line 41.</a:t>
            </a:r>
          </a:p>
          <a:p>
            <a:r>
              <a:rPr lang="en-US" sz="1200" dirty="0"/>
              <a:t>The subsequent events are captured using the same line (line 41).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CF30F-4E7F-DC84-3FCD-CC7D15FAC4A8}"/>
              </a:ext>
            </a:extLst>
          </p:cNvPr>
          <p:cNvSpPr/>
          <p:nvPr/>
        </p:nvSpPr>
        <p:spPr>
          <a:xfrm>
            <a:off x="2051720" y="5517232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D071C57-3F1D-E8C0-D2F2-E6763A5A6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009447"/>
              </p:ext>
            </p:extLst>
          </p:nvPr>
        </p:nvGraphicFramePr>
        <p:xfrm>
          <a:off x="2903969" y="1196752"/>
          <a:ext cx="622935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229440" imgH="1657440" progId="PBrush">
                  <p:embed/>
                </p:oleObj>
              </mc:Choice>
              <mc:Fallback>
                <p:oleObj name="Bitmap Image" r:id="rId5" imgW="6229440" imgH="1657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3969" y="1196752"/>
                        <a:ext cx="6229350" cy="16573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51744CC-DC34-2FA9-940D-8FCDFA1509EE}"/>
              </a:ext>
            </a:extLst>
          </p:cNvPr>
          <p:cNvSpPr/>
          <p:nvPr/>
        </p:nvSpPr>
        <p:spPr>
          <a:xfrm>
            <a:off x="3635896" y="2204864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714C56-D362-E2FC-8F24-F0060711D987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flipH="1">
            <a:off x="2771800" y="2564904"/>
            <a:ext cx="1368152" cy="295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452537D-3FE2-704A-1B19-8D41895AB5E6}"/>
              </a:ext>
            </a:extLst>
          </p:cNvPr>
          <p:cNvSpPr/>
          <p:nvPr/>
        </p:nvSpPr>
        <p:spPr>
          <a:xfrm>
            <a:off x="2051720" y="5805264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30422A-22B0-C104-0F22-99A2DFA4ED33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 flipH="1">
            <a:off x="2771800" y="2564904"/>
            <a:ext cx="1368152" cy="32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2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 Initialization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Initialization  (0:02/3:51)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https://www.learnsystemc.com/basic/initialization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discuss how the initialization works and how to avoid the initialization.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F5A4629-61F6-4A0F-F841-B9A0C6D04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319983"/>
              </p:ext>
            </p:extLst>
          </p:nvPr>
        </p:nvGraphicFramePr>
        <p:xfrm>
          <a:off x="467544" y="2420888"/>
          <a:ext cx="8280920" cy="142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325240" imgH="1943280" progId="PBrush">
                  <p:embed/>
                </p:oleObj>
              </mc:Choice>
              <mc:Fallback>
                <p:oleObj name="Bitmap Image" r:id="rId3" imgW="11325240" imgH="1943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420888"/>
                        <a:ext cx="8280920" cy="142112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 Initialization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58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Initialization  (0:02/3:51)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look at the below diagram for different simulation stages.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see the initialization is part of the execution stage, and initialization happens after sc_start().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17BCF04-5A03-E167-211D-BFF11A8BD4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298"/>
              </p:ext>
            </p:extLst>
          </p:nvPr>
        </p:nvGraphicFramePr>
        <p:xfrm>
          <a:off x="539552" y="3068960"/>
          <a:ext cx="8462607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0725120" imgH="3924360" progId="PBrush">
                  <p:embed/>
                </p:oleObj>
              </mc:Choice>
              <mc:Fallback>
                <p:oleObj name="Bitmap Image" r:id="rId3" imgW="10725120" imgH="3924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3068960"/>
                        <a:ext cx="8462607" cy="309634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9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 Initialization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6642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Initialization  (0:02/3:51)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https://www.learnsystemc.com/basic/initialization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During the initialization, it performs several tasks: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First, initialization run the update phase but it will not continue to the delta (zero time) notification phase.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Then, initialization will add every method and add thread process instance to the set of runnable processes with two exceptions.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a) First, these process instances that are specified with dont_initialize (don’t initialize).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b) Second, are the clocked thread processes.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F5A4629-61F6-4A0F-F841-B9A0C6D04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25089"/>
              </p:ext>
            </p:extLst>
          </p:nvPr>
        </p:nvGraphicFramePr>
        <p:xfrm>
          <a:off x="539552" y="4797152"/>
          <a:ext cx="8280920" cy="142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325240" imgH="1943280" progId="PBrush">
                  <p:embed/>
                </p:oleObj>
              </mc:Choice>
              <mc:Fallback>
                <p:oleObj name="Bitmap Image" r:id="rId3" imgW="11325240" imgH="194328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F5A4629-61F6-4A0F-F841-B9A0C6D04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4797152"/>
                        <a:ext cx="8280920" cy="142112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158C370-B00F-4448-C6AA-09ECF381BAA1}"/>
              </a:ext>
            </a:extLst>
          </p:cNvPr>
          <p:cNvSpPr/>
          <p:nvPr/>
        </p:nvSpPr>
        <p:spPr>
          <a:xfrm>
            <a:off x="683568" y="5661248"/>
            <a:ext cx="633670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8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 Initialization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424937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Initialization  (0:02/3:51)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https://www.learnsystemc.com/basic/initialization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3) The last thing that will happen is to run the delta notification phase.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F5A4629-61F6-4A0F-F841-B9A0C6D04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341958"/>
              </p:ext>
            </p:extLst>
          </p:nvPr>
        </p:nvGraphicFramePr>
        <p:xfrm>
          <a:off x="467544" y="2708920"/>
          <a:ext cx="8280920" cy="142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325240" imgH="1943280" progId="PBrush">
                  <p:embed/>
                </p:oleObj>
              </mc:Choice>
              <mc:Fallback>
                <p:oleObj name="Bitmap Image" r:id="rId3" imgW="11325240" imgH="194328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F5A4629-61F6-4A0F-F841-B9A0C6D04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708920"/>
                        <a:ext cx="8280920" cy="142112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BAE545C-183F-BE0D-10D4-0AAC96E91F98}"/>
              </a:ext>
            </a:extLst>
          </p:cNvPr>
          <p:cNvSpPr/>
          <p:nvPr/>
        </p:nvSpPr>
        <p:spPr>
          <a:xfrm>
            <a:off x="611560" y="3933056"/>
            <a:ext cx="43204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 Initialization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Initialization  (0:02/3:51)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AT the end of notification phase. It then go to the evaluation phase.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17BCF04-5A03-E167-211D-BFF11A8BD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3068960"/>
          <a:ext cx="8462607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0725120" imgH="3924360" progId="PBrush">
                  <p:embed/>
                </p:oleObj>
              </mc:Choice>
              <mc:Fallback>
                <p:oleObj name="Bitmap Image" r:id="rId3" imgW="10725120" imgH="392436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17BCF04-5A03-E167-211D-BFF11A8BD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3068960"/>
                        <a:ext cx="8462607" cy="309634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A27017F-1C61-59A4-DAA6-BB8498C1FF2B}"/>
              </a:ext>
            </a:extLst>
          </p:cNvPr>
          <p:cNvSpPr/>
          <p:nvPr/>
        </p:nvSpPr>
        <p:spPr>
          <a:xfrm>
            <a:off x="4860032" y="4467828"/>
            <a:ext cx="792088" cy="329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 Initialization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Initialization  (0:02/3:51)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 also want to highlight this function dont_initialize() as below. The dont_initialize() is used to prevent the scheduler from executing a thread or method process during the initialization phase. We will show some example.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81FEE3E-5793-A898-03CC-E96BBFB2F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741068"/>
              </p:ext>
            </p:extLst>
          </p:nvPr>
        </p:nvGraphicFramePr>
        <p:xfrm>
          <a:off x="467544" y="3212976"/>
          <a:ext cx="849630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496360" imgH="3228840" progId="PBrush">
                  <p:embed/>
                </p:oleObj>
              </mc:Choice>
              <mc:Fallback>
                <p:oleObj name="Bitmap Image" r:id="rId3" imgW="8496360" imgH="3228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3212976"/>
                        <a:ext cx="8496300" cy="3228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BE01335-16FD-2B54-B25F-1F323A12E59C}"/>
              </a:ext>
            </a:extLst>
          </p:cNvPr>
          <p:cNvSpPr/>
          <p:nvPr/>
        </p:nvSpPr>
        <p:spPr>
          <a:xfrm>
            <a:off x="539552" y="5949280"/>
            <a:ext cx="799288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12.1 Explain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94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12.1 Explain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Explain Code (3:00/3:51)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https://www.learnsystemc.com/basic/initialization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https://www.youtube.com/watch?v=CKFct6T-bDk&amp;list=PL2H5BEhPvWMGlFzmCEiUJHH6ZX9VH-i_J&amp;index=12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84FCC-0C51-358D-F643-474AF29887A4}"/>
              </a:ext>
            </a:extLst>
          </p:cNvPr>
          <p:cNvSpPr txBox="1"/>
          <p:nvPr/>
        </p:nvSpPr>
        <p:spPr>
          <a:xfrm>
            <a:off x="4067944" y="2204864"/>
            <a:ext cx="3960440" cy="249299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Four processes are registered to systemC simulation kernel.</a:t>
            </a:r>
          </a:p>
          <a:p>
            <a:r>
              <a:rPr lang="en-US" sz="1200" dirty="0"/>
              <a:t>The first one is the trigger thread.</a:t>
            </a:r>
          </a:p>
          <a:p>
            <a:r>
              <a:rPr lang="en-US" sz="1200" dirty="0"/>
              <a:t>The last threes are catcher threads that will catch the event.</a:t>
            </a:r>
          </a:p>
          <a:p>
            <a:endParaRPr lang="en-US" sz="1200" dirty="0"/>
          </a:p>
          <a:p>
            <a:r>
              <a:rPr lang="en-US" sz="1200" dirty="0"/>
              <a:t>For catcher_3, we have dont_initialize specified. Therefore, catcher_3 will not be executed in the initialization phase. Also, for catcher_3, we have to provide a static sensitivity, otherwise, because catcher_3 is not initialized, it can never be executed. </a:t>
            </a:r>
          </a:p>
          <a:p>
            <a:endParaRPr lang="en-US" sz="1200" dirty="0"/>
          </a:p>
          <a:p>
            <a:r>
              <a:rPr lang="en-US" sz="1200" dirty="0"/>
              <a:t>Catcher_1 and catcher_2 are different. They will be executed during the initialization phase, and once executed. We can set dynamic sensitivity inside the process.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56DDAC8-F5D4-13ED-DE60-F98FC5A07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630828"/>
              </p:ext>
            </p:extLst>
          </p:nvPr>
        </p:nvGraphicFramePr>
        <p:xfrm>
          <a:off x="539552" y="2132856"/>
          <a:ext cx="3324225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324240" imgH="3533760" progId="PBrush">
                  <p:embed/>
                </p:oleObj>
              </mc:Choice>
              <mc:Fallback>
                <p:oleObj name="Bitmap Image" r:id="rId3" imgW="3324240" imgH="3533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324225" cy="35337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AB20CBF-F199-BF76-078E-F0F61D4115C0}"/>
              </a:ext>
            </a:extLst>
          </p:cNvPr>
          <p:cNvSpPr/>
          <p:nvPr/>
        </p:nvSpPr>
        <p:spPr>
          <a:xfrm>
            <a:off x="1331640" y="4509120"/>
            <a:ext cx="2376264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5363</TotalTime>
  <Words>1353</Words>
  <Application>Microsoft Office PowerPoint</Application>
  <PresentationFormat>On-screen Show (4:3)</PresentationFormat>
  <Paragraphs>143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Bitmap Image</vt:lpstr>
      <vt:lpstr>12 Initialization</vt:lpstr>
      <vt:lpstr>12 Initialization</vt:lpstr>
      <vt:lpstr>12 Initialization</vt:lpstr>
      <vt:lpstr>12 Initialization</vt:lpstr>
      <vt:lpstr>12 Initialization</vt:lpstr>
      <vt:lpstr>12 Initialization</vt:lpstr>
      <vt:lpstr>12 Initialization</vt:lpstr>
      <vt:lpstr>12.1 Explain Code</vt:lpstr>
      <vt:lpstr>12.1 Explain Code</vt:lpstr>
      <vt:lpstr>12.1 Explain Code</vt:lpstr>
      <vt:lpstr>12.1 Explain Code</vt:lpstr>
      <vt:lpstr>12.1 Explain Code</vt:lpstr>
      <vt:lpstr>12.2 Run Code Example</vt:lpstr>
      <vt:lpstr>12.2 Run Code Example</vt:lpstr>
      <vt:lpstr>12.2 Run Code Example</vt:lpstr>
      <vt:lpstr>12.2 Run Code Example</vt:lpstr>
      <vt:lpstr>12.2 Run Code Example</vt:lpstr>
      <vt:lpstr>12.2 Run Code Example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2011</cp:revision>
  <dcterms:created xsi:type="dcterms:W3CDTF">2018-09-28T16:40:41Z</dcterms:created>
  <dcterms:modified xsi:type="dcterms:W3CDTF">2022-09-25T05:25:34Z</dcterms:modified>
</cp:coreProperties>
</file>