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88" r:id="rId4"/>
    <p:sldId id="287" r:id="rId5"/>
    <p:sldId id="284" r:id="rId6"/>
    <p:sldId id="290" r:id="rId7"/>
    <p:sldId id="291" r:id="rId8"/>
    <p:sldId id="292" r:id="rId9"/>
    <p:sldId id="293" r:id="rId10"/>
    <p:sldId id="280" r:id="rId11"/>
    <p:sldId id="275" r:id="rId12"/>
    <p:sldId id="289" r:id="rId13"/>
    <p:sldId id="294"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Chen" initials="PC"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4" autoAdjust="0"/>
    <p:restoredTop sz="96806" autoAdjust="0"/>
  </p:normalViewPr>
  <p:slideViewPr>
    <p:cSldViewPr>
      <p:cViewPr varScale="1">
        <p:scale>
          <a:sx n="83" d="100"/>
          <a:sy n="83" d="100"/>
        </p:scale>
        <p:origin x="11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9.bin"/><Relationship Id="rId1" Type="http://schemas.openxmlformats.org/officeDocument/2006/relationships/slideLayout" Target="../slideLayouts/slideLayout1.xml"/><Relationship Id="rId4" Type="http://schemas.openxmlformats.org/officeDocument/2006/relationships/hyperlink" Target="https://www.learnsystemc.com/basic/event_combined" TargetMode="Externa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hyperlink" Target="https://www.learnsystemc.com/basic/event_combined" TargetMode="Externa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hyperlink" Target="https://www.learnsystemc.com/basic/event_combined" TargetMode="Externa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oleObject" Target="../embeddings/oleObject13.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learnsystemc.com/basic/event" TargetMode="Externa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learnsystemc.com/basic/initialization" TargetMode="Externa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xml"/><Relationship Id="rId4" Type="http://schemas.openxmlformats.org/officeDocument/2006/relationships/hyperlink" Target="https://www.learnsystemc.com/basic/event_combin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xml"/><Relationship Id="rId4" Type="http://schemas.openxmlformats.org/officeDocument/2006/relationships/hyperlink" Target="https://www.learnsystemc.com/basic/event_combine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1.xml"/><Relationship Id="rId4" Type="http://schemas.openxmlformats.org/officeDocument/2006/relationships/hyperlink" Target="https://www.learnsystemc.com/basic/event_combine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image" Target="../media/image4.wmf"/><Relationship Id="rId5" Type="http://schemas.openxmlformats.org/officeDocument/2006/relationships/oleObject" Target="../embeddings/oleObject7.bin"/><Relationship Id="rId4" Type="http://schemas.openxmlformats.org/officeDocument/2006/relationships/hyperlink" Target="https://www.learnsystemc.com/basic/event_combined" TargetMode="Externa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hyperlink" Target="https://www.learnsystemc.com/basic/sensitivity" TargetMode="External"/><Relationship Id="rId1" Type="http://schemas.openxmlformats.org/officeDocument/2006/relationships/slideLayout" Target="../slideLayouts/slideLayout1.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13 Sensitivity</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13.2 Run Code Example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0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68A1B7DF-BA72-DD9B-5AB4-04CD2734820E}"/>
              </a:ext>
            </a:extLst>
          </p:cNvPr>
          <p:cNvGraphicFramePr>
            <a:graphicFrameLocks noChangeAspect="1"/>
          </p:cNvGraphicFramePr>
          <p:nvPr>
            <p:extLst>
              <p:ext uri="{D42A27DB-BD31-4B8C-83A1-F6EECF244321}">
                <p14:modId xmlns:p14="http://schemas.microsoft.com/office/powerpoint/2010/main" val="25875700"/>
              </p:ext>
            </p:extLst>
          </p:nvPr>
        </p:nvGraphicFramePr>
        <p:xfrm>
          <a:off x="1331640" y="3180601"/>
          <a:ext cx="6096000" cy="3675063"/>
        </p:xfrm>
        <a:graphic>
          <a:graphicData uri="http://schemas.openxmlformats.org/presentationml/2006/ole">
            <mc:AlternateContent xmlns:mc="http://schemas.openxmlformats.org/markup-compatibility/2006">
              <mc:Choice xmlns:v="urn:schemas-microsoft-com:vml" Requires="v">
                <p:oleObj name="Bitmap Image" r:id="rId2" imgW="10648800" imgH="6419880" progId="PBrush">
                  <p:embed/>
                </p:oleObj>
              </mc:Choice>
              <mc:Fallback>
                <p:oleObj name="Bitmap Image" r:id="rId2" imgW="10648800" imgH="6419880" progId="PBrush">
                  <p:embed/>
                  <p:pic>
                    <p:nvPicPr>
                      <p:cNvPr id="0" name=""/>
                      <p:cNvPicPr/>
                      <p:nvPr/>
                    </p:nvPicPr>
                    <p:blipFill>
                      <a:blip r:embed="rId3"/>
                      <a:stretch>
                        <a:fillRect/>
                      </a:stretch>
                    </p:blipFill>
                    <p:spPr>
                      <a:xfrm>
                        <a:off x="1331640" y="3180601"/>
                        <a:ext cx="6096000" cy="3675063"/>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13.2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Run Code Example (3:30/3:09)</a:t>
            </a:r>
          </a:p>
          <a:p>
            <a:pPr marL="342900" indent="-342900" algn="l">
              <a:buClr>
                <a:srgbClr val="0070C0"/>
              </a:buClr>
              <a:buSzPct val="80000"/>
              <a:buFont typeface="Wingdings" pitchFamily="2" charset="2"/>
              <a:buChar char="u"/>
            </a:pPr>
            <a:r>
              <a:rPr lang="en-US" sz="1400" dirty="0">
                <a:solidFill>
                  <a:schemeClr val="tx1"/>
                </a:solidFill>
                <a:hlinkClick r:id="rId4"/>
              </a:rPr>
              <a:t>https://www.learnsystemc.com/basic/sensitivity</a:t>
            </a:r>
            <a:endParaRPr lang="en-US" sz="1400"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In design.cpp, add the SC_MODULE into design.cpp.</a:t>
            </a:r>
          </a:p>
          <a:p>
            <a:pPr marL="342900" indent="-342900" algn="l">
              <a:buClr>
                <a:srgbClr val="0070C0"/>
              </a:buClr>
              <a:buSzPct val="80000"/>
              <a:buFont typeface="Wingdings" pitchFamily="2" charset="2"/>
              <a:buChar char="u"/>
            </a:pPr>
            <a:r>
              <a:rPr lang="en-US" sz="1400" dirty="0">
                <a:solidFill>
                  <a:schemeClr val="tx1"/>
                </a:solidFill>
              </a:rPr>
              <a:t>In testbench.cpp, add #include “design.cpp”</a:t>
            </a:r>
          </a:p>
          <a:p>
            <a:pPr marL="342900" indent="-342900" algn="l">
              <a:buClr>
                <a:srgbClr val="0070C0"/>
              </a:buClr>
              <a:buSzPct val="80000"/>
              <a:buFont typeface="Wingdings" pitchFamily="2" charset="2"/>
              <a:buChar char="u"/>
            </a:pPr>
            <a:r>
              <a:rPr lang="en-US" sz="1400" dirty="0">
                <a:solidFill>
                  <a:schemeClr val="tx1"/>
                </a:solidFill>
              </a:rPr>
              <a:t>Select Testbench + Design” “C++/SystemC”</a:t>
            </a:r>
          </a:p>
          <a:p>
            <a:pPr marL="342900" indent="-342900" algn="l">
              <a:buClr>
                <a:srgbClr val="0070C0"/>
              </a:buClr>
              <a:buSzPct val="80000"/>
              <a:buFont typeface="Wingdings" pitchFamily="2" charset="2"/>
              <a:buChar char="u"/>
            </a:pPr>
            <a:r>
              <a:rPr lang="en-US" sz="1400" dirty="0">
                <a:solidFill>
                  <a:schemeClr val="tx1"/>
                </a:solidFill>
              </a:rPr>
              <a:t>Libraries: “SystemC 2.3.3”</a:t>
            </a:r>
          </a:p>
          <a:p>
            <a:pPr marL="342900" indent="-342900" algn="l">
              <a:buClr>
                <a:srgbClr val="0070C0"/>
              </a:buClr>
              <a:buSzPct val="80000"/>
              <a:buFont typeface="Wingdings" pitchFamily="2" charset="2"/>
              <a:buChar char="u"/>
            </a:pPr>
            <a:r>
              <a:rPr lang="en-US" sz="1400" dirty="0">
                <a:solidFill>
                  <a:schemeClr val="tx1"/>
                </a:solidFill>
              </a:rPr>
              <a:t>Click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9" name="Rectangle 8">
            <a:extLst>
              <a:ext uri="{FF2B5EF4-FFF2-40B4-BE49-F238E27FC236}">
                <a16:creationId xmlns:a16="http://schemas.microsoft.com/office/drawing/2014/main" id="{6587EE8C-90EC-BAEF-4660-0D6F666CF176}"/>
              </a:ext>
            </a:extLst>
          </p:cNvPr>
          <p:cNvSpPr/>
          <p:nvPr/>
        </p:nvSpPr>
        <p:spPr>
          <a:xfrm>
            <a:off x="2627784" y="3573016"/>
            <a:ext cx="129614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15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13.2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6480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Result (3:30/3:09)</a:t>
            </a:r>
          </a:p>
          <a:p>
            <a:pPr marL="342900" indent="-342900" algn="l">
              <a:buClr>
                <a:srgbClr val="0070C0"/>
              </a:buClr>
              <a:buSzPct val="80000"/>
              <a:buFont typeface="Wingdings" pitchFamily="2" charset="2"/>
              <a:buChar char="u"/>
            </a:pPr>
            <a:r>
              <a:rPr lang="en-US" sz="1400" dirty="0">
                <a:solidFill>
                  <a:schemeClr val="tx1"/>
                </a:solidFill>
                <a:hlinkClick r:id="rId2"/>
              </a:rPr>
              <a:t>https://www.learnsystemc.com/basic/sensitivity</a:t>
            </a:r>
            <a:endParaRPr lang="en-US" sz="14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Object 6">
            <a:extLst>
              <a:ext uri="{FF2B5EF4-FFF2-40B4-BE49-F238E27FC236}">
                <a16:creationId xmlns:a16="http://schemas.microsoft.com/office/drawing/2014/main" id="{8C40C31F-A0D4-5A17-ED8F-D4D3F813A101}"/>
              </a:ext>
            </a:extLst>
          </p:cNvPr>
          <p:cNvGraphicFramePr>
            <a:graphicFrameLocks noChangeAspect="1"/>
          </p:cNvGraphicFramePr>
          <p:nvPr>
            <p:extLst>
              <p:ext uri="{D42A27DB-BD31-4B8C-83A1-F6EECF244321}">
                <p14:modId xmlns:p14="http://schemas.microsoft.com/office/powerpoint/2010/main" val="2653387807"/>
              </p:ext>
            </p:extLst>
          </p:nvPr>
        </p:nvGraphicFramePr>
        <p:xfrm>
          <a:off x="395536" y="1988840"/>
          <a:ext cx="7353300" cy="3409950"/>
        </p:xfrm>
        <a:graphic>
          <a:graphicData uri="http://schemas.openxmlformats.org/presentationml/2006/ole">
            <mc:AlternateContent xmlns:mc="http://schemas.openxmlformats.org/markup-compatibility/2006">
              <mc:Choice xmlns:v="urn:schemas-microsoft-com:vml" Requires="v">
                <p:oleObj name="Bitmap Image" r:id="rId3" imgW="7353360" imgH="3409920" progId="PBrush">
                  <p:embed/>
                </p:oleObj>
              </mc:Choice>
              <mc:Fallback>
                <p:oleObj name="Bitmap Image" r:id="rId3" imgW="7353360" imgH="3409920" progId="PBrush">
                  <p:embed/>
                  <p:pic>
                    <p:nvPicPr>
                      <p:cNvPr id="0" name=""/>
                      <p:cNvPicPr/>
                      <p:nvPr/>
                    </p:nvPicPr>
                    <p:blipFill>
                      <a:blip r:embed="rId4"/>
                      <a:stretch>
                        <a:fillRect/>
                      </a:stretch>
                    </p:blipFill>
                    <p:spPr>
                      <a:xfrm>
                        <a:off x="395536" y="1988840"/>
                        <a:ext cx="7353300" cy="3409950"/>
                      </a:xfrm>
                      <a:prstGeom prst="rect">
                        <a:avLst/>
                      </a:prstGeom>
                      <a:ln>
                        <a:solidFill>
                          <a:srgbClr val="C00000"/>
                        </a:solidFill>
                      </a:ln>
                    </p:spPr>
                  </p:pic>
                </p:oleObj>
              </mc:Fallback>
            </mc:AlternateContent>
          </a:graphicData>
        </a:graphic>
      </p:graphicFrame>
      <p:sp>
        <p:nvSpPr>
          <p:cNvPr id="10" name="TextBox 9">
            <a:extLst>
              <a:ext uri="{FF2B5EF4-FFF2-40B4-BE49-F238E27FC236}">
                <a16:creationId xmlns:a16="http://schemas.microsoft.com/office/drawing/2014/main" id="{A13BBF11-3E1D-2E9E-B728-66CE7DC50DDC}"/>
              </a:ext>
            </a:extLst>
          </p:cNvPr>
          <p:cNvSpPr txBox="1"/>
          <p:nvPr/>
        </p:nvSpPr>
        <p:spPr>
          <a:xfrm>
            <a:off x="3491880" y="4797152"/>
            <a:ext cx="5400600" cy="1200329"/>
          </a:xfrm>
          <a:prstGeom prst="rect">
            <a:avLst/>
          </a:prstGeom>
          <a:solidFill>
            <a:srgbClr val="FFFF00"/>
          </a:solidFill>
          <a:ln>
            <a:solidFill>
              <a:srgbClr val="C00000"/>
            </a:solidFill>
          </a:ln>
        </p:spPr>
        <p:txBody>
          <a:bodyPr wrap="square" rtlCol="0">
            <a:spAutoFit/>
          </a:bodyPr>
          <a:lstStyle/>
          <a:p>
            <a:r>
              <a:rPr lang="en-US" sz="1200" dirty="0"/>
              <a:t>We run program for 7 seconds and monitor the output.</a:t>
            </a:r>
          </a:p>
          <a:p>
            <a:r>
              <a:rPr lang="en-US" sz="1200" dirty="0"/>
              <a:t>Here, </a:t>
            </a:r>
          </a:p>
          <a:p>
            <a:r>
              <a:rPr lang="en-US" sz="1200" dirty="0"/>
              <a:t>1. e1 is triggered at time 0, 2, 4, and 6.</a:t>
            </a:r>
          </a:p>
          <a:p>
            <a:r>
              <a:rPr lang="en-US" sz="1200" dirty="0"/>
              <a:t>2. e2 is triggered at time 0, 3, and 6.</a:t>
            </a:r>
          </a:p>
          <a:p>
            <a:r>
              <a:rPr lang="en-US" sz="1200" dirty="0"/>
              <a:t>Because both catching thread are sensitive to e1 OR e2, they will be triggered whenever e1 OR e2 fired (trigged)</a:t>
            </a:r>
          </a:p>
        </p:txBody>
      </p:sp>
      <p:graphicFrame>
        <p:nvGraphicFramePr>
          <p:cNvPr id="16" name="Object 15">
            <a:extLst>
              <a:ext uri="{FF2B5EF4-FFF2-40B4-BE49-F238E27FC236}">
                <a16:creationId xmlns:a16="http://schemas.microsoft.com/office/drawing/2014/main" id="{AEAD27AB-6526-93F1-1BC3-D5ADA2E8FDD3}"/>
              </a:ext>
            </a:extLst>
          </p:cNvPr>
          <p:cNvGraphicFramePr>
            <a:graphicFrameLocks noChangeAspect="1"/>
          </p:cNvGraphicFramePr>
          <p:nvPr>
            <p:extLst>
              <p:ext uri="{D42A27DB-BD31-4B8C-83A1-F6EECF244321}">
                <p14:modId xmlns:p14="http://schemas.microsoft.com/office/powerpoint/2010/main" val="3491652291"/>
              </p:ext>
            </p:extLst>
          </p:nvPr>
        </p:nvGraphicFramePr>
        <p:xfrm>
          <a:off x="3995936" y="1124744"/>
          <a:ext cx="5276850" cy="3667125"/>
        </p:xfrm>
        <a:graphic>
          <a:graphicData uri="http://schemas.openxmlformats.org/presentationml/2006/ole">
            <mc:AlternateContent xmlns:mc="http://schemas.openxmlformats.org/markup-compatibility/2006">
              <mc:Choice xmlns:v="urn:schemas-microsoft-com:vml" Requires="v">
                <p:oleObj name="Bitmap Image" r:id="rId5" imgW="5276880" imgH="3666960" progId="PBrush">
                  <p:embed/>
                </p:oleObj>
              </mc:Choice>
              <mc:Fallback>
                <p:oleObj name="Bitmap Image" r:id="rId5" imgW="5276880" imgH="3666960" progId="PBrush">
                  <p:embed/>
                  <p:pic>
                    <p:nvPicPr>
                      <p:cNvPr id="7" name="Object 6">
                        <a:extLst>
                          <a:ext uri="{FF2B5EF4-FFF2-40B4-BE49-F238E27FC236}">
                            <a16:creationId xmlns:a16="http://schemas.microsoft.com/office/drawing/2014/main" id="{634DDCBD-82D3-A061-2DBA-E35EA8A4DF19}"/>
                          </a:ext>
                        </a:extLst>
                      </p:cNvPr>
                      <p:cNvPicPr/>
                      <p:nvPr/>
                    </p:nvPicPr>
                    <p:blipFill>
                      <a:blip r:embed="rId6"/>
                      <a:stretch>
                        <a:fillRect/>
                      </a:stretch>
                    </p:blipFill>
                    <p:spPr>
                      <a:xfrm>
                        <a:off x="3995936" y="1124744"/>
                        <a:ext cx="5276850" cy="3667125"/>
                      </a:xfrm>
                      <a:prstGeom prst="rect">
                        <a:avLst/>
                      </a:prstGeom>
                      <a:ln>
                        <a:solidFill>
                          <a:srgbClr val="C00000"/>
                        </a:solidFill>
                      </a:ln>
                    </p:spPr>
                  </p:pic>
                </p:oleObj>
              </mc:Fallback>
            </mc:AlternateContent>
          </a:graphicData>
        </a:graphic>
      </p:graphicFrame>
      <p:sp>
        <p:nvSpPr>
          <p:cNvPr id="17" name="Rectangle 16">
            <a:extLst>
              <a:ext uri="{FF2B5EF4-FFF2-40B4-BE49-F238E27FC236}">
                <a16:creationId xmlns:a16="http://schemas.microsoft.com/office/drawing/2014/main" id="{B2326BDC-319F-5C23-7BE6-A6DD529CE70C}"/>
              </a:ext>
            </a:extLst>
          </p:cNvPr>
          <p:cNvSpPr/>
          <p:nvPr/>
        </p:nvSpPr>
        <p:spPr>
          <a:xfrm>
            <a:off x="4788024" y="2348880"/>
            <a:ext cx="144016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8771F9-EB76-AF35-E369-35FEA933AB42}"/>
              </a:ext>
            </a:extLst>
          </p:cNvPr>
          <p:cNvSpPr/>
          <p:nvPr/>
        </p:nvSpPr>
        <p:spPr>
          <a:xfrm>
            <a:off x="4788024" y="4149080"/>
            <a:ext cx="165618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79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13.2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6480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Result (3:30/3:09)</a:t>
            </a:r>
          </a:p>
          <a:p>
            <a:pPr marL="342900" indent="-342900" algn="l">
              <a:buClr>
                <a:srgbClr val="0070C0"/>
              </a:buClr>
              <a:buSzPct val="80000"/>
              <a:buFont typeface="Wingdings" pitchFamily="2" charset="2"/>
              <a:buChar char="u"/>
            </a:pPr>
            <a:r>
              <a:rPr lang="en-US" sz="1400" dirty="0">
                <a:solidFill>
                  <a:schemeClr val="tx1"/>
                </a:solidFill>
                <a:hlinkClick r:id="rId2"/>
              </a:rPr>
              <a:t>https://www.learnsystemc.com/basic/sensitivity</a:t>
            </a:r>
            <a:endParaRPr lang="en-US" sz="14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Object 6">
            <a:extLst>
              <a:ext uri="{FF2B5EF4-FFF2-40B4-BE49-F238E27FC236}">
                <a16:creationId xmlns:a16="http://schemas.microsoft.com/office/drawing/2014/main" id="{8C40C31F-A0D4-5A17-ED8F-D4D3F813A101}"/>
              </a:ext>
            </a:extLst>
          </p:cNvPr>
          <p:cNvGraphicFramePr>
            <a:graphicFrameLocks noChangeAspect="1"/>
          </p:cNvGraphicFramePr>
          <p:nvPr/>
        </p:nvGraphicFramePr>
        <p:xfrm>
          <a:off x="395536" y="1988840"/>
          <a:ext cx="7353300" cy="3409950"/>
        </p:xfrm>
        <a:graphic>
          <a:graphicData uri="http://schemas.openxmlformats.org/presentationml/2006/ole">
            <mc:AlternateContent xmlns:mc="http://schemas.openxmlformats.org/markup-compatibility/2006">
              <mc:Choice xmlns:v="urn:schemas-microsoft-com:vml" Requires="v">
                <p:oleObj name="Bitmap Image" r:id="rId3" imgW="7353360" imgH="3409920" progId="PBrush">
                  <p:embed/>
                </p:oleObj>
              </mc:Choice>
              <mc:Fallback>
                <p:oleObj name="Bitmap Image" r:id="rId3" imgW="7353360" imgH="3409920" progId="PBrush">
                  <p:embed/>
                  <p:pic>
                    <p:nvPicPr>
                      <p:cNvPr id="7" name="Object 6">
                        <a:extLst>
                          <a:ext uri="{FF2B5EF4-FFF2-40B4-BE49-F238E27FC236}">
                            <a16:creationId xmlns:a16="http://schemas.microsoft.com/office/drawing/2014/main" id="{8C40C31F-A0D4-5A17-ED8F-D4D3F813A101}"/>
                          </a:ext>
                        </a:extLst>
                      </p:cNvPr>
                      <p:cNvPicPr/>
                      <p:nvPr/>
                    </p:nvPicPr>
                    <p:blipFill>
                      <a:blip r:embed="rId4"/>
                      <a:stretch>
                        <a:fillRect/>
                      </a:stretch>
                    </p:blipFill>
                    <p:spPr>
                      <a:xfrm>
                        <a:off x="395536" y="1988840"/>
                        <a:ext cx="7353300" cy="3409950"/>
                      </a:xfrm>
                      <a:prstGeom prst="rect">
                        <a:avLst/>
                      </a:prstGeom>
                      <a:ln>
                        <a:solidFill>
                          <a:srgbClr val="C00000"/>
                        </a:solidFill>
                      </a:ln>
                    </p:spPr>
                  </p:pic>
                </p:oleObj>
              </mc:Fallback>
            </mc:AlternateContent>
          </a:graphicData>
        </a:graphic>
      </p:graphicFrame>
      <p:sp>
        <p:nvSpPr>
          <p:cNvPr id="10" name="TextBox 9">
            <a:extLst>
              <a:ext uri="{FF2B5EF4-FFF2-40B4-BE49-F238E27FC236}">
                <a16:creationId xmlns:a16="http://schemas.microsoft.com/office/drawing/2014/main" id="{A13BBF11-3E1D-2E9E-B728-66CE7DC50DDC}"/>
              </a:ext>
            </a:extLst>
          </p:cNvPr>
          <p:cNvSpPr txBox="1"/>
          <p:nvPr/>
        </p:nvSpPr>
        <p:spPr>
          <a:xfrm>
            <a:off x="3491880" y="4869160"/>
            <a:ext cx="5400600" cy="1200329"/>
          </a:xfrm>
          <a:prstGeom prst="rect">
            <a:avLst/>
          </a:prstGeom>
          <a:solidFill>
            <a:srgbClr val="FFFF00"/>
          </a:solidFill>
          <a:ln>
            <a:solidFill>
              <a:srgbClr val="C00000"/>
            </a:solidFill>
          </a:ln>
        </p:spPr>
        <p:txBody>
          <a:bodyPr wrap="square" rtlCol="0">
            <a:spAutoFit/>
          </a:bodyPr>
          <a:lstStyle/>
          <a:p>
            <a:r>
              <a:rPr lang="en-US" sz="1200" dirty="0"/>
              <a:t>At time 0, both e1 and e2 is fired. Therefore, the catcher thread is executed.</a:t>
            </a:r>
          </a:p>
          <a:p>
            <a:r>
              <a:rPr lang="en-US" sz="1200" dirty="0"/>
              <a:t>At time 2, the catcher thread catch the triggered event based on e1.</a:t>
            </a:r>
          </a:p>
          <a:p>
            <a:r>
              <a:rPr lang="en-US" sz="1200" dirty="0"/>
              <a:t>At time 3, the catcher thread catch the triggered event based on e2.</a:t>
            </a:r>
          </a:p>
          <a:p>
            <a:endParaRPr lang="en-US" sz="1200" dirty="0"/>
          </a:p>
          <a:p>
            <a:r>
              <a:rPr lang="en-US" sz="1200" dirty="0"/>
              <a:t>Here, we can see both catch threads that have the same behavior regardless the sensitivity is set using static or dynamic method. </a:t>
            </a:r>
          </a:p>
        </p:txBody>
      </p:sp>
      <p:graphicFrame>
        <p:nvGraphicFramePr>
          <p:cNvPr id="16" name="Object 15">
            <a:extLst>
              <a:ext uri="{FF2B5EF4-FFF2-40B4-BE49-F238E27FC236}">
                <a16:creationId xmlns:a16="http://schemas.microsoft.com/office/drawing/2014/main" id="{AEAD27AB-6526-93F1-1BC3-D5ADA2E8FDD3}"/>
              </a:ext>
            </a:extLst>
          </p:cNvPr>
          <p:cNvGraphicFramePr>
            <a:graphicFrameLocks noChangeAspect="1"/>
          </p:cNvGraphicFramePr>
          <p:nvPr/>
        </p:nvGraphicFramePr>
        <p:xfrm>
          <a:off x="3995936" y="1124744"/>
          <a:ext cx="5276850" cy="3667125"/>
        </p:xfrm>
        <a:graphic>
          <a:graphicData uri="http://schemas.openxmlformats.org/presentationml/2006/ole">
            <mc:AlternateContent xmlns:mc="http://schemas.openxmlformats.org/markup-compatibility/2006">
              <mc:Choice xmlns:v="urn:schemas-microsoft-com:vml" Requires="v">
                <p:oleObj name="Bitmap Image" r:id="rId5" imgW="5276880" imgH="3666960" progId="PBrush">
                  <p:embed/>
                </p:oleObj>
              </mc:Choice>
              <mc:Fallback>
                <p:oleObj name="Bitmap Image" r:id="rId5" imgW="5276880" imgH="3666960" progId="PBrush">
                  <p:embed/>
                  <p:pic>
                    <p:nvPicPr>
                      <p:cNvPr id="16" name="Object 15">
                        <a:extLst>
                          <a:ext uri="{FF2B5EF4-FFF2-40B4-BE49-F238E27FC236}">
                            <a16:creationId xmlns:a16="http://schemas.microsoft.com/office/drawing/2014/main" id="{AEAD27AB-6526-93F1-1BC3-D5ADA2E8FDD3}"/>
                          </a:ext>
                        </a:extLst>
                      </p:cNvPr>
                      <p:cNvPicPr/>
                      <p:nvPr/>
                    </p:nvPicPr>
                    <p:blipFill>
                      <a:blip r:embed="rId6"/>
                      <a:stretch>
                        <a:fillRect/>
                      </a:stretch>
                    </p:blipFill>
                    <p:spPr>
                      <a:xfrm>
                        <a:off x="3995936" y="1124744"/>
                        <a:ext cx="5276850" cy="3667125"/>
                      </a:xfrm>
                      <a:prstGeom prst="rect">
                        <a:avLst/>
                      </a:prstGeom>
                      <a:ln>
                        <a:solidFill>
                          <a:srgbClr val="C00000"/>
                        </a:solidFill>
                      </a:ln>
                    </p:spPr>
                  </p:pic>
                </p:oleObj>
              </mc:Fallback>
            </mc:AlternateContent>
          </a:graphicData>
        </a:graphic>
      </p:graphicFrame>
      <p:sp>
        <p:nvSpPr>
          <p:cNvPr id="17" name="Rectangle 16">
            <a:extLst>
              <a:ext uri="{FF2B5EF4-FFF2-40B4-BE49-F238E27FC236}">
                <a16:creationId xmlns:a16="http://schemas.microsoft.com/office/drawing/2014/main" id="{B2326BDC-319F-5C23-7BE6-A6DD529CE70C}"/>
              </a:ext>
            </a:extLst>
          </p:cNvPr>
          <p:cNvSpPr/>
          <p:nvPr/>
        </p:nvSpPr>
        <p:spPr>
          <a:xfrm>
            <a:off x="4788024" y="2348880"/>
            <a:ext cx="144016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8771F9-EB76-AF35-E369-35FEA933AB42}"/>
              </a:ext>
            </a:extLst>
          </p:cNvPr>
          <p:cNvSpPr/>
          <p:nvPr/>
        </p:nvSpPr>
        <p:spPr>
          <a:xfrm>
            <a:off x="4788024" y="4149080"/>
            <a:ext cx="165618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70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 Sensitivity</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4401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Sensitivity  (0:02/3:09)</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https://www.learnsystemc.com/basic/sensitivity</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We discuss how the sensitivity.</a:t>
            </a:r>
          </a:p>
          <a:p>
            <a:pPr marL="342900" indent="-342900" algn="l">
              <a:buClr>
                <a:srgbClr val="0070C0"/>
              </a:buClr>
              <a:buSzPct val="80000"/>
              <a:buFont typeface="Wingdings" pitchFamily="2" charset="2"/>
              <a:buChar char="u"/>
            </a:pPr>
            <a:r>
              <a:rPr lang="en-US" sz="1600" dirty="0">
                <a:solidFill>
                  <a:schemeClr val="tx1"/>
                </a:solidFill>
              </a:rPr>
              <a:t>The sensitivity of a process tells how a process can be triggered.</a:t>
            </a:r>
          </a:p>
          <a:p>
            <a:pPr marL="342900" indent="-342900" algn="l">
              <a:buClr>
                <a:srgbClr val="0070C0"/>
              </a:buClr>
              <a:buSzPct val="80000"/>
              <a:buFont typeface="Wingdings" pitchFamily="2" charset="2"/>
              <a:buChar char="u"/>
            </a:pPr>
            <a:r>
              <a:rPr lang="en-US" sz="1600" dirty="0">
                <a:solidFill>
                  <a:schemeClr val="tx1"/>
                </a:solidFill>
              </a:rPr>
              <a:t>The sensitivity may include a set of events and timeout.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7" name="Object 6">
            <a:extLst>
              <a:ext uri="{FF2B5EF4-FFF2-40B4-BE49-F238E27FC236}">
                <a16:creationId xmlns:a16="http://schemas.microsoft.com/office/drawing/2014/main" id="{586D96C8-D95D-2297-EC2A-68D7BF9DE5AA}"/>
              </a:ext>
            </a:extLst>
          </p:cNvPr>
          <p:cNvGraphicFramePr>
            <a:graphicFrameLocks noChangeAspect="1"/>
          </p:cNvGraphicFramePr>
          <p:nvPr>
            <p:extLst>
              <p:ext uri="{D42A27DB-BD31-4B8C-83A1-F6EECF244321}">
                <p14:modId xmlns:p14="http://schemas.microsoft.com/office/powerpoint/2010/main" val="2230741874"/>
              </p:ext>
            </p:extLst>
          </p:nvPr>
        </p:nvGraphicFramePr>
        <p:xfrm>
          <a:off x="457200" y="3645024"/>
          <a:ext cx="8686800" cy="1676400"/>
        </p:xfrm>
        <a:graphic>
          <a:graphicData uri="http://schemas.openxmlformats.org/presentationml/2006/ole">
            <mc:AlternateContent xmlns:mc="http://schemas.openxmlformats.org/markup-compatibility/2006">
              <mc:Choice xmlns:v="urn:schemas-microsoft-com:vml" Requires="v">
                <p:oleObj name="Bitmap Image" r:id="rId3" imgW="8686800" imgH="1676520" progId="PBrush">
                  <p:embed/>
                </p:oleObj>
              </mc:Choice>
              <mc:Fallback>
                <p:oleObj name="Bitmap Image" r:id="rId3" imgW="8686800" imgH="1676520" progId="PBrush">
                  <p:embed/>
                  <p:pic>
                    <p:nvPicPr>
                      <p:cNvPr id="0" name=""/>
                      <p:cNvPicPr/>
                      <p:nvPr/>
                    </p:nvPicPr>
                    <p:blipFill>
                      <a:blip r:embed="rId4"/>
                      <a:stretch>
                        <a:fillRect/>
                      </a:stretch>
                    </p:blipFill>
                    <p:spPr>
                      <a:xfrm>
                        <a:off x="457200" y="3645024"/>
                        <a:ext cx="8686800" cy="16764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 Sensitivity</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27363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Sensitivity  (1:00/3:09)</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https://www.learnsystemc.com/basic/sensitivity</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There are two different ways to set the sensitivity of a process.</a:t>
            </a:r>
          </a:p>
          <a:p>
            <a:pPr marL="342900" indent="-342900" algn="l">
              <a:buClr>
                <a:srgbClr val="0070C0"/>
              </a:buClr>
              <a:buSzPct val="80000"/>
              <a:buFont typeface="Wingdings" pitchFamily="2" charset="2"/>
              <a:buChar char="u"/>
            </a:pPr>
            <a:r>
              <a:rPr lang="en-US" sz="1600" dirty="0">
                <a:solidFill>
                  <a:schemeClr val="tx1"/>
                </a:solidFill>
              </a:rPr>
              <a:t>1. First is a static sensitivity which is fixed during the elaboration phase. It is supported with a sensitivity list for each process in the module.</a:t>
            </a:r>
          </a:p>
          <a:p>
            <a:pPr marL="342900" indent="-342900" algn="l">
              <a:buClr>
                <a:srgbClr val="0070C0"/>
              </a:buClr>
              <a:buSzPct val="80000"/>
              <a:buFont typeface="Wingdings" pitchFamily="2" charset="2"/>
              <a:buChar char="u"/>
            </a:pPr>
            <a:r>
              <a:rPr lang="en-US" sz="1600" dirty="0">
                <a:solidFill>
                  <a:schemeClr val="tx1"/>
                </a:solidFill>
              </a:rPr>
              <a:t>2. Second is a dynamic sensitivity. It may vary over time under the control of the process itself. For thread, the dynamic is achieved using the wait() function. For a method, it is achieved using the next_trigger() function.  CTHREAD(), as we explained before, has only one sensitivity to the clock. Therefore, we cannot add more dynamic sensitivity to a CTHREAD().</a:t>
            </a:r>
          </a:p>
          <a:p>
            <a:pPr marL="342900" indent="-342900" algn="l">
              <a:buClr>
                <a:srgbClr val="0070C0"/>
              </a:buClr>
              <a:buSzPct val="80000"/>
              <a:buFont typeface="Wingdings" pitchFamily="2" charset="2"/>
              <a:buChar char="u"/>
            </a:pPr>
            <a:r>
              <a:rPr lang="en-US" sz="1600" dirty="0">
                <a:solidFill>
                  <a:schemeClr val="tx1"/>
                </a:solidFill>
              </a:rPr>
              <a:t>Let’s look at some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8" name="Object 7">
            <a:extLst>
              <a:ext uri="{FF2B5EF4-FFF2-40B4-BE49-F238E27FC236}">
                <a16:creationId xmlns:a16="http://schemas.microsoft.com/office/drawing/2014/main" id="{245AD8DE-A2D2-50E2-3385-51B061F47149}"/>
              </a:ext>
            </a:extLst>
          </p:cNvPr>
          <p:cNvGraphicFramePr>
            <a:graphicFrameLocks noChangeAspect="1"/>
          </p:cNvGraphicFramePr>
          <p:nvPr>
            <p:extLst>
              <p:ext uri="{D42A27DB-BD31-4B8C-83A1-F6EECF244321}">
                <p14:modId xmlns:p14="http://schemas.microsoft.com/office/powerpoint/2010/main" val="3057282111"/>
              </p:ext>
            </p:extLst>
          </p:nvPr>
        </p:nvGraphicFramePr>
        <p:xfrm>
          <a:off x="441305" y="4221088"/>
          <a:ext cx="8523183" cy="824220"/>
        </p:xfrm>
        <a:graphic>
          <a:graphicData uri="http://schemas.openxmlformats.org/presentationml/2006/ole">
            <mc:AlternateContent xmlns:mc="http://schemas.openxmlformats.org/markup-compatibility/2006">
              <mc:Choice xmlns:v="urn:schemas-microsoft-com:vml" Requires="v">
                <p:oleObj name="Bitmap Image" r:id="rId3" imgW="8667720" imgH="838080" progId="PBrush">
                  <p:embed/>
                </p:oleObj>
              </mc:Choice>
              <mc:Fallback>
                <p:oleObj name="Bitmap Image" r:id="rId3" imgW="8667720" imgH="838080" progId="PBrush">
                  <p:embed/>
                  <p:pic>
                    <p:nvPicPr>
                      <p:cNvPr id="0" name=""/>
                      <p:cNvPicPr/>
                      <p:nvPr/>
                    </p:nvPicPr>
                    <p:blipFill>
                      <a:blip r:embed="rId4"/>
                      <a:stretch>
                        <a:fillRect/>
                      </a:stretch>
                    </p:blipFill>
                    <p:spPr>
                      <a:xfrm>
                        <a:off x="441305" y="4221088"/>
                        <a:ext cx="8523183" cy="82422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4837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13.1 Explain Code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4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2B453B1-1EC8-CAB8-E650-542C794EAE88}"/>
              </a:ext>
            </a:extLst>
          </p:cNvPr>
          <p:cNvGraphicFramePr>
            <a:graphicFrameLocks noChangeAspect="1"/>
          </p:cNvGraphicFramePr>
          <p:nvPr>
            <p:extLst>
              <p:ext uri="{D42A27DB-BD31-4B8C-83A1-F6EECF244321}">
                <p14:modId xmlns:p14="http://schemas.microsoft.com/office/powerpoint/2010/main" val="1979903666"/>
              </p:ext>
            </p:extLst>
          </p:nvPr>
        </p:nvGraphicFramePr>
        <p:xfrm>
          <a:off x="251520" y="2132856"/>
          <a:ext cx="6400800" cy="2562225"/>
        </p:xfrm>
        <a:graphic>
          <a:graphicData uri="http://schemas.openxmlformats.org/presentationml/2006/ole">
            <mc:AlternateContent xmlns:mc="http://schemas.openxmlformats.org/markup-compatibility/2006">
              <mc:Choice xmlns:v="urn:schemas-microsoft-com:vml" Requires="v">
                <p:oleObj name="Bitmap Image" r:id="rId2" imgW="6400800" imgH="2562120" progId="PBrush">
                  <p:embed/>
                </p:oleObj>
              </mc:Choice>
              <mc:Fallback>
                <p:oleObj name="Bitmap Image" r:id="rId2" imgW="6400800" imgH="2562120" progId="PBrush">
                  <p:embed/>
                  <p:pic>
                    <p:nvPicPr>
                      <p:cNvPr id="0" name=""/>
                      <p:cNvPicPr/>
                      <p:nvPr/>
                    </p:nvPicPr>
                    <p:blipFill>
                      <a:blip r:embed="rId3"/>
                      <a:stretch>
                        <a:fillRect/>
                      </a:stretch>
                    </p:blipFill>
                    <p:spPr>
                      <a:xfrm>
                        <a:off x="251520" y="2132856"/>
                        <a:ext cx="6400800" cy="256222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13.1 Explain Code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Explain Code (1:03/3:09)</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https://www.learnsystemc.com/basic/sensitivity</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3" name="TextBox 12">
            <a:extLst>
              <a:ext uri="{FF2B5EF4-FFF2-40B4-BE49-F238E27FC236}">
                <a16:creationId xmlns:a16="http://schemas.microsoft.com/office/drawing/2014/main" id="{0F784FCC-0C51-358D-F643-474AF29887A4}"/>
              </a:ext>
            </a:extLst>
          </p:cNvPr>
          <p:cNvSpPr txBox="1"/>
          <p:nvPr/>
        </p:nvSpPr>
        <p:spPr>
          <a:xfrm>
            <a:off x="4067944" y="2204864"/>
            <a:ext cx="3960440" cy="276999"/>
          </a:xfrm>
          <a:prstGeom prst="rect">
            <a:avLst/>
          </a:prstGeom>
          <a:solidFill>
            <a:srgbClr val="FFFF00"/>
          </a:solidFill>
          <a:ln>
            <a:solidFill>
              <a:srgbClr val="C00000"/>
            </a:solidFill>
          </a:ln>
        </p:spPr>
        <p:txBody>
          <a:bodyPr wrap="square" rtlCol="0">
            <a:spAutoFit/>
          </a:bodyPr>
          <a:lstStyle/>
          <a:p>
            <a:r>
              <a:rPr lang="en-US" sz="1200" dirty="0"/>
              <a:t>This module defines two events: e1 and e2. </a:t>
            </a:r>
          </a:p>
        </p:txBody>
      </p:sp>
    </p:spTree>
    <p:extLst>
      <p:ext uri="{BB962C8B-B14F-4D97-AF65-F5344CB8AC3E}">
        <p14:creationId xmlns:p14="http://schemas.microsoft.com/office/powerpoint/2010/main" val="61060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634DDCBD-82D3-A061-2DBA-E35EA8A4DF19}"/>
              </a:ext>
            </a:extLst>
          </p:cNvPr>
          <p:cNvGraphicFramePr>
            <a:graphicFrameLocks noChangeAspect="1"/>
          </p:cNvGraphicFramePr>
          <p:nvPr>
            <p:extLst>
              <p:ext uri="{D42A27DB-BD31-4B8C-83A1-F6EECF244321}">
                <p14:modId xmlns:p14="http://schemas.microsoft.com/office/powerpoint/2010/main" val="3691060127"/>
              </p:ext>
            </p:extLst>
          </p:nvPr>
        </p:nvGraphicFramePr>
        <p:xfrm>
          <a:off x="395536" y="2132856"/>
          <a:ext cx="5276850" cy="3667125"/>
        </p:xfrm>
        <a:graphic>
          <a:graphicData uri="http://schemas.openxmlformats.org/presentationml/2006/ole">
            <mc:AlternateContent xmlns:mc="http://schemas.openxmlformats.org/markup-compatibility/2006">
              <mc:Choice xmlns:v="urn:schemas-microsoft-com:vml" Requires="v">
                <p:oleObj name="Bitmap Image" r:id="rId2" imgW="5276880" imgH="3666960" progId="PBrush">
                  <p:embed/>
                </p:oleObj>
              </mc:Choice>
              <mc:Fallback>
                <p:oleObj name="Bitmap Image" r:id="rId2" imgW="5276880" imgH="3666960" progId="PBrush">
                  <p:embed/>
                  <p:pic>
                    <p:nvPicPr>
                      <p:cNvPr id="0" name=""/>
                      <p:cNvPicPr/>
                      <p:nvPr/>
                    </p:nvPicPr>
                    <p:blipFill>
                      <a:blip r:embed="rId3"/>
                      <a:stretch>
                        <a:fillRect/>
                      </a:stretch>
                    </p:blipFill>
                    <p:spPr>
                      <a:xfrm>
                        <a:off x="395536" y="2132856"/>
                        <a:ext cx="5276850" cy="366712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13.1 Explain Code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Explain Code (1:03/3:09)</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https://www.learnsystemc.com/basic/sensitivity</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3" name="TextBox 12">
            <a:extLst>
              <a:ext uri="{FF2B5EF4-FFF2-40B4-BE49-F238E27FC236}">
                <a16:creationId xmlns:a16="http://schemas.microsoft.com/office/drawing/2014/main" id="{0F784FCC-0C51-358D-F643-474AF29887A4}"/>
              </a:ext>
            </a:extLst>
          </p:cNvPr>
          <p:cNvSpPr txBox="1"/>
          <p:nvPr/>
        </p:nvSpPr>
        <p:spPr>
          <a:xfrm>
            <a:off x="4860032" y="3068960"/>
            <a:ext cx="2664296" cy="461665"/>
          </a:xfrm>
          <a:prstGeom prst="rect">
            <a:avLst/>
          </a:prstGeom>
          <a:solidFill>
            <a:srgbClr val="FFFF00"/>
          </a:solidFill>
          <a:ln>
            <a:solidFill>
              <a:srgbClr val="C00000"/>
            </a:solidFill>
          </a:ln>
        </p:spPr>
        <p:txBody>
          <a:bodyPr wrap="square" rtlCol="0">
            <a:spAutoFit/>
          </a:bodyPr>
          <a:lstStyle/>
          <a:p>
            <a:r>
              <a:rPr lang="en-US" sz="1200" dirty="0"/>
              <a:t>e1 is fired within the trigger_1 thread once every 2 seconds. </a:t>
            </a:r>
          </a:p>
        </p:txBody>
      </p:sp>
      <p:sp>
        <p:nvSpPr>
          <p:cNvPr id="8" name="TextBox 7">
            <a:extLst>
              <a:ext uri="{FF2B5EF4-FFF2-40B4-BE49-F238E27FC236}">
                <a16:creationId xmlns:a16="http://schemas.microsoft.com/office/drawing/2014/main" id="{DE658DB3-00B6-775F-542B-B56C1E65674D}"/>
              </a:ext>
            </a:extLst>
          </p:cNvPr>
          <p:cNvSpPr txBox="1"/>
          <p:nvPr/>
        </p:nvSpPr>
        <p:spPr>
          <a:xfrm>
            <a:off x="4932040" y="4725144"/>
            <a:ext cx="2664296" cy="461665"/>
          </a:xfrm>
          <a:prstGeom prst="rect">
            <a:avLst/>
          </a:prstGeom>
          <a:solidFill>
            <a:srgbClr val="FFFF00"/>
          </a:solidFill>
          <a:ln>
            <a:solidFill>
              <a:srgbClr val="C00000"/>
            </a:solidFill>
          </a:ln>
        </p:spPr>
        <p:txBody>
          <a:bodyPr wrap="square" rtlCol="0">
            <a:spAutoFit/>
          </a:bodyPr>
          <a:lstStyle/>
          <a:p>
            <a:r>
              <a:rPr lang="en-US" sz="1200" dirty="0"/>
              <a:t>e2 is fired within the trigger_2 thread once every 3 seconds. </a:t>
            </a:r>
          </a:p>
        </p:txBody>
      </p:sp>
    </p:spTree>
    <p:extLst>
      <p:ext uri="{BB962C8B-B14F-4D97-AF65-F5344CB8AC3E}">
        <p14:creationId xmlns:p14="http://schemas.microsoft.com/office/powerpoint/2010/main" val="393696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4945FADB-8798-82AF-0879-7B4C27E27ED9}"/>
              </a:ext>
            </a:extLst>
          </p:cNvPr>
          <p:cNvGraphicFramePr>
            <a:graphicFrameLocks noChangeAspect="1"/>
          </p:cNvGraphicFramePr>
          <p:nvPr>
            <p:extLst>
              <p:ext uri="{D42A27DB-BD31-4B8C-83A1-F6EECF244321}">
                <p14:modId xmlns:p14="http://schemas.microsoft.com/office/powerpoint/2010/main" val="874935413"/>
              </p:ext>
            </p:extLst>
          </p:nvPr>
        </p:nvGraphicFramePr>
        <p:xfrm>
          <a:off x="323528" y="2348880"/>
          <a:ext cx="6848475" cy="2733675"/>
        </p:xfrm>
        <a:graphic>
          <a:graphicData uri="http://schemas.openxmlformats.org/presentationml/2006/ole">
            <mc:AlternateContent xmlns:mc="http://schemas.openxmlformats.org/markup-compatibility/2006">
              <mc:Choice xmlns:v="urn:schemas-microsoft-com:vml" Requires="v">
                <p:oleObj name="Bitmap Image" r:id="rId2" imgW="6848640" imgH="2733840" progId="PBrush">
                  <p:embed/>
                </p:oleObj>
              </mc:Choice>
              <mc:Fallback>
                <p:oleObj name="Bitmap Image" r:id="rId2" imgW="6848640" imgH="2733840" progId="PBrush">
                  <p:embed/>
                  <p:pic>
                    <p:nvPicPr>
                      <p:cNvPr id="0" name=""/>
                      <p:cNvPicPr/>
                      <p:nvPr/>
                    </p:nvPicPr>
                    <p:blipFill>
                      <a:blip r:embed="rId3"/>
                      <a:stretch>
                        <a:fillRect/>
                      </a:stretch>
                    </p:blipFill>
                    <p:spPr>
                      <a:xfrm>
                        <a:off x="323528" y="2348880"/>
                        <a:ext cx="6848475" cy="273367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13.1 Explain Code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Explain Code (1:30/3:09)</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https://www.learnsystemc.com/basic/sensitivity</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3" name="TextBox 12">
            <a:extLst>
              <a:ext uri="{FF2B5EF4-FFF2-40B4-BE49-F238E27FC236}">
                <a16:creationId xmlns:a16="http://schemas.microsoft.com/office/drawing/2014/main" id="{0F784FCC-0C51-358D-F643-474AF29887A4}"/>
              </a:ext>
            </a:extLst>
          </p:cNvPr>
          <p:cNvSpPr txBox="1"/>
          <p:nvPr/>
        </p:nvSpPr>
        <p:spPr>
          <a:xfrm>
            <a:off x="5148064" y="1268760"/>
            <a:ext cx="3672408" cy="461665"/>
          </a:xfrm>
          <a:prstGeom prst="rect">
            <a:avLst/>
          </a:prstGeom>
          <a:solidFill>
            <a:srgbClr val="FFFF00"/>
          </a:solidFill>
          <a:ln>
            <a:solidFill>
              <a:srgbClr val="C00000"/>
            </a:solidFill>
          </a:ln>
        </p:spPr>
        <p:txBody>
          <a:bodyPr wrap="square" rtlCol="0">
            <a:spAutoFit/>
          </a:bodyPr>
          <a:lstStyle/>
          <a:p>
            <a:r>
              <a:rPr lang="en-US" sz="1200" dirty="0"/>
              <a:t>There are 2 catchers sensitive to e1 and e2.</a:t>
            </a:r>
          </a:p>
          <a:p>
            <a:r>
              <a:rPr lang="en-US" sz="1200" dirty="0"/>
              <a:t>But the sensitivity is specified differently.</a:t>
            </a:r>
          </a:p>
        </p:txBody>
      </p:sp>
      <p:sp>
        <p:nvSpPr>
          <p:cNvPr id="10" name="TextBox 9">
            <a:extLst>
              <a:ext uri="{FF2B5EF4-FFF2-40B4-BE49-F238E27FC236}">
                <a16:creationId xmlns:a16="http://schemas.microsoft.com/office/drawing/2014/main" id="{E6B90531-C7A4-C2C9-0AE4-0C1140230A93}"/>
              </a:ext>
            </a:extLst>
          </p:cNvPr>
          <p:cNvSpPr txBox="1"/>
          <p:nvPr/>
        </p:nvSpPr>
        <p:spPr>
          <a:xfrm>
            <a:off x="3851920" y="1988840"/>
            <a:ext cx="4608512" cy="1015663"/>
          </a:xfrm>
          <a:prstGeom prst="rect">
            <a:avLst/>
          </a:prstGeom>
          <a:solidFill>
            <a:srgbClr val="FFFF00"/>
          </a:solidFill>
          <a:ln>
            <a:solidFill>
              <a:srgbClr val="C00000"/>
            </a:solidFill>
          </a:ln>
        </p:spPr>
        <p:txBody>
          <a:bodyPr wrap="square" rtlCol="0">
            <a:spAutoFit/>
          </a:bodyPr>
          <a:lstStyle/>
          <a:p>
            <a:r>
              <a:rPr lang="en-US" sz="1200" dirty="0"/>
              <a:t>The first catcher thread uses dynamic sensitivity.</a:t>
            </a:r>
          </a:p>
          <a:p>
            <a:r>
              <a:rPr lang="en-US" sz="1200" dirty="0"/>
              <a:t>As we can see here by using the wait() function.</a:t>
            </a:r>
          </a:p>
          <a:p>
            <a:r>
              <a:rPr lang="en-US" sz="1200" dirty="0"/>
              <a:t>We are telling systemC that this thread will be triggered when e1 or e2 is fired (by triggered function).</a:t>
            </a:r>
          </a:p>
          <a:p>
            <a:r>
              <a:rPr lang="en-US" sz="1200" dirty="0"/>
              <a:t>The wait() functions are used to catch the fired (triggered) event.</a:t>
            </a:r>
          </a:p>
        </p:txBody>
      </p:sp>
    </p:spTree>
    <p:extLst>
      <p:ext uri="{BB962C8B-B14F-4D97-AF65-F5344CB8AC3E}">
        <p14:creationId xmlns:p14="http://schemas.microsoft.com/office/powerpoint/2010/main" val="425411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4945FADB-8798-82AF-0879-7B4C27E27ED9}"/>
              </a:ext>
            </a:extLst>
          </p:cNvPr>
          <p:cNvGraphicFramePr>
            <a:graphicFrameLocks noChangeAspect="1"/>
          </p:cNvGraphicFramePr>
          <p:nvPr/>
        </p:nvGraphicFramePr>
        <p:xfrm>
          <a:off x="323528" y="2348880"/>
          <a:ext cx="6848475" cy="2733675"/>
        </p:xfrm>
        <a:graphic>
          <a:graphicData uri="http://schemas.openxmlformats.org/presentationml/2006/ole">
            <mc:AlternateContent xmlns:mc="http://schemas.openxmlformats.org/markup-compatibility/2006">
              <mc:Choice xmlns:v="urn:schemas-microsoft-com:vml" Requires="v">
                <p:oleObj name="Bitmap Image" r:id="rId2" imgW="6848640" imgH="2733840" progId="PBrush">
                  <p:embed/>
                </p:oleObj>
              </mc:Choice>
              <mc:Fallback>
                <p:oleObj name="Bitmap Image" r:id="rId2" imgW="6848640" imgH="2733840" progId="PBrush">
                  <p:embed/>
                  <p:pic>
                    <p:nvPicPr>
                      <p:cNvPr id="9" name="Object 8">
                        <a:extLst>
                          <a:ext uri="{FF2B5EF4-FFF2-40B4-BE49-F238E27FC236}">
                            <a16:creationId xmlns:a16="http://schemas.microsoft.com/office/drawing/2014/main" id="{4945FADB-8798-82AF-0879-7B4C27E27ED9}"/>
                          </a:ext>
                        </a:extLst>
                      </p:cNvPr>
                      <p:cNvPicPr/>
                      <p:nvPr/>
                    </p:nvPicPr>
                    <p:blipFill>
                      <a:blip r:embed="rId3"/>
                      <a:stretch>
                        <a:fillRect/>
                      </a:stretch>
                    </p:blipFill>
                    <p:spPr>
                      <a:xfrm>
                        <a:off x="323528" y="2348880"/>
                        <a:ext cx="6848475" cy="273367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13.1 Explain Code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Explain Code (2:00/3:09)</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https://www.learnsystemc.com/basic/sensitivity</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1" name="TextBox 10">
            <a:extLst>
              <a:ext uri="{FF2B5EF4-FFF2-40B4-BE49-F238E27FC236}">
                <a16:creationId xmlns:a16="http://schemas.microsoft.com/office/drawing/2014/main" id="{E2054214-42D6-EFA7-3811-529BE4EBA5E1}"/>
              </a:ext>
            </a:extLst>
          </p:cNvPr>
          <p:cNvSpPr txBox="1"/>
          <p:nvPr/>
        </p:nvSpPr>
        <p:spPr>
          <a:xfrm>
            <a:off x="1403648" y="4653136"/>
            <a:ext cx="3528392" cy="1384995"/>
          </a:xfrm>
          <a:prstGeom prst="rect">
            <a:avLst/>
          </a:prstGeom>
          <a:solidFill>
            <a:srgbClr val="FFFF00"/>
          </a:solidFill>
          <a:ln>
            <a:solidFill>
              <a:srgbClr val="C00000"/>
            </a:solidFill>
          </a:ln>
        </p:spPr>
        <p:txBody>
          <a:bodyPr wrap="square" rtlCol="0">
            <a:spAutoFit/>
          </a:bodyPr>
          <a:lstStyle/>
          <a:p>
            <a:r>
              <a:rPr lang="en-US" sz="1200" dirty="0"/>
              <a:t>The second catcher thread is triggered based on static sensitivity.</a:t>
            </a:r>
          </a:p>
          <a:p>
            <a:r>
              <a:rPr lang="en-US" sz="1200" dirty="0"/>
              <a:t>For that, in the function body, we only use wait() function without providing any arguments, this tell systemC simulation kernel that it will be triggered based on static sensitivity whereas the static sensitivity is defined within the elaboration phase.</a:t>
            </a:r>
          </a:p>
        </p:txBody>
      </p:sp>
      <p:graphicFrame>
        <p:nvGraphicFramePr>
          <p:cNvPr id="7" name="Object 6">
            <a:extLst>
              <a:ext uri="{FF2B5EF4-FFF2-40B4-BE49-F238E27FC236}">
                <a16:creationId xmlns:a16="http://schemas.microsoft.com/office/drawing/2014/main" id="{A31624F0-8FBA-FE57-BD32-B1508FDEEC66}"/>
              </a:ext>
            </a:extLst>
          </p:cNvPr>
          <p:cNvGraphicFramePr>
            <a:graphicFrameLocks noChangeAspect="1"/>
          </p:cNvGraphicFramePr>
          <p:nvPr>
            <p:extLst>
              <p:ext uri="{D42A27DB-BD31-4B8C-83A1-F6EECF244321}">
                <p14:modId xmlns:p14="http://schemas.microsoft.com/office/powerpoint/2010/main" val="2644548321"/>
              </p:ext>
            </p:extLst>
          </p:nvPr>
        </p:nvGraphicFramePr>
        <p:xfrm>
          <a:off x="2987824" y="26264"/>
          <a:ext cx="6400800" cy="2562225"/>
        </p:xfrm>
        <a:graphic>
          <a:graphicData uri="http://schemas.openxmlformats.org/presentationml/2006/ole">
            <mc:AlternateContent xmlns:mc="http://schemas.openxmlformats.org/markup-compatibility/2006">
              <mc:Choice xmlns:v="urn:schemas-microsoft-com:vml" Requires="v">
                <p:oleObj name="Bitmap Image" r:id="rId5" imgW="6400800" imgH="2562120" progId="PBrush">
                  <p:embed/>
                </p:oleObj>
              </mc:Choice>
              <mc:Fallback>
                <p:oleObj name="Bitmap Image" r:id="rId5" imgW="6400800" imgH="2562120" progId="PBrush">
                  <p:embed/>
                  <p:pic>
                    <p:nvPicPr>
                      <p:cNvPr id="9" name="Object 8">
                        <a:extLst>
                          <a:ext uri="{FF2B5EF4-FFF2-40B4-BE49-F238E27FC236}">
                            <a16:creationId xmlns:a16="http://schemas.microsoft.com/office/drawing/2014/main" id="{32B453B1-1EC8-CAB8-E650-542C794EAE88}"/>
                          </a:ext>
                        </a:extLst>
                      </p:cNvPr>
                      <p:cNvPicPr/>
                      <p:nvPr/>
                    </p:nvPicPr>
                    <p:blipFill>
                      <a:blip r:embed="rId6"/>
                      <a:stretch>
                        <a:fillRect/>
                      </a:stretch>
                    </p:blipFill>
                    <p:spPr>
                      <a:xfrm>
                        <a:off x="2987824" y="26264"/>
                        <a:ext cx="6400800" cy="256222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E2EB00C3-70F6-766F-9A1D-EFD608AEBB49}"/>
              </a:ext>
            </a:extLst>
          </p:cNvPr>
          <p:cNvSpPr/>
          <p:nvPr/>
        </p:nvSpPr>
        <p:spPr>
          <a:xfrm>
            <a:off x="3563888" y="1844824"/>
            <a:ext cx="2520280"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2008A3-C55A-5E7F-6E0C-82B7B2991914}"/>
              </a:ext>
            </a:extLst>
          </p:cNvPr>
          <p:cNvSpPr/>
          <p:nvPr/>
        </p:nvSpPr>
        <p:spPr>
          <a:xfrm>
            <a:off x="1115616" y="4149080"/>
            <a:ext cx="720080"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F3D8CAF1-DA43-CBAE-09B0-8E0126C26B9C}"/>
              </a:ext>
            </a:extLst>
          </p:cNvPr>
          <p:cNvCxnSpPr>
            <a:stCxn id="8" idx="1"/>
            <a:endCxn id="12" idx="0"/>
          </p:cNvCxnSpPr>
          <p:nvPr/>
        </p:nvCxnSpPr>
        <p:spPr>
          <a:xfrm flipH="1">
            <a:off x="1475656" y="2132856"/>
            <a:ext cx="2088232" cy="20162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8B6A5208-13D6-58E3-170D-FDFDA65F1D4E}"/>
              </a:ext>
            </a:extLst>
          </p:cNvPr>
          <p:cNvSpPr txBox="1"/>
          <p:nvPr/>
        </p:nvSpPr>
        <p:spPr>
          <a:xfrm>
            <a:off x="5148064" y="4725144"/>
            <a:ext cx="3744416" cy="830997"/>
          </a:xfrm>
          <a:prstGeom prst="rect">
            <a:avLst/>
          </a:prstGeom>
          <a:solidFill>
            <a:srgbClr val="FFFF00"/>
          </a:solidFill>
          <a:ln>
            <a:solidFill>
              <a:srgbClr val="C00000"/>
            </a:solidFill>
          </a:ln>
        </p:spPr>
        <p:txBody>
          <a:bodyPr wrap="square" rtlCol="0">
            <a:spAutoFit/>
          </a:bodyPr>
          <a:lstStyle/>
          <a:p>
            <a:r>
              <a:rPr lang="en-US" sz="1200" b="1" dirty="0">
                <a:solidFill>
                  <a:srgbClr val="C00000"/>
                </a:solidFill>
              </a:rPr>
              <a:t>Please aware that for static sensitivity, this line (line 13) must be placed immediately after the register of the thread (catch_1or2_static) which is line 11.</a:t>
            </a:r>
          </a:p>
          <a:p>
            <a:r>
              <a:rPr lang="en-US" sz="1200" dirty="0"/>
              <a:t>All method is allowed to combine the different events.</a:t>
            </a:r>
          </a:p>
        </p:txBody>
      </p:sp>
      <p:cxnSp>
        <p:nvCxnSpPr>
          <p:cNvPr id="18" name="Straight Arrow Connector 17">
            <a:extLst>
              <a:ext uri="{FF2B5EF4-FFF2-40B4-BE49-F238E27FC236}">
                <a16:creationId xmlns:a16="http://schemas.microsoft.com/office/drawing/2014/main" id="{6D515456-E96E-901F-D840-A18C05CC6A05}"/>
              </a:ext>
            </a:extLst>
          </p:cNvPr>
          <p:cNvCxnSpPr>
            <a:stCxn id="16" idx="0"/>
            <a:endCxn id="8" idx="2"/>
          </p:cNvCxnSpPr>
          <p:nvPr/>
        </p:nvCxnSpPr>
        <p:spPr>
          <a:xfrm flipH="1" flipV="1">
            <a:off x="4824028" y="2420888"/>
            <a:ext cx="2196244" cy="23042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934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13.1 Explain Code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Explain Code (2:19/3:09)</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https://www.learnsystemc.com/basic/sensitivity</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Now, let run the program.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https://www.youtube.com/watch?v=Cc_eYpxL2Yw&amp;list=PL2H5BEhPvWMGlFzmCEiUJHH6ZX9VH-i_J&amp;index=13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13" name="Object 12">
            <a:extLst>
              <a:ext uri="{FF2B5EF4-FFF2-40B4-BE49-F238E27FC236}">
                <a16:creationId xmlns:a16="http://schemas.microsoft.com/office/drawing/2014/main" id="{CB10A1AD-EB9B-C00F-F5A5-EE265C9EAD2C}"/>
              </a:ext>
            </a:extLst>
          </p:cNvPr>
          <p:cNvGraphicFramePr>
            <a:graphicFrameLocks noChangeAspect="1"/>
          </p:cNvGraphicFramePr>
          <p:nvPr>
            <p:extLst>
              <p:ext uri="{D42A27DB-BD31-4B8C-83A1-F6EECF244321}">
                <p14:modId xmlns:p14="http://schemas.microsoft.com/office/powerpoint/2010/main" val="4061142806"/>
              </p:ext>
            </p:extLst>
          </p:nvPr>
        </p:nvGraphicFramePr>
        <p:xfrm>
          <a:off x="467544" y="2492896"/>
          <a:ext cx="3676650" cy="1000125"/>
        </p:xfrm>
        <a:graphic>
          <a:graphicData uri="http://schemas.openxmlformats.org/presentationml/2006/ole">
            <mc:AlternateContent xmlns:mc="http://schemas.openxmlformats.org/markup-compatibility/2006">
              <mc:Choice xmlns:v="urn:schemas-microsoft-com:vml" Requires="v">
                <p:oleObj name="Bitmap Image" r:id="rId3" imgW="3676680" imgH="1000080" progId="PBrush">
                  <p:embed/>
                </p:oleObj>
              </mc:Choice>
              <mc:Fallback>
                <p:oleObj name="Bitmap Image" r:id="rId3" imgW="3676680" imgH="1000080" progId="PBrush">
                  <p:embed/>
                  <p:pic>
                    <p:nvPicPr>
                      <p:cNvPr id="0" name=""/>
                      <p:cNvPicPr/>
                      <p:nvPr/>
                    </p:nvPicPr>
                    <p:blipFill>
                      <a:blip r:embed="rId4"/>
                      <a:stretch>
                        <a:fillRect/>
                      </a:stretch>
                    </p:blipFill>
                    <p:spPr>
                      <a:xfrm>
                        <a:off x="467544" y="2492896"/>
                        <a:ext cx="3676650" cy="1000125"/>
                      </a:xfrm>
                      <a:prstGeom prst="rect">
                        <a:avLst/>
                      </a:prstGeom>
                      <a:ln>
                        <a:solidFill>
                          <a:srgbClr val="C00000"/>
                        </a:solidFill>
                      </a:ln>
                    </p:spPr>
                  </p:pic>
                </p:oleObj>
              </mc:Fallback>
            </mc:AlternateContent>
          </a:graphicData>
        </a:graphic>
      </p:graphicFrame>
      <p:sp>
        <p:nvSpPr>
          <p:cNvPr id="14" name="TextBox 13">
            <a:extLst>
              <a:ext uri="{FF2B5EF4-FFF2-40B4-BE49-F238E27FC236}">
                <a16:creationId xmlns:a16="http://schemas.microsoft.com/office/drawing/2014/main" id="{78B983F7-F703-6560-5366-BDFDCC765A5E}"/>
              </a:ext>
            </a:extLst>
          </p:cNvPr>
          <p:cNvSpPr txBox="1"/>
          <p:nvPr/>
        </p:nvSpPr>
        <p:spPr>
          <a:xfrm>
            <a:off x="4427984" y="2492896"/>
            <a:ext cx="2304256" cy="288032"/>
          </a:xfrm>
          <a:prstGeom prst="rect">
            <a:avLst/>
          </a:prstGeom>
          <a:solidFill>
            <a:srgbClr val="FFFF00"/>
          </a:solidFill>
          <a:ln>
            <a:solidFill>
              <a:srgbClr val="C00000"/>
            </a:solidFill>
          </a:ln>
        </p:spPr>
        <p:txBody>
          <a:bodyPr wrap="square" rtlCol="0">
            <a:spAutoFit/>
          </a:bodyPr>
          <a:lstStyle/>
          <a:p>
            <a:r>
              <a:rPr lang="en-US" sz="1200" dirty="0"/>
              <a:t>We run program for 7 seconds.</a:t>
            </a:r>
          </a:p>
        </p:txBody>
      </p:sp>
    </p:spTree>
    <p:extLst>
      <p:ext uri="{BB962C8B-B14F-4D97-AF65-F5344CB8AC3E}">
        <p14:creationId xmlns:p14="http://schemas.microsoft.com/office/powerpoint/2010/main" val="398556592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5435</TotalTime>
  <Words>1046</Words>
  <Application>Microsoft Office PowerPoint</Application>
  <PresentationFormat>On-screen Show (4:3)</PresentationFormat>
  <Paragraphs>110</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Wingdings</vt:lpstr>
      <vt:lpstr>Office 佈景主題</vt:lpstr>
      <vt:lpstr>Bitmap Image</vt:lpstr>
      <vt:lpstr>13 Sensitivity</vt:lpstr>
      <vt:lpstr>13 Sensitivity</vt:lpstr>
      <vt:lpstr>13 Sensitivity</vt:lpstr>
      <vt:lpstr>13.1 Explain Code</vt:lpstr>
      <vt:lpstr>13.1 Explain Code</vt:lpstr>
      <vt:lpstr>13.1 Explain Code</vt:lpstr>
      <vt:lpstr>13.1 Explain Code</vt:lpstr>
      <vt:lpstr>13.1 Explain Code</vt:lpstr>
      <vt:lpstr>13.1 Explain Code</vt:lpstr>
      <vt:lpstr>13.2 Run Code Example</vt:lpstr>
      <vt:lpstr>13.2 Run Code Example</vt:lpstr>
      <vt:lpstr>13.2 Run Code Example</vt:lpstr>
      <vt:lpstr>13.2 Run Code Example</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2092</cp:revision>
  <dcterms:created xsi:type="dcterms:W3CDTF">2018-09-28T16:40:41Z</dcterms:created>
  <dcterms:modified xsi:type="dcterms:W3CDTF">2022-09-25T06:37:49Z</dcterms:modified>
</cp:coreProperties>
</file>