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2" r:id="rId3"/>
    <p:sldId id="265" r:id="rId4"/>
    <p:sldId id="266" r:id="rId5"/>
    <p:sldId id="268" r:id="rId6"/>
    <p:sldId id="267" r:id="rId7"/>
    <p:sldId id="269" r:id="rId8"/>
    <p:sldId id="264" r:id="rId9"/>
    <p:sldId id="263" r:id="rId10"/>
    <p:sldId id="270" r:id="rId11"/>
    <p:sldId id="271" r:id="rId12"/>
    <p:sldId id="272" r:id="rId13"/>
    <p:sldId id="259" r:id="rId1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6" autoAdjust="0"/>
    <p:restoredTop sz="96806" autoAdjust="0"/>
  </p:normalViewPr>
  <p:slideViewPr>
    <p:cSldViewPr>
      <p:cViewPr varScale="1">
        <p:scale>
          <a:sx n="83" d="100"/>
          <a:sy n="83" d="100"/>
        </p:scale>
        <p:origin x="114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2022/9/18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2022/9/18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2022/9/18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2022/9/18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2022/9/18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2022/9/18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2022/9/18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2022/9/18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2022/9/18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2022/9/18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2022/9/18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2022/9/18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2022/9/18</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hyperlink" Target="https://www.edaplayground.com/x/3cf" TargetMode="External"/><Relationship Id="rId1" Type="http://schemas.openxmlformats.org/officeDocument/2006/relationships/slideLayout" Target="../slideLayouts/slideLayout1.xml"/><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hyperlink" Target="https://www.edaplayground.com/x/3cf" TargetMode="External"/><Relationship Id="rId1" Type="http://schemas.openxmlformats.org/officeDocument/2006/relationships/slideLayout" Target="../slideLayouts/slideLayout1.xml"/><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hyperlink" Target="https://www.edaplayground.com/x/3cf" TargetMode="External"/><Relationship Id="rId1" Type="http://schemas.openxmlformats.org/officeDocument/2006/relationships/slideLayout" Target="../slideLayouts/slideLayout1.xml"/><Relationship Id="rId4" Type="http://schemas.openxmlformats.org/officeDocument/2006/relationships/image" Target="../media/image12.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hyperlink" Target="https://www.learnsystemc.com/" TargetMode="External"/><Relationship Id="rId1" Type="http://schemas.openxmlformats.org/officeDocument/2006/relationships/slideLayout" Target="../slideLayouts/slideLayout1.xml"/><Relationship Id="rId4" Type="http://schemas.openxmlformats.org/officeDocument/2006/relationships/image" Target="../media/image2.wmf"/></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4.bin"/><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5.bin"/><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6.bin"/><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hyperlink" Target="https://www.edaplayground.com/x/3cf" TargetMode="External"/><Relationship Id="rId1" Type="http://schemas.openxmlformats.org/officeDocument/2006/relationships/slideLayout" Target="../slideLayouts/slideLayout1.x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a:solidFill>
                  <a:srgbClr val="FFFF00"/>
                </a:solidFill>
              </a:rPr>
              <a:t>1 Constructor: </a:t>
            </a:r>
            <a:r>
              <a:rPr lang="en-US" altLang="zh-TW" sz="4000" b="1" dirty="0">
                <a:solidFill>
                  <a:srgbClr val="FFFF00"/>
                </a:solidFill>
              </a:rPr>
              <a:t>SC_CTOR</a:t>
            </a:r>
            <a:endParaRPr lang="zh-TW" altLang="en-US" sz="40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2" descr="systemc.org">
            <a:extLst>
              <a:ext uri="{FF2B5EF4-FFF2-40B4-BE49-F238E27FC236}">
                <a16:creationId xmlns:a16="http://schemas.microsoft.com/office/drawing/2014/main" id="{CDD5EC1D-BA72-EB8C-233A-F0447A49C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3717032"/>
            <a:ext cx="1920429" cy="6950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1.1 EDA Playground</a:t>
            </a:r>
            <a:endParaRPr lang="zh-TW" altLang="en-US" sz="4000" b="1" dirty="0">
              <a:solidFill>
                <a:srgbClr val="FFFF00"/>
              </a:solidFill>
            </a:endParaRPr>
          </a:p>
        </p:txBody>
      </p:sp>
      <p:sp>
        <p:nvSpPr>
          <p:cNvPr id="3" name="副標題 2"/>
          <p:cNvSpPr>
            <a:spLocks noGrp="1"/>
          </p:cNvSpPr>
          <p:nvPr>
            <p:ph type="subTitle" idx="1"/>
          </p:nvPr>
        </p:nvSpPr>
        <p:spPr>
          <a:xfrm>
            <a:off x="395537" y="1268760"/>
            <a:ext cx="3672407" cy="381642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EDA Playground (2:24/11:13)</a:t>
            </a:r>
          </a:p>
          <a:p>
            <a:pPr marL="342900" indent="-342900" algn="l">
              <a:buClr>
                <a:srgbClr val="0070C0"/>
              </a:buClr>
              <a:buSzPct val="80000"/>
              <a:buFont typeface="Wingdings" pitchFamily="2" charset="2"/>
              <a:buChar char="u"/>
            </a:pPr>
            <a:r>
              <a:rPr lang="en-US" sz="1800" dirty="0">
                <a:solidFill>
                  <a:schemeClr val="tx1"/>
                </a:solidFill>
                <a:hlinkClick r:id="rId2"/>
              </a:rPr>
              <a:t>https://www.edaplayground.com/x/3cf</a:t>
            </a:r>
            <a:endParaRPr lang="en-US" sz="1800"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Copy the code into EDA Playground testbench.cpp</a:t>
            </a:r>
          </a:p>
          <a:p>
            <a:pPr marL="342900" indent="-342900" algn="l">
              <a:buClr>
                <a:srgbClr val="0070C0"/>
              </a:buClr>
              <a:buSzPct val="80000"/>
              <a:buFont typeface="Wingdings" pitchFamily="2" charset="2"/>
              <a:buChar char="u"/>
            </a:pPr>
            <a:r>
              <a:rPr lang="en-US" sz="1800" dirty="0">
                <a:solidFill>
                  <a:schemeClr val="tx1"/>
                </a:solidFill>
              </a:rPr>
              <a:t>1. Testbench + Design: C++/SystemC</a:t>
            </a:r>
          </a:p>
          <a:p>
            <a:pPr marL="342900" indent="-342900" algn="l">
              <a:buClr>
                <a:srgbClr val="0070C0"/>
              </a:buClr>
              <a:buSzPct val="80000"/>
              <a:buFont typeface="Wingdings" pitchFamily="2" charset="2"/>
              <a:buChar char="u"/>
            </a:pPr>
            <a:r>
              <a:rPr lang="en-US" sz="1800" dirty="0">
                <a:solidFill>
                  <a:schemeClr val="tx1"/>
                </a:solidFill>
              </a:rPr>
              <a:t>2. Libraries: SystemC 2.3.3</a:t>
            </a:r>
          </a:p>
          <a:p>
            <a:pPr marL="342900" indent="-342900" algn="l">
              <a:buClr>
                <a:srgbClr val="0070C0"/>
              </a:buClr>
              <a:buSzPct val="80000"/>
              <a:buFont typeface="Wingdings" pitchFamily="2" charset="2"/>
              <a:buChar char="u"/>
            </a:pPr>
            <a:r>
              <a:rPr lang="en-US" sz="1800" dirty="0">
                <a:solidFill>
                  <a:schemeClr val="tx1"/>
                </a:solidFill>
              </a:rPr>
              <a:t>3. Tools &amp; Simulator: C++</a:t>
            </a:r>
          </a:p>
          <a:p>
            <a:pPr marL="342900" indent="-342900" algn="l">
              <a:buClr>
                <a:srgbClr val="0070C0"/>
              </a:buClr>
              <a:buSzPct val="80000"/>
              <a:buFont typeface="Wingdings" pitchFamily="2" charset="2"/>
              <a:buChar char="u"/>
            </a:pPr>
            <a:r>
              <a:rPr lang="en-US" sz="1800" dirty="0">
                <a:solidFill>
                  <a:schemeClr val="tx1"/>
                </a:solidFill>
              </a:rPr>
              <a:t>4. Compile Options: </a:t>
            </a:r>
          </a:p>
          <a:p>
            <a:pPr marL="342900" indent="-342900" algn="l">
              <a:buClr>
                <a:srgbClr val="0070C0"/>
              </a:buClr>
              <a:buSzPct val="80000"/>
              <a:buFont typeface="Wingdings" pitchFamily="2" charset="2"/>
              <a:buChar char="u"/>
            </a:pPr>
            <a:r>
              <a:rPr lang="en-US" sz="1800" dirty="0">
                <a:solidFill>
                  <a:schemeClr val="tx1"/>
                </a:solidFill>
              </a:rPr>
              <a:t>-DSC_INCLUDE_FX</a:t>
            </a:r>
          </a:p>
          <a:p>
            <a:pPr marL="342900" indent="-342900" algn="l">
              <a:buClr>
                <a:srgbClr val="0070C0"/>
              </a:buClr>
              <a:buSzPct val="80000"/>
              <a:buFont typeface="Wingdings" pitchFamily="2" charset="2"/>
              <a:buChar char="u"/>
            </a:pPr>
            <a:r>
              <a:rPr lang="en-US" sz="1800" dirty="0">
                <a:solidFill>
                  <a:schemeClr val="tx1"/>
                </a:solidFill>
              </a:rPr>
              <a:t>5. Click “Run”</a:t>
            </a:r>
          </a:p>
          <a:p>
            <a:pPr marL="342900" indent="-342900" algn="l">
              <a:buClr>
                <a:srgbClr val="0070C0"/>
              </a:buClr>
              <a:buSzPct val="80000"/>
              <a:buFont typeface="Wingdings" pitchFamily="2" charset="2"/>
              <a:buChar char="u"/>
            </a:pPr>
            <a:endParaRPr lang="en-US" sz="1800" b="1"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https://www.youtube.com/watch?v=Ex2SPq0UNK4&amp;list=PL1qVKHVG3ZfVb91esBQ0-0SQC3dGGeXkn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graphicFrame>
        <p:nvGraphicFramePr>
          <p:cNvPr id="8" name="Object 7">
            <a:extLst>
              <a:ext uri="{FF2B5EF4-FFF2-40B4-BE49-F238E27FC236}">
                <a16:creationId xmlns:a16="http://schemas.microsoft.com/office/drawing/2014/main" id="{11D53204-49C4-D51E-845D-3F6C21515D65}"/>
              </a:ext>
            </a:extLst>
          </p:cNvPr>
          <p:cNvGraphicFramePr>
            <a:graphicFrameLocks noChangeAspect="1"/>
          </p:cNvGraphicFramePr>
          <p:nvPr>
            <p:extLst>
              <p:ext uri="{D42A27DB-BD31-4B8C-83A1-F6EECF244321}">
                <p14:modId xmlns:p14="http://schemas.microsoft.com/office/powerpoint/2010/main" val="3833928016"/>
              </p:ext>
            </p:extLst>
          </p:nvPr>
        </p:nvGraphicFramePr>
        <p:xfrm>
          <a:off x="4283968" y="1340768"/>
          <a:ext cx="4661144" cy="4236702"/>
        </p:xfrm>
        <a:graphic>
          <a:graphicData uri="http://schemas.openxmlformats.org/presentationml/2006/ole">
            <mc:AlternateContent xmlns:mc="http://schemas.openxmlformats.org/markup-compatibility/2006">
              <mc:Choice xmlns:v="urn:schemas-microsoft-com:vml" Requires="v">
                <p:oleObj name="Bitmap Image" r:id="rId3" imgW="5753160" imgH="5229360" progId="PBrush">
                  <p:embed/>
                </p:oleObj>
              </mc:Choice>
              <mc:Fallback>
                <p:oleObj name="Bitmap Image" r:id="rId3" imgW="5753160" imgH="5229360" progId="PBrush">
                  <p:embed/>
                  <p:pic>
                    <p:nvPicPr>
                      <p:cNvPr id="0" name=""/>
                      <p:cNvPicPr/>
                      <p:nvPr/>
                    </p:nvPicPr>
                    <p:blipFill>
                      <a:blip r:embed="rId4"/>
                      <a:stretch>
                        <a:fillRect/>
                      </a:stretch>
                    </p:blipFill>
                    <p:spPr>
                      <a:xfrm>
                        <a:off x="4283968" y="1340768"/>
                        <a:ext cx="4661144" cy="4236702"/>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3621888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1.1 EDA Playground</a:t>
            </a:r>
            <a:endParaRPr lang="zh-TW" altLang="en-US" sz="4000" b="1" dirty="0">
              <a:solidFill>
                <a:srgbClr val="FFFF00"/>
              </a:solidFill>
            </a:endParaRPr>
          </a:p>
        </p:txBody>
      </p:sp>
      <p:sp>
        <p:nvSpPr>
          <p:cNvPr id="3" name="副標題 2"/>
          <p:cNvSpPr>
            <a:spLocks noGrp="1"/>
          </p:cNvSpPr>
          <p:nvPr>
            <p:ph type="subTitle" idx="1"/>
          </p:nvPr>
        </p:nvSpPr>
        <p:spPr>
          <a:xfrm>
            <a:off x="395537" y="1268760"/>
            <a:ext cx="8568951" cy="108012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EDA Playground (2:36/11:13)</a:t>
            </a:r>
          </a:p>
          <a:p>
            <a:pPr marL="342900" indent="-342900" algn="l">
              <a:buClr>
                <a:srgbClr val="0070C0"/>
              </a:buClr>
              <a:buSzPct val="80000"/>
              <a:buFont typeface="Wingdings" pitchFamily="2" charset="2"/>
              <a:buChar char="u"/>
            </a:pPr>
            <a:r>
              <a:rPr lang="en-US" sz="1800" dirty="0">
                <a:solidFill>
                  <a:schemeClr val="tx1"/>
                </a:solidFill>
                <a:hlinkClick r:id="rId2"/>
              </a:rPr>
              <a:t>https://www.edaplayground.com/x/3cf</a:t>
            </a:r>
            <a:endParaRPr lang="en-US" sz="1800"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Check the Log. </a:t>
            </a:r>
            <a:endParaRPr lang="en-US" sz="1800" b="1"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https://www.youtube.com/watch?v=Ex2SPq0UNK4&amp;list=PL1qVKHVG3ZfVb91esBQ0-0SQC3dGGeXkn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graphicFrame>
        <p:nvGraphicFramePr>
          <p:cNvPr id="7" name="Object 6">
            <a:extLst>
              <a:ext uri="{FF2B5EF4-FFF2-40B4-BE49-F238E27FC236}">
                <a16:creationId xmlns:a16="http://schemas.microsoft.com/office/drawing/2014/main" id="{C1CC8838-8C1F-9B41-1D12-D26C18182907}"/>
              </a:ext>
            </a:extLst>
          </p:cNvPr>
          <p:cNvGraphicFramePr>
            <a:graphicFrameLocks noChangeAspect="1"/>
          </p:cNvGraphicFramePr>
          <p:nvPr>
            <p:extLst>
              <p:ext uri="{D42A27DB-BD31-4B8C-83A1-F6EECF244321}">
                <p14:modId xmlns:p14="http://schemas.microsoft.com/office/powerpoint/2010/main" val="169943385"/>
              </p:ext>
            </p:extLst>
          </p:nvPr>
        </p:nvGraphicFramePr>
        <p:xfrm>
          <a:off x="1619672" y="2492896"/>
          <a:ext cx="6360416" cy="4104456"/>
        </p:xfrm>
        <a:graphic>
          <a:graphicData uri="http://schemas.openxmlformats.org/presentationml/2006/ole">
            <mc:AlternateContent xmlns:mc="http://schemas.openxmlformats.org/markup-compatibility/2006">
              <mc:Choice xmlns:v="urn:schemas-microsoft-com:vml" Requires="v">
                <p:oleObj name="Bitmap Image" r:id="rId3" imgW="9372600" imgH="6048360" progId="PBrush">
                  <p:embed/>
                </p:oleObj>
              </mc:Choice>
              <mc:Fallback>
                <p:oleObj name="Bitmap Image" r:id="rId3" imgW="9372600" imgH="6048360" progId="PBrush">
                  <p:embed/>
                  <p:pic>
                    <p:nvPicPr>
                      <p:cNvPr id="0" name=""/>
                      <p:cNvPicPr/>
                      <p:nvPr/>
                    </p:nvPicPr>
                    <p:blipFill>
                      <a:blip r:embed="rId4"/>
                      <a:stretch>
                        <a:fillRect/>
                      </a:stretch>
                    </p:blipFill>
                    <p:spPr>
                      <a:xfrm>
                        <a:off x="1619672" y="2492896"/>
                        <a:ext cx="6360416" cy="4104456"/>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1858480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1.1 EDA Playground</a:t>
            </a:r>
            <a:endParaRPr lang="zh-TW" altLang="en-US" sz="4000" b="1" dirty="0">
              <a:solidFill>
                <a:srgbClr val="FFFF00"/>
              </a:solidFill>
            </a:endParaRPr>
          </a:p>
        </p:txBody>
      </p:sp>
      <p:sp>
        <p:nvSpPr>
          <p:cNvPr id="3" name="副標題 2"/>
          <p:cNvSpPr>
            <a:spLocks noGrp="1"/>
          </p:cNvSpPr>
          <p:nvPr>
            <p:ph type="subTitle" idx="1"/>
          </p:nvPr>
        </p:nvSpPr>
        <p:spPr>
          <a:xfrm>
            <a:off x="395537" y="1268760"/>
            <a:ext cx="8568951" cy="165618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EDA Playground (2:41/11:13)</a:t>
            </a:r>
          </a:p>
          <a:p>
            <a:pPr marL="342900" indent="-342900" algn="l">
              <a:buClr>
                <a:srgbClr val="0070C0"/>
              </a:buClr>
              <a:buSzPct val="80000"/>
              <a:buFont typeface="Wingdings" pitchFamily="2" charset="2"/>
              <a:buChar char="u"/>
            </a:pPr>
            <a:r>
              <a:rPr lang="en-US" sz="1800" dirty="0">
                <a:solidFill>
                  <a:schemeClr val="tx1"/>
                </a:solidFill>
                <a:hlinkClick r:id="rId2"/>
              </a:rPr>
              <a:t>https://www.edaplayground.com/x/3cf</a:t>
            </a:r>
            <a:endParaRPr lang="en-US" sz="1800"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We can see module a, module b, module c are printed.</a:t>
            </a:r>
          </a:p>
          <a:p>
            <a:pPr marL="342900" indent="-342900" algn="l">
              <a:buClr>
                <a:srgbClr val="0070C0"/>
              </a:buClr>
              <a:buSzPct val="80000"/>
              <a:buFont typeface="Wingdings" pitchFamily="2" charset="2"/>
              <a:buChar char="u"/>
            </a:pPr>
            <a:r>
              <a:rPr lang="en-US" sz="1800" dirty="0">
                <a:solidFill>
                  <a:schemeClr val="tx1"/>
                </a:solidFill>
              </a:rPr>
              <a:t>module c also print the value of its member </a:t>
            </a:r>
            <a:r>
              <a:rPr lang="en-US" sz="1800">
                <a:solidFill>
                  <a:schemeClr val="tx1"/>
                </a:solidFill>
              </a:rPr>
              <a:t>variable i </a:t>
            </a:r>
            <a:r>
              <a:rPr lang="en-US" sz="1800" dirty="0">
                <a:solidFill>
                  <a:schemeClr val="tx1"/>
                </a:solidFill>
              </a:rPr>
              <a:t>which equals the input value we provided.</a:t>
            </a:r>
          </a:p>
          <a:p>
            <a:pPr marL="342900" indent="-342900" algn="l">
              <a:buClr>
                <a:srgbClr val="0070C0"/>
              </a:buClr>
              <a:buSzPct val="80000"/>
              <a:buFont typeface="Wingdings" pitchFamily="2" charset="2"/>
              <a:buChar char="u"/>
            </a:pPr>
            <a:endParaRPr lang="en-US" sz="1800" b="1"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https://www.youtube.com/watch?v=Ex2SPq0UNK4&amp;list=PL1qVKHVG3ZfVb91esBQ0-0SQC3dGGeXkn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graphicFrame>
        <p:nvGraphicFramePr>
          <p:cNvPr id="8" name="Object 7">
            <a:extLst>
              <a:ext uri="{FF2B5EF4-FFF2-40B4-BE49-F238E27FC236}">
                <a16:creationId xmlns:a16="http://schemas.microsoft.com/office/drawing/2014/main" id="{9A60A359-40C2-E2C4-616A-0A768BB7E2AA}"/>
              </a:ext>
            </a:extLst>
          </p:cNvPr>
          <p:cNvGraphicFramePr>
            <a:graphicFrameLocks noChangeAspect="1"/>
          </p:cNvGraphicFramePr>
          <p:nvPr>
            <p:extLst>
              <p:ext uri="{D42A27DB-BD31-4B8C-83A1-F6EECF244321}">
                <p14:modId xmlns:p14="http://schemas.microsoft.com/office/powerpoint/2010/main" val="2024613052"/>
              </p:ext>
            </p:extLst>
          </p:nvPr>
        </p:nvGraphicFramePr>
        <p:xfrm>
          <a:off x="899592" y="3140968"/>
          <a:ext cx="7353300" cy="2362200"/>
        </p:xfrm>
        <a:graphic>
          <a:graphicData uri="http://schemas.openxmlformats.org/presentationml/2006/ole">
            <mc:AlternateContent xmlns:mc="http://schemas.openxmlformats.org/markup-compatibility/2006">
              <mc:Choice xmlns:v="urn:schemas-microsoft-com:vml" Requires="v">
                <p:oleObj name="Bitmap Image" r:id="rId3" imgW="7353360" imgH="2362320" progId="PBrush">
                  <p:embed/>
                </p:oleObj>
              </mc:Choice>
              <mc:Fallback>
                <p:oleObj name="Bitmap Image" r:id="rId3" imgW="7353360" imgH="2362320" progId="PBrush">
                  <p:embed/>
                  <p:pic>
                    <p:nvPicPr>
                      <p:cNvPr id="0" name=""/>
                      <p:cNvPicPr/>
                      <p:nvPr/>
                    </p:nvPicPr>
                    <p:blipFill>
                      <a:blip r:embed="rId4"/>
                      <a:stretch>
                        <a:fillRect/>
                      </a:stretch>
                    </p:blipFill>
                    <p:spPr>
                      <a:xfrm>
                        <a:off x="899592" y="3140968"/>
                        <a:ext cx="7353300" cy="2362200"/>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1212395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a:solidFill>
                  <a:srgbClr val="FFFF00"/>
                </a:solidFill>
              </a:rPr>
              <a:t>End</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2022/9/18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 SystemC: Constructor SC_CTOR</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424937" cy="201622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a:solidFill>
                  <a:schemeClr val="tx1"/>
                </a:solidFill>
              </a:rPr>
              <a:t>Constructor: Constructor SC_CTOR (0:00/2:50)</a:t>
            </a:r>
          </a:p>
          <a:p>
            <a:pPr marL="342900" indent="-342900" algn="l">
              <a:buClr>
                <a:srgbClr val="0070C0"/>
              </a:buClr>
              <a:buSzPct val="80000"/>
              <a:buFont typeface="Wingdings" pitchFamily="2" charset="2"/>
              <a:buChar char="u"/>
            </a:pPr>
            <a:r>
              <a:rPr lang="en-US" sz="1400" dirty="0">
                <a:solidFill>
                  <a:schemeClr val="tx1"/>
                </a:solidFill>
                <a:hlinkClick r:id="rId2"/>
              </a:rPr>
              <a:t>https://www.learnsystemc.com</a:t>
            </a:r>
            <a:endParaRPr lang="en-US" sz="1400" dirty="0">
              <a:solidFill>
                <a:schemeClr val="tx1"/>
              </a:solidFill>
            </a:endParaRPr>
          </a:p>
          <a:p>
            <a:pPr marL="342900" indent="-342900" algn="l">
              <a:buClr>
                <a:srgbClr val="0070C0"/>
              </a:buClr>
              <a:buSzPct val="80000"/>
              <a:buFont typeface="Wingdings" pitchFamily="2" charset="2"/>
              <a:buChar char="u"/>
            </a:pPr>
            <a:r>
              <a:rPr lang="en-US" sz="1400" dirty="0">
                <a:solidFill>
                  <a:schemeClr val="tx1"/>
                </a:solidFill>
              </a:rPr>
              <a:t>We discuss how to write constructor function using systemC Module.</a:t>
            </a:r>
          </a:p>
          <a:p>
            <a:pPr marL="342900" indent="-342900" algn="l">
              <a:buClr>
                <a:srgbClr val="0070C0"/>
              </a:buClr>
              <a:buSzPct val="80000"/>
              <a:buFont typeface="Wingdings" pitchFamily="2" charset="2"/>
              <a:buChar char="u"/>
            </a:pPr>
            <a:r>
              <a:rPr lang="en-US" sz="1400" dirty="0">
                <a:solidFill>
                  <a:schemeClr val="tx1"/>
                </a:solidFill>
              </a:rPr>
              <a:t>Every C++ class must have a constructor.</a:t>
            </a:r>
          </a:p>
          <a:p>
            <a:pPr marL="342900" indent="-342900" algn="l">
              <a:buClr>
                <a:srgbClr val="0070C0"/>
              </a:buClr>
              <a:buSzPct val="80000"/>
              <a:buFont typeface="Wingdings" pitchFamily="2" charset="2"/>
              <a:buChar char="u"/>
            </a:pPr>
            <a:r>
              <a:rPr lang="en-US" sz="1400" dirty="0">
                <a:solidFill>
                  <a:schemeClr val="tx1"/>
                </a:solidFill>
              </a:rPr>
              <a:t>For a normal C++ class, if we do not explicitly write a constructor function. A default constructor will be auto generated, however, systemC module is different. Because it must have a unique name which is required by the base class of SC_MODULE, therefore, we must gave a constructor with at least one parameter.</a:t>
            </a:r>
          </a:p>
          <a:p>
            <a:pPr marL="342900" indent="-342900" algn="l">
              <a:buClr>
                <a:srgbClr val="0070C0"/>
              </a:buClr>
              <a:buSzPct val="80000"/>
              <a:buFont typeface="Wingdings" pitchFamily="2" charset="2"/>
              <a:buChar char="u"/>
            </a:pPr>
            <a:r>
              <a:rPr lang="en-US" sz="1400" dirty="0">
                <a:solidFill>
                  <a:schemeClr val="tx1"/>
                </a:solidFill>
              </a:rPr>
              <a:t>There is a macro provided by systemC which is SC_CTOR.</a:t>
            </a:r>
          </a:p>
          <a:p>
            <a:pPr marL="342900" indent="-342900" algn="l">
              <a:buClr>
                <a:srgbClr val="0070C0"/>
              </a:buClr>
              <a:buSzPct val="80000"/>
              <a:buFont typeface="Wingdings" pitchFamily="2" charset="2"/>
              <a:buChar char="u"/>
            </a:pPr>
            <a:endParaRPr lang="en-US" sz="14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https://www.youtube.com/watch?v=Ex2SPq0UNK4&amp;list=PL1qVKHVG3ZfVb91esBQ0-0SQC3dGGeXkn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graphicFrame>
        <p:nvGraphicFramePr>
          <p:cNvPr id="12" name="Object 11">
            <a:extLst>
              <a:ext uri="{FF2B5EF4-FFF2-40B4-BE49-F238E27FC236}">
                <a16:creationId xmlns:a16="http://schemas.microsoft.com/office/drawing/2014/main" id="{2C87D45C-E4A3-D867-57A7-4190C8E54CB7}"/>
              </a:ext>
            </a:extLst>
          </p:cNvPr>
          <p:cNvGraphicFramePr>
            <a:graphicFrameLocks noChangeAspect="1"/>
          </p:cNvGraphicFramePr>
          <p:nvPr>
            <p:extLst>
              <p:ext uri="{D42A27DB-BD31-4B8C-83A1-F6EECF244321}">
                <p14:modId xmlns:p14="http://schemas.microsoft.com/office/powerpoint/2010/main" val="1149601296"/>
              </p:ext>
            </p:extLst>
          </p:nvPr>
        </p:nvGraphicFramePr>
        <p:xfrm>
          <a:off x="1403648" y="3356992"/>
          <a:ext cx="7038975" cy="3267075"/>
        </p:xfrm>
        <a:graphic>
          <a:graphicData uri="http://schemas.openxmlformats.org/presentationml/2006/ole">
            <mc:AlternateContent xmlns:mc="http://schemas.openxmlformats.org/markup-compatibility/2006">
              <mc:Choice xmlns:v="urn:schemas-microsoft-com:vml" Requires="v">
                <p:oleObj name="Bitmap Image" r:id="rId3" imgW="7039080" imgH="3267000" progId="PBrush">
                  <p:embed/>
                </p:oleObj>
              </mc:Choice>
              <mc:Fallback>
                <p:oleObj name="Bitmap Image" r:id="rId3" imgW="7039080" imgH="3267000" progId="PBrush">
                  <p:embed/>
                  <p:pic>
                    <p:nvPicPr>
                      <p:cNvPr id="0" name=""/>
                      <p:cNvPicPr/>
                      <p:nvPr/>
                    </p:nvPicPr>
                    <p:blipFill>
                      <a:blip r:embed="rId4"/>
                      <a:stretch>
                        <a:fillRect/>
                      </a:stretch>
                    </p:blipFill>
                    <p:spPr>
                      <a:xfrm>
                        <a:off x="1403648" y="3356992"/>
                        <a:ext cx="7038975" cy="3267075"/>
                      </a:xfrm>
                      <a:prstGeom prst="rect">
                        <a:avLst/>
                      </a:prstGeom>
                      <a:ln>
                        <a:solidFill>
                          <a:srgbClr val="C00000"/>
                        </a:solidFill>
                      </a:ln>
                    </p:spPr>
                  </p:pic>
                </p:oleObj>
              </mc:Fallback>
            </mc:AlternateContent>
          </a:graphicData>
        </a:graphic>
      </p:graphicFrame>
      <p:sp>
        <p:nvSpPr>
          <p:cNvPr id="13" name="Rectangle 12">
            <a:extLst>
              <a:ext uri="{FF2B5EF4-FFF2-40B4-BE49-F238E27FC236}">
                <a16:creationId xmlns:a16="http://schemas.microsoft.com/office/drawing/2014/main" id="{19412258-B5F8-7185-39C2-A2993D3DC4CA}"/>
              </a:ext>
            </a:extLst>
          </p:cNvPr>
          <p:cNvSpPr/>
          <p:nvPr/>
        </p:nvSpPr>
        <p:spPr>
          <a:xfrm>
            <a:off x="1691680" y="5661248"/>
            <a:ext cx="2088232"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7016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 SystemC: Constructor SC_CTOR</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8424937" cy="201622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a:solidFill>
                  <a:schemeClr val="tx1"/>
                </a:solidFill>
              </a:rPr>
              <a:t>Constructor: Constructor SC_CTOR (0:41/2:50)</a:t>
            </a:r>
          </a:p>
          <a:p>
            <a:pPr marL="342900" indent="-342900" algn="l">
              <a:buClr>
                <a:srgbClr val="0070C0"/>
              </a:buClr>
              <a:buSzPct val="80000"/>
              <a:buFont typeface="Wingdings" pitchFamily="2" charset="2"/>
              <a:buChar char="u"/>
            </a:pPr>
            <a:r>
              <a:rPr lang="en-US" sz="1400" dirty="0">
                <a:solidFill>
                  <a:schemeClr val="tx1"/>
                </a:solidFill>
              </a:rPr>
              <a:t>https://www.learnsystemc.com/basic/sc_ctor</a:t>
            </a:r>
          </a:p>
          <a:p>
            <a:pPr marL="342900" indent="-342900" algn="l">
              <a:buClr>
                <a:srgbClr val="0070C0"/>
              </a:buClr>
              <a:buSzPct val="80000"/>
              <a:buFont typeface="Wingdings" pitchFamily="2" charset="2"/>
              <a:buChar char="u"/>
            </a:pPr>
            <a:r>
              <a:rPr lang="en-US" sz="1400" dirty="0">
                <a:solidFill>
                  <a:schemeClr val="tx1"/>
                </a:solidFill>
              </a:rPr>
              <a:t>SC_CTOR is used for convenience when declaring or defining a constructor of a module.</a:t>
            </a:r>
          </a:p>
          <a:p>
            <a:pPr marL="342900" indent="-342900" algn="l">
              <a:buClr>
                <a:srgbClr val="0070C0"/>
              </a:buClr>
              <a:buSzPct val="80000"/>
              <a:buFont typeface="Wingdings" pitchFamily="2" charset="2"/>
              <a:buChar char="u"/>
            </a:pPr>
            <a:r>
              <a:rPr lang="en-US" sz="1400" dirty="0">
                <a:solidFill>
                  <a:schemeClr val="tx1"/>
                </a:solidFill>
              </a:rPr>
              <a:t>There are some restrictions when using SC_CTOR.</a:t>
            </a:r>
          </a:p>
          <a:p>
            <a:pPr marL="342900" indent="-342900" algn="l">
              <a:buClr>
                <a:srgbClr val="0070C0"/>
              </a:buClr>
              <a:buSzPct val="80000"/>
              <a:buFont typeface="Wingdings" pitchFamily="2" charset="2"/>
              <a:buChar char="u"/>
            </a:pPr>
            <a:r>
              <a:rPr lang="en-US" sz="1400" dirty="0">
                <a:solidFill>
                  <a:schemeClr val="tx1"/>
                </a:solidFill>
              </a:rPr>
              <a:t>For example, it has only on argument which is the name of the module class being constructed.</a:t>
            </a:r>
          </a:p>
          <a:p>
            <a:pPr marL="342900" indent="-342900" algn="l">
              <a:buClr>
                <a:srgbClr val="0070C0"/>
              </a:buClr>
              <a:buSzPct val="80000"/>
              <a:buFont typeface="Wingdings" pitchFamily="2" charset="2"/>
              <a:buChar char="u"/>
            </a:pPr>
            <a:r>
              <a:rPr lang="en-US" sz="1400" dirty="0">
                <a:solidFill>
                  <a:schemeClr val="tx1"/>
                </a:solidFill>
              </a:rPr>
              <a:t>…and you cannot add user-defined arguments to the constructor.</a:t>
            </a:r>
          </a:p>
          <a:p>
            <a:pPr marL="342900" indent="-342900" algn="l">
              <a:buClr>
                <a:srgbClr val="0070C0"/>
              </a:buClr>
              <a:buSzPct val="80000"/>
              <a:buFont typeface="Wingdings" pitchFamily="2" charset="2"/>
              <a:buChar char="u"/>
            </a:pPr>
            <a:r>
              <a:rPr lang="en-US" sz="1400" dirty="0">
                <a:solidFill>
                  <a:schemeClr val="tx1"/>
                </a:solidFill>
              </a:rPr>
              <a:t>If you need to pass additional arguments, when instantiating an object, you have to explicitly provide a constructor function.</a:t>
            </a:r>
          </a:p>
          <a:p>
            <a:pPr marL="342900" indent="-342900" algn="l">
              <a:buClr>
                <a:srgbClr val="0070C0"/>
              </a:buClr>
              <a:buSzPct val="80000"/>
              <a:buFont typeface="Wingdings" pitchFamily="2" charset="2"/>
              <a:buChar char="u"/>
            </a:pPr>
            <a:endParaRPr lang="en-US" sz="14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https://www.youtube.com/watch?v=Ex2SPq0UNK4&amp;list=PL1qVKHVG3ZfVb91esBQ0-0SQC3dGGeXkn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graphicFrame>
        <p:nvGraphicFramePr>
          <p:cNvPr id="8" name="Object 7">
            <a:extLst>
              <a:ext uri="{FF2B5EF4-FFF2-40B4-BE49-F238E27FC236}">
                <a16:creationId xmlns:a16="http://schemas.microsoft.com/office/drawing/2014/main" id="{22AE4754-040E-3FF7-247E-5269A2BC42F1}"/>
              </a:ext>
            </a:extLst>
          </p:cNvPr>
          <p:cNvGraphicFramePr>
            <a:graphicFrameLocks noChangeAspect="1"/>
          </p:cNvGraphicFramePr>
          <p:nvPr>
            <p:extLst>
              <p:ext uri="{D42A27DB-BD31-4B8C-83A1-F6EECF244321}">
                <p14:modId xmlns:p14="http://schemas.microsoft.com/office/powerpoint/2010/main" val="1557268550"/>
              </p:ext>
            </p:extLst>
          </p:nvPr>
        </p:nvGraphicFramePr>
        <p:xfrm>
          <a:off x="1979712" y="3356992"/>
          <a:ext cx="6096000" cy="3278187"/>
        </p:xfrm>
        <a:graphic>
          <a:graphicData uri="http://schemas.openxmlformats.org/presentationml/2006/ole">
            <mc:AlternateContent xmlns:mc="http://schemas.openxmlformats.org/markup-compatibility/2006">
              <mc:Choice xmlns:v="urn:schemas-microsoft-com:vml" Requires="v">
                <p:oleObj name="Bitmap Image" r:id="rId2" imgW="11001240" imgH="5915160" progId="PBrush">
                  <p:embed/>
                </p:oleObj>
              </mc:Choice>
              <mc:Fallback>
                <p:oleObj name="Bitmap Image" r:id="rId2" imgW="11001240" imgH="5915160" progId="PBrush">
                  <p:embed/>
                  <p:pic>
                    <p:nvPicPr>
                      <p:cNvPr id="0" name=""/>
                      <p:cNvPicPr/>
                      <p:nvPr/>
                    </p:nvPicPr>
                    <p:blipFill>
                      <a:blip r:embed="rId3"/>
                      <a:stretch>
                        <a:fillRect/>
                      </a:stretch>
                    </p:blipFill>
                    <p:spPr>
                      <a:xfrm>
                        <a:off x="1979712" y="3356992"/>
                        <a:ext cx="6096000" cy="3278187"/>
                      </a:xfrm>
                      <a:prstGeom prst="rect">
                        <a:avLst/>
                      </a:prstGeom>
                      <a:ln>
                        <a:solidFill>
                          <a:srgbClr val="C00000"/>
                        </a:solidFill>
                      </a:ln>
                    </p:spPr>
                  </p:pic>
                </p:oleObj>
              </mc:Fallback>
            </mc:AlternateContent>
          </a:graphicData>
        </a:graphic>
      </p:graphicFrame>
      <p:sp>
        <p:nvSpPr>
          <p:cNvPr id="10" name="Rectangle 9">
            <a:extLst>
              <a:ext uri="{FF2B5EF4-FFF2-40B4-BE49-F238E27FC236}">
                <a16:creationId xmlns:a16="http://schemas.microsoft.com/office/drawing/2014/main" id="{2E72A489-3478-B800-0D40-77A6D1D4A057}"/>
              </a:ext>
            </a:extLst>
          </p:cNvPr>
          <p:cNvSpPr/>
          <p:nvPr/>
        </p:nvSpPr>
        <p:spPr>
          <a:xfrm>
            <a:off x="1979712" y="5661248"/>
            <a:ext cx="1368152"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1126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a:extLst>
              <a:ext uri="{FF2B5EF4-FFF2-40B4-BE49-F238E27FC236}">
                <a16:creationId xmlns:a16="http://schemas.microsoft.com/office/drawing/2014/main" id="{783E2CE2-E7A2-3EFC-5201-67F668174E93}"/>
              </a:ext>
            </a:extLst>
          </p:cNvPr>
          <p:cNvGraphicFramePr>
            <a:graphicFrameLocks noChangeAspect="1"/>
          </p:cNvGraphicFramePr>
          <p:nvPr>
            <p:extLst>
              <p:ext uri="{D42A27DB-BD31-4B8C-83A1-F6EECF244321}">
                <p14:modId xmlns:p14="http://schemas.microsoft.com/office/powerpoint/2010/main" val="2856681246"/>
              </p:ext>
            </p:extLst>
          </p:nvPr>
        </p:nvGraphicFramePr>
        <p:xfrm>
          <a:off x="3767119" y="1196752"/>
          <a:ext cx="5212029" cy="5328592"/>
        </p:xfrm>
        <a:graphic>
          <a:graphicData uri="http://schemas.openxmlformats.org/presentationml/2006/ole">
            <mc:AlternateContent xmlns:mc="http://schemas.openxmlformats.org/markup-compatibility/2006">
              <mc:Choice xmlns:v="urn:schemas-microsoft-com:vml" Requires="v">
                <p:oleObj name="Bitmap Image" r:id="rId2" imgW="6762600" imgH="6915240" progId="PBrush">
                  <p:embed/>
                </p:oleObj>
              </mc:Choice>
              <mc:Fallback>
                <p:oleObj name="Bitmap Image" r:id="rId2" imgW="6762600" imgH="6915240" progId="PBrush">
                  <p:embed/>
                  <p:pic>
                    <p:nvPicPr>
                      <p:cNvPr id="0" name=""/>
                      <p:cNvPicPr/>
                      <p:nvPr/>
                    </p:nvPicPr>
                    <p:blipFill>
                      <a:blip r:embed="rId3"/>
                      <a:stretch>
                        <a:fillRect/>
                      </a:stretch>
                    </p:blipFill>
                    <p:spPr>
                      <a:xfrm>
                        <a:off x="3767119" y="1196752"/>
                        <a:ext cx="5212029" cy="5328592"/>
                      </a:xfrm>
                      <a:prstGeom prst="rect">
                        <a:avLst/>
                      </a:prstGeom>
                      <a:ln>
                        <a:solidFill>
                          <a:srgbClr val="C00000"/>
                        </a:solidFill>
                      </a:ln>
                    </p:spPr>
                  </p:pic>
                </p:oleObj>
              </mc:Fallback>
            </mc:AlternateContent>
          </a:graphicData>
        </a:graphic>
      </p:graphicFrame>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 SystemC: Constructor SC_CTOR</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3240361" cy="216024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a:solidFill>
                  <a:schemeClr val="tx1"/>
                </a:solidFill>
              </a:rPr>
              <a:t>Constructor: Constructor SC_CTOR (1:13/2:50)</a:t>
            </a:r>
          </a:p>
          <a:p>
            <a:pPr marL="342900" indent="-342900" algn="l">
              <a:buClr>
                <a:srgbClr val="0070C0"/>
              </a:buClr>
              <a:buSzPct val="80000"/>
              <a:buFont typeface="Wingdings" pitchFamily="2" charset="2"/>
              <a:buChar char="u"/>
            </a:pPr>
            <a:r>
              <a:rPr lang="en-US" sz="1400" dirty="0">
                <a:solidFill>
                  <a:schemeClr val="tx1"/>
                </a:solidFill>
              </a:rPr>
              <a:t>https://www.learnsystemc.com/basic/sc_ctor</a:t>
            </a:r>
          </a:p>
          <a:p>
            <a:pPr marL="342900" indent="-342900" algn="l">
              <a:buClr>
                <a:srgbClr val="0070C0"/>
              </a:buClr>
              <a:buSzPct val="80000"/>
              <a:buFont typeface="Wingdings" pitchFamily="2" charset="2"/>
              <a:buChar char="u"/>
            </a:pPr>
            <a:r>
              <a:rPr lang="en-US" sz="1400" dirty="0">
                <a:solidFill>
                  <a:schemeClr val="tx1"/>
                </a:solidFill>
              </a:rPr>
              <a:t>Now, let’s take a look at some examples, the first module we write the constructor of module is MODULE_A within the constructor function SC_CTOR (MODULE_A).</a:t>
            </a:r>
          </a:p>
          <a:p>
            <a:pPr algn="l">
              <a:buClr>
                <a:srgbClr val="0070C0"/>
              </a:buClr>
              <a:buSzPct val="80000"/>
            </a:pPr>
            <a:endParaRPr lang="en-US" sz="14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https://www.youtube.com/watch?v=Ex2SPq0UNK4&amp;list=PL1qVKHVG3ZfVb91esBQ0-0SQC3dGGeXkn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
        <p:nvSpPr>
          <p:cNvPr id="9" name="Rectangle 8">
            <a:extLst>
              <a:ext uri="{FF2B5EF4-FFF2-40B4-BE49-F238E27FC236}">
                <a16:creationId xmlns:a16="http://schemas.microsoft.com/office/drawing/2014/main" id="{6BA2DCDE-9BB4-26A7-4D32-85B37C2A84B8}"/>
              </a:ext>
            </a:extLst>
          </p:cNvPr>
          <p:cNvSpPr/>
          <p:nvPr/>
        </p:nvSpPr>
        <p:spPr>
          <a:xfrm>
            <a:off x="5940152" y="1268760"/>
            <a:ext cx="2160240" cy="475252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9178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a:extLst>
              <a:ext uri="{FF2B5EF4-FFF2-40B4-BE49-F238E27FC236}">
                <a16:creationId xmlns:a16="http://schemas.microsoft.com/office/drawing/2014/main" id="{6B1DF5D8-8D78-7C9D-F6D7-ABEB037468FE}"/>
              </a:ext>
            </a:extLst>
          </p:cNvPr>
          <p:cNvGraphicFramePr>
            <a:graphicFrameLocks noChangeAspect="1"/>
          </p:cNvGraphicFramePr>
          <p:nvPr/>
        </p:nvGraphicFramePr>
        <p:xfrm>
          <a:off x="6012160" y="1196752"/>
          <a:ext cx="2867025" cy="2695575"/>
        </p:xfrm>
        <a:graphic>
          <a:graphicData uri="http://schemas.openxmlformats.org/presentationml/2006/ole">
            <mc:AlternateContent xmlns:mc="http://schemas.openxmlformats.org/markup-compatibility/2006">
              <mc:Choice xmlns:v="urn:schemas-microsoft-com:vml" Requires="v">
                <p:oleObj name="Bitmap Image" r:id="rId2" imgW="2867040" imgH="2695680" progId="PBrush">
                  <p:embed/>
                </p:oleObj>
              </mc:Choice>
              <mc:Fallback>
                <p:oleObj name="Bitmap Image" r:id="rId2" imgW="2867040" imgH="2695680" progId="PBrush">
                  <p:embed/>
                  <p:pic>
                    <p:nvPicPr>
                      <p:cNvPr id="7" name="Object 6">
                        <a:extLst>
                          <a:ext uri="{FF2B5EF4-FFF2-40B4-BE49-F238E27FC236}">
                            <a16:creationId xmlns:a16="http://schemas.microsoft.com/office/drawing/2014/main" id="{6B1DF5D8-8D78-7C9D-F6D7-ABEB037468FE}"/>
                          </a:ext>
                        </a:extLst>
                      </p:cNvPr>
                      <p:cNvPicPr/>
                      <p:nvPr/>
                    </p:nvPicPr>
                    <p:blipFill>
                      <a:blip r:embed="rId3"/>
                      <a:stretch>
                        <a:fillRect/>
                      </a:stretch>
                    </p:blipFill>
                    <p:spPr>
                      <a:xfrm>
                        <a:off x="6012160" y="1196752"/>
                        <a:ext cx="2867025" cy="2695575"/>
                      </a:xfrm>
                      <a:prstGeom prst="rect">
                        <a:avLst/>
                      </a:prstGeom>
                      <a:ln>
                        <a:solidFill>
                          <a:srgbClr val="C00000"/>
                        </a:solidFill>
                      </a:ln>
                    </p:spPr>
                  </p:pic>
                </p:oleObj>
              </mc:Fallback>
            </mc:AlternateContent>
          </a:graphicData>
        </a:graphic>
      </p:graphicFrame>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 SystemC: Constructor SC_CTOR</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4752529" cy="180020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a:solidFill>
                  <a:schemeClr val="tx1"/>
                </a:solidFill>
              </a:rPr>
              <a:t>Constructor: Constructor SC_CTOR (2:14/2:50)</a:t>
            </a:r>
          </a:p>
          <a:p>
            <a:pPr marL="342900" indent="-342900" algn="l">
              <a:buClr>
                <a:srgbClr val="0070C0"/>
              </a:buClr>
              <a:buSzPct val="80000"/>
              <a:buFont typeface="Wingdings" pitchFamily="2" charset="2"/>
              <a:buChar char="u"/>
            </a:pPr>
            <a:r>
              <a:rPr lang="en-US" sz="1400" dirty="0">
                <a:solidFill>
                  <a:schemeClr val="tx1"/>
                </a:solidFill>
              </a:rPr>
              <a:t>https://www.learnsystemc.com/basic/sc_ctor</a:t>
            </a:r>
          </a:p>
          <a:p>
            <a:pPr marL="342900" indent="-342900" algn="l">
              <a:buClr>
                <a:srgbClr val="0070C0"/>
              </a:buClr>
              <a:buSzPct val="80000"/>
              <a:buFont typeface="Wingdings" pitchFamily="2" charset="2"/>
              <a:buChar char="u"/>
            </a:pPr>
            <a:r>
              <a:rPr lang="en-US" sz="1400" dirty="0">
                <a:solidFill>
                  <a:schemeClr val="tx1"/>
                </a:solidFill>
              </a:rPr>
              <a:t>We can do many things, for example, we are registering a function func_a, </a:t>
            </a:r>
          </a:p>
          <a:p>
            <a:pPr marL="342900" indent="-342900" algn="l">
              <a:buClr>
                <a:srgbClr val="0070C0"/>
              </a:buClr>
              <a:buSzPct val="80000"/>
              <a:buFont typeface="Wingdings" pitchFamily="2" charset="2"/>
              <a:buChar char="u"/>
            </a:pPr>
            <a:r>
              <a:rPr lang="en-US" sz="1400" dirty="0">
                <a:solidFill>
                  <a:schemeClr val="tx1"/>
                </a:solidFill>
              </a:rPr>
              <a:t>Within function a, we do nothing but printing the name of the module.</a:t>
            </a:r>
          </a:p>
          <a:p>
            <a:pPr marL="342900" indent="-342900" algn="l">
              <a:buClr>
                <a:srgbClr val="0070C0"/>
              </a:buClr>
              <a:buSzPct val="80000"/>
              <a:buFont typeface="Wingdings" pitchFamily="2" charset="2"/>
              <a:buChar char="u"/>
            </a:pPr>
            <a:r>
              <a:rPr lang="en-US" sz="1400" dirty="0">
                <a:solidFill>
                  <a:schemeClr val="tx1"/>
                </a:solidFill>
              </a:rPr>
              <a:t>&gt; std::</a:t>
            </a:r>
            <a:r>
              <a:rPr lang="en-US" sz="1400" dirty="0" err="1">
                <a:solidFill>
                  <a:schemeClr val="tx1"/>
                </a:solidFill>
              </a:rPr>
              <a:t>cout</a:t>
            </a:r>
            <a:r>
              <a:rPr lang="en-US" sz="1400" dirty="0">
                <a:solidFill>
                  <a:schemeClr val="tx1"/>
                </a:solidFill>
              </a:rPr>
              <a:t> &lt;&lt; name &lt;&lt; std::endl;</a:t>
            </a:r>
          </a:p>
          <a:p>
            <a:pPr marL="342900" indent="-342900" algn="l">
              <a:buClr>
                <a:srgbClr val="0070C0"/>
              </a:buClr>
              <a:buSzPct val="80000"/>
              <a:buFont typeface="Wingdings" pitchFamily="2" charset="2"/>
              <a:buChar char="u"/>
            </a:pPr>
            <a:endParaRPr lang="en-US" sz="14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https://www.youtube.com/watch?v=Ex2SPq0UNK4&amp;list=PL1qVKHVG3ZfVb91esBQ0-0SQC3dGGeXkn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
        <p:nvSpPr>
          <p:cNvPr id="9" name="Rectangle 8">
            <a:extLst>
              <a:ext uri="{FF2B5EF4-FFF2-40B4-BE49-F238E27FC236}">
                <a16:creationId xmlns:a16="http://schemas.microsoft.com/office/drawing/2014/main" id="{6BA2DCDE-9BB4-26A7-4D32-85B37C2A84B8}"/>
              </a:ext>
            </a:extLst>
          </p:cNvPr>
          <p:cNvSpPr/>
          <p:nvPr/>
        </p:nvSpPr>
        <p:spPr>
          <a:xfrm>
            <a:off x="6156176" y="2276872"/>
            <a:ext cx="2592288" cy="144016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4859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a:extLst>
              <a:ext uri="{FF2B5EF4-FFF2-40B4-BE49-F238E27FC236}">
                <a16:creationId xmlns:a16="http://schemas.microsoft.com/office/drawing/2014/main" id="{AC7F6AAB-A96A-38E8-0AC1-99691CA884AE}"/>
              </a:ext>
            </a:extLst>
          </p:cNvPr>
          <p:cNvGraphicFramePr>
            <a:graphicFrameLocks noChangeAspect="1"/>
          </p:cNvGraphicFramePr>
          <p:nvPr>
            <p:extLst>
              <p:ext uri="{D42A27DB-BD31-4B8C-83A1-F6EECF244321}">
                <p14:modId xmlns:p14="http://schemas.microsoft.com/office/powerpoint/2010/main" val="88507829"/>
              </p:ext>
            </p:extLst>
          </p:nvPr>
        </p:nvGraphicFramePr>
        <p:xfrm>
          <a:off x="5220072" y="1340768"/>
          <a:ext cx="4095750" cy="2476500"/>
        </p:xfrm>
        <a:graphic>
          <a:graphicData uri="http://schemas.openxmlformats.org/presentationml/2006/ole">
            <mc:AlternateContent xmlns:mc="http://schemas.openxmlformats.org/markup-compatibility/2006">
              <mc:Choice xmlns:v="urn:schemas-microsoft-com:vml" Requires="v">
                <p:oleObj name="Bitmap Image" r:id="rId2" imgW="4095720" imgH="2476440" progId="PBrush">
                  <p:embed/>
                </p:oleObj>
              </mc:Choice>
              <mc:Fallback>
                <p:oleObj name="Bitmap Image" r:id="rId2" imgW="4095720" imgH="2476440" progId="PBrush">
                  <p:embed/>
                  <p:pic>
                    <p:nvPicPr>
                      <p:cNvPr id="0" name=""/>
                      <p:cNvPicPr/>
                      <p:nvPr/>
                    </p:nvPicPr>
                    <p:blipFill>
                      <a:blip r:embed="rId3"/>
                      <a:stretch>
                        <a:fillRect/>
                      </a:stretch>
                    </p:blipFill>
                    <p:spPr>
                      <a:xfrm>
                        <a:off x="5220072" y="1340768"/>
                        <a:ext cx="4095750" cy="2476500"/>
                      </a:xfrm>
                      <a:prstGeom prst="rect">
                        <a:avLst/>
                      </a:prstGeom>
                      <a:ln>
                        <a:solidFill>
                          <a:srgbClr val="C00000"/>
                        </a:solidFill>
                      </a:ln>
                    </p:spPr>
                  </p:pic>
                </p:oleObj>
              </mc:Fallback>
            </mc:AlternateContent>
          </a:graphicData>
        </a:graphic>
      </p:graphicFrame>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 SystemC: Constructor SC_CTOR</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4608513" cy="237626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a:solidFill>
                  <a:schemeClr val="tx1"/>
                </a:solidFill>
              </a:rPr>
              <a:t>Constructor: Constructor SC_CTOR (2:14/2:50)</a:t>
            </a:r>
          </a:p>
          <a:p>
            <a:pPr marL="342900" indent="-342900" algn="l">
              <a:buClr>
                <a:srgbClr val="0070C0"/>
              </a:buClr>
              <a:buSzPct val="80000"/>
              <a:buFont typeface="Wingdings" pitchFamily="2" charset="2"/>
              <a:buChar char="u"/>
            </a:pPr>
            <a:r>
              <a:rPr lang="en-US" sz="1400" dirty="0">
                <a:solidFill>
                  <a:schemeClr val="tx1"/>
                </a:solidFill>
              </a:rPr>
              <a:t>https://www.learnsystemc.com/basic/sc_ctor</a:t>
            </a:r>
          </a:p>
          <a:p>
            <a:pPr marL="342900" indent="-342900" algn="l">
              <a:buClr>
                <a:srgbClr val="0070C0"/>
              </a:buClr>
              <a:buSzPct val="80000"/>
              <a:buFont typeface="Wingdings" pitchFamily="2" charset="2"/>
              <a:buChar char="u"/>
            </a:pPr>
            <a:r>
              <a:rPr lang="en-US" sz="1400" dirty="0">
                <a:solidFill>
                  <a:schemeClr val="tx1"/>
                </a:solidFill>
              </a:rPr>
              <a:t>Module c is different from module a because it requires, not only the name of the module but also have an input of the integer value.</a:t>
            </a:r>
          </a:p>
          <a:p>
            <a:pPr marL="342900" indent="-342900" algn="l">
              <a:buClr>
                <a:srgbClr val="0070C0"/>
              </a:buClr>
              <a:buSzPct val="80000"/>
              <a:buFont typeface="Wingdings" pitchFamily="2" charset="2"/>
              <a:buChar char="u"/>
            </a:pPr>
            <a:r>
              <a:rPr lang="en-US" sz="1400" dirty="0">
                <a:solidFill>
                  <a:schemeClr val="tx1"/>
                </a:solidFill>
              </a:rPr>
              <a:t>Because of that, we have to write a constructor function explicitly. It takes two parameters, one is name, which is used to construct the base class. Second parameter is an integer I, which is used to initialized module c‘s member variable i.</a:t>
            </a:r>
          </a:p>
          <a:p>
            <a:pPr algn="l">
              <a:buClr>
                <a:srgbClr val="0070C0"/>
              </a:buClr>
              <a:buSzPct val="80000"/>
            </a:pPr>
            <a:endParaRPr lang="en-US" sz="1400" dirty="0">
              <a:solidFill>
                <a:schemeClr val="tx1"/>
              </a:solidFill>
            </a:endParaRPr>
          </a:p>
          <a:p>
            <a:pPr marL="342900" indent="-342900" algn="l">
              <a:buClr>
                <a:srgbClr val="0070C0"/>
              </a:buClr>
              <a:buSzPct val="80000"/>
              <a:buFont typeface="Wingdings" pitchFamily="2" charset="2"/>
              <a:buChar char="u"/>
            </a:pPr>
            <a:endParaRPr lang="en-US" sz="14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https://www.youtube.com/watch?v=Ex2SPq0UNK4&amp;list=PL1qVKHVG3ZfVb91esBQ0-0SQC3dGGeXkn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
        <p:nvSpPr>
          <p:cNvPr id="9" name="Rectangle 8">
            <a:extLst>
              <a:ext uri="{FF2B5EF4-FFF2-40B4-BE49-F238E27FC236}">
                <a16:creationId xmlns:a16="http://schemas.microsoft.com/office/drawing/2014/main" id="{6BA2DCDE-9BB4-26A7-4D32-85B37C2A84B8}"/>
              </a:ext>
            </a:extLst>
          </p:cNvPr>
          <p:cNvSpPr/>
          <p:nvPr/>
        </p:nvSpPr>
        <p:spPr>
          <a:xfrm>
            <a:off x="5312339" y="2060848"/>
            <a:ext cx="3076085"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8094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a:extLst>
              <a:ext uri="{FF2B5EF4-FFF2-40B4-BE49-F238E27FC236}">
                <a16:creationId xmlns:a16="http://schemas.microsoft.com/office/drawing/2014/main" id="{D5F0ECE5-451B-D650-56EC-B9025CF5DA01}"/>
              </a:ext>
            </a:extLst>
          </p:cNvPr>
          <p:cNvGraphicFramePr>
            <a:graphicFrameLocks noChangeAspect="1"/>
          </p:cNvGraphicFramePr>
          <p:nvPr>
            <p:extLst>
              <p:ext uri="{D42A27DB-BD31-4B8C-83A1-F6EECF244321}">
                <p14:modId xmlns:p14="http://schemas.microsoft.com/office/powerpoint/2010/main" val="2006856201"/>
              </p:ext>
            </p:extLst>
          </p:nvPr>
        </p:nvGraphicFramePr>
        <p:xfrm>
          <a:off x="5436096" y="1268760"/>
          <a:ext cx="2981325" cy="1495425"/>
        </p:xfrm>
        <a:graphic>
          <a:graphicData uri="http://schemas.openxmlformats.org/presentationml/2006/ole">
            <mc:AlternateContent xmlns:mc="http://schemas.openxmlformats.org/markup-compatibility/2006">
              <mc:Choice xmlns:v="urn:schemas-microsoft-com:vml" Requires="v">
                <p:oleObj name="Bitmap Image" r:id="rId2" imgW="2981160" imgH="1495440" progId="PBrush">
                  <p:embed/>
                </p:oleObj>
              </mc:Choice>
              <mc:Fallback>
                <p:oleObj name="Bitmap Image" r:id="rId2" imgW="2981160" imgH="1495440" progId="PBrush">
                  <p:embed/>
                  <p:pic>
                    <p:nvPicPr>
                      <p:cNvPr id="0" name=""/>
                      <p:cNvPicPr/>
                      <p:nvPr/>
                    </p:nvPicPr>
                    <p:blipFill>
                      <a:blip r:embed="rId3"/>
                      <a:stretch>
                        <a:fillRect/>
                      </a:stretch>
                    </p:blipFill>
                    <p:spPr>
                      <a:xfrm>
                        <a:off x="5436096" y="1268760"/>
                        <a:ext cx="2981325" cy="1495425"/>
                      </a:xfrm>
                      <a:prstGeom prst="rect">
                        <a:avLst/>
                      </a:prstGeom>
                      <a:ln>
                        <a:solidFill>
                          <a:srgbClr val="C00000"/>
                        </a:solidFill>
                      </a:ln>
                    </p:spPr>
                  </p:pic>
                </p:oleObj>
              </mc:Fallback>
            </mc:AlternateContent>
          </a:graphicData>
        </a:graphic>
      </p:graphicFrame>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 SystemC: Constructor SC_CTOR</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4608513" cy="129614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400" b="1" dirty="0">
                <a:solidFill>
                  <a:schemeClr val="tx1"/>
                </a:solidFill>
              </a:rPr>
              <a:t>Constructor: Constructor SC_CTOR (2:14/2:50)</a:t>
            </a:r>
          </a:p>
          <a:p>
            <a:pPr marL="342900" indent="-342900" algn="l">
              <a:buClr>
                <a:srgbClr val="0070C0"/>
              </a:buClr>
              <a:buSzPct val="80000"/>
              <a:buFont typeface="Wingdings" pitchFamily="2" charset="2"/>
              <a:buChar char="u"/>
            </a:pPr>
            <a:r>
              <a:rPr lang="en-US" sz="1400" dirty="0">
                <a:solidFill>
                  <a:schemeClr val="tx1"/>
                </a:solidFill>
              </a:rPr>
              <a:t>Then, in the main function, when creating an object from module a, we only pass the name of the module.</a:t>
            </a:r>
          </a:p>
          <a:p>
            <a:pPr marL="342900" indent="-342900" algn="l">
              <a:buClr>
                <a:srgbClr val="0070C0"/>
              </a:buClr>
              <a:buSzPct val="80000"/>
              <a:buFont typeface="Wingdings" pitchFamily="2" charset="2"/>
              <a:buChar char="u"/>
            </a:pPr>
            <a:r>
              <a:rPr lang="en-US" sz="1400" dirty="0">
                <a:solidFill>
                  <a:schemeClr val="tx1"/>
                </a:solidFill>
              </a:rPr>
              <a:t>However, for module c, we have to pass the name and the integer value I, which is “1” here.</a:t>
            </a:r>
          </a:p>
          <a:p>
            <a:pPr marL="342900" indent="-342900" algn="l">
              <a:buClr>
                <a:srgbClr val="0070C0"/>
              </a:buClr>
              <a:buSzPct val="80000"/>
              <a:buFont typeface="Wingdings" pitchFamily="2" charset="2"/>
              <a:buChar char="u"/>
            </a:pPr>
            <a:endParaRPr lang="en-US" sz="14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https://www.youtube.com/watch?v=Ex2SPq0UNK4&amp;list=PL1qVKHVG3ZfVb91esBQ0-0SQC3dGGeXkn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
        <p:nvSpPr>
          <p:cNvPr id="9" name="Rectangle 8">
            <a:extLst>
              <a:ext uri="{FF2B5EF4-FFF2-40B4-BE49-F238E27FC236}">
                <a16:creationId xmlns:a16="http://schemas.microsoft.com/office/drawing/2014/main" id="{6BA2DCDE-9BB4-26A7-4D32-85B37C2A84B8}"/>
              </a:ext>
            </a:extLst>
          </p:cNvPr>
          <p:cNvSpPr/>
          <p:nvPr/>
        </p:nvSpPr>
        <p:spPr>
          <a:xfrm>
            <a:off x="5652120" y="1484784"/>
            <a:ext cx="2448272" cy="86409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971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000" b="1" dirty="0">
                <a:solidFill>
                  <a:srgbClr val="FFFF00"/>
                </a:solidFill>
              </a:rPr>
              <a:t>1.1 EDA Playground</a:t>
            </a:r>
            <a:endParaRPr lang="zh-TW" altLang="en-US" sz="40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4" name="Picture 2" descr="systemc.org">
            <a:extLst>
              <a:ext uri="{FF2B5EF4-FFF2-40B4-BE49-F238E27FC236}">
                <a16:creationId xmlns:a16="http://schemas.microsoft.com/office/drawing/2014/main" id="{CDD5EC1D-BA72-EB8C-233A-F0447A49C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3717032"/>
            <a:ext cx="1920429" cy="695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912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000" b="1" dirty="0">
                <a:solidFill>
                  <a:srgbClr val="FFFF00"/>
                </a:solidFill>
              </a:rPr>
              <a:t>1.1 EDA Playground</a:t>
            </a:r>
            <a:endParaRPr lang="zh-TW" altLang="en-US" sz="4000" b="1" dirty="0">
              <a:solidFill>
                <a:srgbClr val="FFFF00"/>
              </a:solidFill>
            </a:endParaRPr>
          </a:p>
        </p:txBody>
      </p:sp>
      <p:sp>
        <p:nvSpPr>
          <p:cNvPr id="3" name="副標題 2"/>
          <p:cNvSpPr>
            <a:spLocks noGrp="1"/>
          </p:cNvSpPr>
          <p:nvPr>
            <p:ph type="subTitle" idx="1"/>
          </p:nvPr>
        </p:nvSpPr>
        <p:spPr>
          <a:xfrm>
            <a:off x="467543" y="1268758"/>
            <a:ext cx="3888433" cy="100811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EDA Playground (2:24/11:13)</a:t>
            </a:r>
          </a:p>
          <a:p>
            <a:pPr marL="342900" indent="-342900" algn="l">
              <a:buClr>
                <a:srgbClr val="0070C0"/>
              </a:buClr>
              <a:buSzPct val="80000"/>
              <a:buFont typeface="Wingdings" pitchFamily="2" charset="2"/>
              <a:buChar char="u"/>
            </a:pPr>
            <a:r>
              <a:rPr lang="en-US" sz="1400" dirty="0">
                <a:solidFill>
                  <a:schemeClr val="tx1"/>
                </a:solidFill>
                <a:hlinkClick r:id="rId2"/>
              </a:rPr>
              <a:t>https://www.edaplayground.com/x/3cf</a:t>
            </a:r>
            <a:endParaRPr lang="en-US" sz="1400"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rPr>
              <a:t>&gt; code 01_SC_CTOR.cpp</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https://www.youtube.com/watch?v=Ex2SPq0UNK4&amp;list=PL1qVKHVG3ZfVb91esBQ0-0SQC3dGGeXkn</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2022/9/18</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graphicFrame>
        <p:nvGraphicFramePr>
          <p:cNvPr id="8" name="Object 7">
            <a:extLst>
              <a:ext uri="{FF2B5EF4-FFF2-40B4-BE49-F238E27FC236}">
                <a16:creationId xmlns:a16="http://schemas.microsoft.com/office/drawing/2014/main" id="{4D924FBC-BB27-1B09-EBD4-BF60A92F23BC}"/>
              </a:ext>
            </a:extLst>
          </p:cNvPr>
          <p:cNvGraphicFramePr>
            <a:graphicFrameLocks noChangeAspect="1"/>
          </p:cNvGraphicFramePr>
          <p:nvPr>
            <p:extLst>
              <p:ext uri="{D42A27DB-BD31-4B8C-83A1-F6EECF244321}">
                <p14:modId xmlns:p14="http://schemas.microsoft.com/office/powerpoint/2010/main" val="983207717"/>
              </p:ext>
            </p:extLst>
          </p:nvPr>
        </p:nvGraphicFramePr>
        <p:xfrm>
          <a:off x="395536" y="2420888"/>
          <a:ext cx="3893064" cy="3096344"/>
        </p:xfrm>
        <a:graphic>
          <a:graphicData uri="http://schemas.openxmlformats.org/presentationml/2006/ole">
            <mc:AlternateContent xmlns:mc="http://schemas.openxmlformats.org/markup-compatibility/2006">
              <mc:Choice xmlns:v="urn:schemas-microsoft-com:vml" Requires="v">
                <p:oleObj name="Bitmap Image" r:id="rId3" imgW="4095720" imgH="3257640" progId="PBrush">
                  <p:embed/>
                </p:oleObj>
              </mc:Choice>
              <mc:Fallback>
                <p:oleObj name="Bitmap Image" r:id="rId3" imgW="4095720" imgH="3257640" progId="PBrush">
                  <p:embed/>
                  <p:pic>
                    <p:nvPicPr>
                      <p:cNvPr id="0" name=""/>
                      <p:cNvPicPr/>
                      <p:nvPr/>
                    </p:nvPicPr>
                    <p:blipFill>
                      <a:blip r:embed="rId4"/>
                      <a:stretch>
                        <a:fillRect/>
                      </a:stretch>
                    </p:blipFill>
                    <p:spPr>
                      <a:xfrm>
                        <a:off x="395536" y="2420888"/>
                        <a:ext cx="3893064" cy="3096344"/>
                      </a:xfrm>
                      <a:prstGeom prst="rect">
                        <a:avLst/>
                      </a:prstGeom>
                      <a:ln>
                        <a:solidFill>
                          <a:srgbClr val="C00000"/>
                        </a:solidFill>
                      </a:ln>
                    </p:spPr>
                  </p:pic>
                </p:oleObj>
              </mc:Fallback>
            </mc:AlternateContent>
          </a:graphicData>
        </a:graphic>
      </p:graphicFrame>
      <p:graphicFrame>
        <p:nvGraphicFramePr>
          <p:cNvPr id="10" name="Object 9">
            <a:extLst>
              <a:ext uri="{FF2B5EF4-FFF2-40B4-BE49-F238E27FC236}">
                <a16:creationId xmlns:a16="http://schemas.microsoft.com/office/drawing/2014/main" id="{55809391-EED3-DD9C-6C4B-8B5B77C888F8}"/>
              </a:ext>
            </a:extLst>
          </p:cNvPr>
          <p:cNvGraphicFramePr>
            <a:graphicFrameLocks noChangeAspect="1"/>
          </p:cNvGraphicFramePr>
          <p:nvPr>
            <p:extLst>
              <p:ext uri="{D42A27DB-BD31-4B8C-83A1-F6EECF244321}">
                <p14:modId xmlns:p14="http://schemas.microsoft.com/office/powerpoint/2010/main" val="529034261"/>
              </p:ext>
            </p:extLst>
          </p:nvPr>
        </p:nvGraphicFramePr>
        <p:xfrm>
          <a:off x="4510202" y="836712"/>
          <a:ext cx="4510946" cy="5445646"/>
        </p:xfrm>
        <a:graphic>
          <a:graphicData uri="http://schemas.openxmlformats.org/presentationml/2006/ole">
            <mc:AlternateContent xmlns:mc="http://schemas.openxmlformats.org/markup-compatibility/2006">
              <mc:Choice xmlns:v="urn:schemas-microsoft-com:vml" Requires="v">
                <p:oleObj name="Bitmap Image" r:id="rId5" imgW="5286240" imgH="6381720" progId="PBrush">
                  <p:embed/>
                </p:oleObj>
              </mc:Choice>
              <mc:Fallback>
                <p:oleObj name="Bitmap Image" r:id="rId5" imgW="5286240" imgH="6381720" progId="PBrush">
                  <p:embed/>
                  <p:pic>
                    <p:nvPicPr>
                      <p:cNvPr id="0" name=""/>
                      <p:cNvPicPr/>
                      <p:nvPr/>
                    </p:nvPicPr>
                    <p:blipFill>
                      <a:blip r:embed="rId6"/>
                      <a:stretch>
                        <a:fillRect/>
                      </a:stretch>
                    </p:blipFill>
                    <p:spPr>
                      <a:xfrm>
                        <a:off x="4510202" y="836712"/>
                        <a:ext cx="4510946" cy="5445646"/>
                      </a:xfrm>
                      <a:prstGeom prst="rect">
                        <a:avLst/>
                      </a:prstGeom>
                      <a:ln>
                        <a:solidFill>
                          <a:srgbClr val="C00000"/>
                        </a:solidFill>
                      </a:ln>
                    </p:spPr>
                  </p:pic>
                </p:oleObj>
              </mc:Fallback>
            </mc:AlternateContent>
          </a:graphicData>
        </a:graphic>
      </p:graphicFrame>
    </p:spTree>
    <p:extLst>
      <p:ext uri="{BB962C8B-B14F-4D97-AF65-F5344CB8AC3E}">
        <p14:creationId xmlns:p14="http://schemas.microsoft.com/office/powerpoint/2010/main" val="83289783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2"/>
        </a:lnRef>
        <a:fillRef idx="0">
          <a:schemeClr val="accent2"/>
        </a:fillRef>
        <a:effectRef idx="0">
          <a:schemeClr val="accent2"/>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3319</TotalTime>
  <Words>919</Words>
  <Application>Microsoft Office PowerPoint</Application>
  <PresentationFormat>On-screen Show (4:3)</PresentationFormat>
  <Paragraphs>97</Paragraphs>
  <Slides>13</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8" baseType="lpstr">
      <vt:lpstr>Arial</vt:lpstr>
      <vt:lpstr>Calibri</vt:lpstr>
      <vt:lpstr>Wingdings</vt:lpstr>
      <vt:lpstr>Office 佈景主題</vt:lpstr>
      <vt:lpstr>Bitmap Image</vt:lpstr>
      <vt:lpstr>1 Constructor: SC_CTOR</vt:lpstr>
      <vt:lpstr>1 SystemC: Constructor SC_CTOR</vt:lpstr>
      <vt:lpstr>1 SystemC: Constructor SC_CTOR</vt:lpstr>
      <vt:lpstr>1 SystemC: Constructor SC_CTOR</vt:lpstr>
      <vt:lpstr>1 SystemC: Constructor SC_CTOR</vt:lpstr>
      <vt:lpstr>1 SystemC: Constructor SC_CTOR</vt:lpstr>
      <vt:lpstr>1 SystemC: Constructor SC_CTOR</vt:lpstr>
      <vt:lpstr>1.1 EDA Playground</vt:lpstr>
      <vt:lpstr>1.1 EDA Playground</vt:lpstr>
      <vt:lpstr>1.1 EDA Playground</vt:lpstr>
      <vt:lpstr>1.1 EDA Playground</vt:lpstr>
      <vt:lpstr>1.1 EDA Playground</vt:lpstr>
      <vt:lpstr>End</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1218</cp:revision>
  <dcterms:created xsi:type="dcterms:W3CDTF">2018-09-28T16:40:41Z</dcterms:created>
  <dcterms:modified xsi:type="dcterms:W3CDTF">2022-09-19T03:46:46Z</dcterms:modified>
</cp:coreProperties>
</file>