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75" d="100"/>
          <a:sy n="75" d="100"/>
        </p:scale>
        <p:origin x="127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ardware_description_language" TargetMode="External"/><Relationship Id="rId13" Type="http://schemas.openxmlformats.org/officeDocument/2006/relationships/hyperlink" Target="https://en.wikipedia.org/wiki/Functional_verification" TargetMode="External"/><Relationship Id="rId18" Type="http://schemas.openxmlformats.org/officeDocument/2006/relationships/hyperlink" Target="https://en.wikipedia.org/wiki/Register_transfer_level" TargetMode="External"/><Relationship Id="rId3" Type="http://schemas.openxmlformats.org/officeDocument/2006/relationships/hyperlink" Target="https://en.wikipedia.org/wiki/Event-driven_programming" TargetMode="External"/><Relationship Id="rId7" Type="http://schemas.openxmlformats.org/officeDocument/2006/relationships/hyperlink" Target="https://en.wikipedia.org/wiki/Datatype" TargetMode="External"/><Relationship Id="rId12" Type="http://schemas.openxmlformats.org/officeDocument/2006/relationships/hyperlink" Target="https://en.wikipedia.org/wiki/Software_development" TargetMode="External"/><Relationship Id="rId17" Type="http://schemas.openxmlformats.org/officeDocument/2006/relationships/hyperlink" Target="https://en.wikipedia.org/wiki/Object-oriented_programming" TargetMode="External"/><Relationship Id="rId2" Type="http://schemas.openxmlformats.org/officeDocument/2006/relationships/hyperlink" Target="https://en.wikipedia.org/wiki/C%2B%2B" TargetMode="External"/><Relationship Id="rId16" Type="http://schemas.openxmlformats.org/officeDocument/2006/relationships/hyperlink" Target="https://en.wikipedia.org/wiki/Transaction-level_model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yntax" TargetMode="External"/><Relationship Id="rId11" Type="http://schemas.openxmlformats.org/officeDocument/2006/relationships/hyperlink" Target="https://en.wikipedia.org/wiki/Scientific_modelling" TargetMode="External"/><Relationship Id="rId5" Type="http://schemas.openxmlformats.org/officeDocument/2006/relationships/hyperlink" Target="https://en.wikipedia.org/wiki/Concurrent_process" TargetMode="External"/><Relationship Id="rId15" Type="http://schemas.openxmlformats.org/officeDocument/2006/relationships/hyperlink" Target="https://en.wikipedia.org/wiki/Electronic_system-level" TargetMode="External"/><Relationship Id="rId10" Type="http://schemas.openxmlformats.org/officeDocument/2006/relationships/hyperlink" Target="https://en.wikipedia.org/wiki/Verilog" TargetMode="External"/><Relationship Id="rId4" Type="http://schemas.openxmlformats.org/officeDocument/2006/relationships/hyperlink" Target="https://en.wikipedia.org/wiki/Discrete_event_simulation" TargetMode="External"/><Relationship Id="rId9" Type="http://schemas.openxmlformats.org/officeDocument/2006/relationships/hyperlink" Target="https://en.wikipedia.org/wiki/VHDL" TargetMode="External"/><Relationship Id="rId14" Type="http://schemas.openxmlformats.org/officeDocument/2006/relationships/hyperlink" Target="https://en.wikipedia.org/wiki/High-level_synthesi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D981396-4D2E-E48E-F3D9-8F176AFA2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25775"/>
              </p:ext>
            </p:extLst>
          </p:nvPr>
        </p:nvGraphicFramePr>
        <p:xfrm>
          <a:off x="251520" y="2276872"/>
          <a:ext cx="7549928" cy="411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87200" imgH="6477120" progId="PBrush">
                  <p:embed/>
                </p:oleObj>
              </mc:Choice>
              <mc:Fallback>
                <p:oleObj name="Bitmap Image" r:id="rId2" imgW="11887200" imgH="647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276872"/>
                        <a:ext cx="7549928" cy="41131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left testbench which we toggle some of the signals, like, assert, reset, enable, and etc.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539552" y="2996952"/>
            <a:ext cx="2160240" cy="1717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619672" y="1916832"/>
            <a:ext cx="97210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8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62262C3-DEFB-7653-15DF-9FDD77DA2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73754"/>
              </p:ext>
            </p:extLst>
          </p:nvPr>
        </p:nvGraphicFramePr>
        <p:xfrm>
          <a:off x="323528" y="2348880"/>
          <a:ext cx="7848872" cy="410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353680" imgH="5943600" progId="PBrush">
                  <p:embed/>
                </p:oleObj>
              </mc:Choice>
              <mc:Fallback>
                <p:oleObj name="Bitmap Image" r:id="rId2" imgW="11353680" imgH="5943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348880"/>
                        <a:ext cx="7848872" cy="410839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tools &amp; Simulators section, we select the “open EPWave after run”.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323528" y="5517232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57606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63588" y="1916832"/>
            <a:ext cx="2844316" cy="3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1EB841-6317-15AB-16BE-B80602346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31601"/>
              </p:ext>
            </p:extLst>
          </p:nvPr>
        </p:nvGraphicFramePr>
        <p:xfrm>
          <a:off x="611560" y="3429000"/>
          <a:ext cx="721153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53720" imgH="3828960" progId="PBrush">
                  <p:embed/>
                </p:oleObj>
              </mc:Choice>
              <mc:Fallback>
                <p:oleObj name="Bitmap Image" r:id="rId2" imgW="10953720" imgH="3828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7211531" cy="252028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default, SystemC will dump the wave.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SystemC is running on the Server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following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reset and enable are inserted and counter started to counting.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731331" y="2350694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C9E9E2-33BB-8451-D0E6-EFFF4564788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495527" y="2638726"/>
            <a:ext cx="1721798" cy="79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536505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rerun with compile option “-v”.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show the verbose information of run.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8884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2771800" y="1988840"/>
            <a:ext cx="2526705" cy="12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551507B-EEB3-B355-8CC5-0BD4A658A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58024"/>
              </p:ext>
            </p:extLst>
          </p:nvPr>
        </p:nvGraphicFramePr>
        <p:xfrm>
          <a:off x="5370513" y="1216980"/>
          <a:ext cx="37734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86640" imgH="7201080" progId="PBrush">
                  <p:embed/>
                </p:oleObj>
              </mc:Choice>
              <mc:Fallback>
                <p:oleObj name="Bitmap Image" r:id="rId2" imgW="6686640" imgH="720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0513" y="1216980"/>
                        <a:ext cx="3773487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F30B6F9-A57D-013B-1A76-C12675349908}"/>
              </a:ext>
            </a:extLst>
          </p:cNvPr>
          <p:cNvSpPr/>
          <p:nvPr/>
        </p:nvSpPr>
        <p:spPr>
          <a:xfrm>
            <a:off x="5298505" y="3089188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52565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202122"/>
                </a:solidFill>
                <a:effectLst/>
              </a:rPr>
              <a:t>SystemC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is a set of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2" tooltip="C++"/>
              </a:rPr>
              <a:t>C++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classes and macros which provide an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3" tooltip="Event-driven programming"/>
              </a:rPr>
              <a:t>event-driven</a:t>
            </a:r>
            <a:r>
              <a:rPr lang="en-US" sz="1400" u="none" strike="noStrike" dirty="0">
                <a:solidFill>
                  <a:srgbClr val="202122"/>
                </a:solidFill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simulation interface (see also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4" tooltip="Discrete event simulation"/>
              </a:rPr>
              <a:t>discrete event simulation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These facilities enable a designer to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simulate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5" tooltip="Concurrent process"/>
              </a:rPr>
              <a:t>concurrent processes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each described using plain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2" tooltip="C++"/>
              </a:rPr>
              <a:t>C++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6" tooltip="Syntax"/>
              </a:rPr>
              <a:t>syntax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processes can communicate in a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simulated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real-time environment, using signals of all the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7" tooltip="Datatype"/>
              </a:rPr>
              <a:t>datatypes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offered by C++, some additional ones offered by the SystemC library, as well as user defined. In certain respects, SystemC deliberately mimics the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8" tooltip="Hardware description language"/>
              </a:rPr>
              <a:t>hardware description languages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9" tooltip="VHDL"/>
              </a:rPr>
              <a:t>VHDL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0" tooltip="Verilog"/>
              </a:rPr>
              <a:t>Verilog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but is more aptly described as a </a:t>
            </a:r>
            <a:r>
              <a:rPr lang="en-US" sz="1400" b="0" i="1" dirty="0">
                <a:solidFill>
                  <a:srgbClr val="202122"/>
                </a:solidFill>
                <a:effectLst/>
              </a:rPr>
              <a:t>system-level modeling language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is applied to system-level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1" tooltip="Scientific modelling"/>
              </a:rPr>
              <a:t>modeling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architectural exploration, performance modeling,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2" tooltip="Software development"/>
              </a:rPr>
              <a:t>software development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3" tooltip="Functional verification"/>
              </a:rPr>
              <a:t>functional verification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4" tooltip="High-level synthesis"/>
              </a:rPr>
              <a:t>high-level synthesis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is often associated with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5" tooltip="Electronic system-level"/>
              </a:rPr>
              <a:t>electronic system-level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(ESL) design, and with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6" tooltip="Transaction-level modeling"/>
              </a:rPr>
              <a:t>transaction-level modeling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(TLM).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Compared to HDLs</a:t>
            </a:r>
            <a:endParaRPr lang="en-US" sz="14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SystemC has semantic similarities to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9" tooltip="VHDL"/>
              </a:rPr>
              <a:t>VHDL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0" tooltip="Verilog"/>
              </a:rPr>
              <a:t>Verilog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, but may be said to have a syntactical overhead compared to these when used as a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8" tooltip="Hardware description language"/>
              </a:rPr>
              <a:t>hardware description language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On the other hand, it offers a greater range of expression, similar to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7" tooltip="Object-oriented programming"/>
              </a:rPr>
              <a:t>object-oriented design partitioning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and template 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Although strictly a C++ class library, SystemC is sometimes viewed as being a language in its own right.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202122"/>
                </a:solidFill>
                <a:effectLst/>
              </a:rPr>
              <a:t>Source code can be compiled with the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SystemC library (which includes a simulation kernel) </a:t>
            </a:r>
            <a:r>
              <a:rPr lang="en-US" sz="1400" b="1" i="0" dirty="0">
                <a:solidFill>
                  <a:srgbClr val="202122"/>
                </a:solidFill>
                <a:effectLst/>
              </a:rPr>
              <a:t>to give an executable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202122"/>
                </a:solidFill>
                <a:effectLst/>
              </a:rPr>
              <a:t>The performance of the OSCI open-source implementation is typically less optimal than commercial VHDL/Verilog simulators when used for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hlinkClick r:id="rId18" tooltip="Register transfer level"/>
              </a:rPr>
              <a:t>register transfer level</a:t>
            </a:r>
            <a:r>
              <a:rPr lang="en-US" sz="1400" b="0" i="0" dirty="0">
                <a:solidFill>
                  <a:srgbClr val="202122"/>
                </a:solidFill>
                <a:effectLst/>
              </a:rPr>
              <a:t> 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2021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8FD75-43AB-8FAA-EE73-6636795A2919}"/>
              </a:ext>
            </a:extLst>
          </p:cNvPr>
          <p:cNvSpPr txBox="1"/>
          <p:nvPr/>
        </p:nvSpPr>
        <p:spPr>
          <a:xfrm>
            <a:off x="6372200" y="3789040"/>
            <a:ext cx="3024336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 discuss how to simulate C++ and SystemC Library on EDA playground.</a:t>
            </a:r>
          </a:p>
          <a:p>
            <a:endParaRPr lang="en-US" sz="1000" dirty="0"/>
          </a:p>
          <a:p>
            <a:r>
              <a:rPr lang="en-US" sz="1000" dirty="0"/>
              <a:t>SystemC is a Library for system-level simulations and it includes the simulation kernel which allows you to have a concept of time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go to EDA Playground: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https://www.edaplayground.com/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“C++/SystemC” for language here.</a:t>
            </a:r>
            <a:endParaRPr lang="en-US" sz="1800" b="0" i="0" dirty="0">
              <a:solidFill>
                <a:srgbClr val="2021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EEB14-F29C-030C-9D79-AD91A0CC4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5914"/>
              </p:ext>
            </p:extLst>
          </p:nvPr>
        </p:nvGraphicFramePr>
        <p:xfrm>
          <a:off x="1043608" y="2708920"/>
          <a:ext cx="750572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35200" imgH="6877080" progId="PBrush">
                  <p:embed/>
                </p:oleObj>
              </mc:Choice>
              <mc:Fallback>
                <p:oleObj name="Bitmap Image" r:id="rId3" imgW="14335200" imgH="687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708920"/>
                        <a:ext cx="7505720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026840" y="437517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195736" y="2276872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66900" y="2564904"/>
            <a:ext cx="1456928" cy="18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D76431-CE8F-E93A-07A9-EE52D6D8A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86812"/>
              </p:ext>
            </p:extLst>
          </p:nvPr>
        </p:nvGraphicFramePr>
        <p:xfrm>
          <a:off x="1043608" y="2492896"/>
          <a:ext cx="60960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96600" imgH="5886360" progId="PBrush">
                  <p:embed/>
                </p:oleObj>
              </mc:Choice>
              <mc:Fallback>
                <p:oleObj name="Bitmap Image" r:id="rId2" imgW="11496600" imgH="5886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492896"/>
                        <a:ext cx="6096000" cy="3121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we select couple of example 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C++/SystemC.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037350" y="5363146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1538961" y="1984587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77410" y="2272619"/>
            <a:ext cx="789643" cy="309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2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5BA679-0741-5A1A-26BB-CF43721BB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60846"/>
              </p:ext>
            </p:extLst>
          </p:nvPr>
        </p:nvGraphicFramePr>
        <p:xfrm>
          <a:off x="1043608" y="2636912"/>
          <a:ext cx="6096000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735000" imgH="5991120" progId="PBrush">
                  <p:embed/>
                </p:oleObj>
              </mc:Choice>
              <mc:Fallback>
                <p:oleObj name="Bitmap Image" r:id="rId2" imgW="12735000" imgH="599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636912"/>
                        <a:ext cx="6096000" cy="28686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simple Counter.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763688" y="472514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051720" y="1628800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03748" y="1916832"/>
            <a:ext cx="576064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93ED565-6318-2FD2-7258-B3AC760F7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9227"/>
              </p:ext>
            </p:extLst>
          </p:nvPr>
        </p:nvGraphicFramePr>
        <p:xfrm>
          <a:off x="755576" y="2132856"/>
          <a:ext cx="7725561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096880" imgH="6305400" progId="PBrush">
                  <p:embed/>
                </p:oleObj>
              </mc:Choice>
              <mc:Fallback>
                <p:oleObj name="Bitmap Image" r:id="rId2" imgW="14096880" imgH="6305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2132856"/>
                        <a:ext cx="7725561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the system C2.3.3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755577" y="3269962"/>
            <a:ext cx="936104" cy="303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2195736" y="1628800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23629" y="1916832"/>
            <a:ext cx="1728191" cy="13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652BE-FAE5-D899-E22C-75DD4E2D7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58187"/>
              </p:ext>
            </p:extLst>
          </p:nvPr>
        </p:nvGraphicFramePr>
        <p:xfrm>
          <a:off x="611560" y="2132856"/>
          <a:ext cx="8107121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7048440" progId="PBrush">
                  <p:embed/>
                </p:oleObj>
              </mc:Choice>
              <mc:Fallback>
                <p:oleObj name="Bitmap Image" r:id="rId2" imgW="14173200" imgH="7048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2132856"/>
                        <a:ext cx="8107121" cy="403244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Run.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679605" y="2702404"/>
            <a:ext cx="444123" cy="303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1323378" y="1649820"/>
            <a:ext cx="58432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15541" y="1937852"/>
            <a:ext cx="286126" cy="7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9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3F89F2-06C0-44A3-7D50-1E50E0F64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79624"/>
              </p:ext>
            </p:extLst>
          </p:nvPr>
        </p:nvGraphicFramePr>
        <p:xfrm>
          <a:off x="683568" y="2060848"/>
          <a:ext cx="7632848" cy="389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220720" imgH="7267680" progId="PBrush">
                  <p:embed/>
                </p:oleObj>
              </mc:Choice>
              <mc:Fallback>
                <p:oleObj name="Bitmap Image" r:id="rId2" imgW="14220720" imgH="7267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7632848" cy="389990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EDA Playground for SystemC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for 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simulation in Log area.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https://www.youtube.com/watch?v=7Yd_xa8l76g&amp;list=PLv4ReNnZeDivIoS5Pjc8HK6MHMy4V4LpO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FE283-E7F0-4CD8-9E7C-ED86259EBC5B}"/>
              </a:ext>
            </a:extLst>
          </p:cNvPr>
          <p:cNvSpPr/>
          <p:nvPr/>
        </p:nvSpPr>
        <p:spPr>
          <a:xfrm>
            <a:off x="1679605" y="5013176"/>
            <a:ext cx="138022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FE3D8-5EB3-3951-5021-5BC6954BCEF0}"/>
              </a:ext>
            </a:extLst>
          </p:cNvPr>
          <p:cNvSpPr/>
          <p:nvPr/>
        </p:nvSpPr>
        <p:spPr>
          <a:xfrm>
            <a:off x="827584" y="162880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232C6-576C-200E-B738-9C46C7A5BE1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69719" y="1916832"/>
            <a:ext cx="222061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0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804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Bitmap Image</vt:lpstr>
      <vt:lpstr>1 SystemC</vt:lpstr>
      <vt:lpstr>1 SystemC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1.1 EDA Playground for SystemC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1008</cp:revision>
  <dcterms:created xsi:type="dcterms:W3CDTF">2018-09-28T16:40:41Z</dcterms:created>
  <dcterms:modified xsi:type="dcterms:W3CDTF">2022-09-02T20:54:07Z</dcterms:modified>
</cp:coreProperties>
</file>