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2" r:id="rId3"/>
    <p:sldId id="281" r:id="rId4"/>
    <p:sldId id="282" r:id="rId5"/>
    <p:sldId id="267" r:id="rId6"/>
    <p:sldId id="272" r:id="rId7"/>
    <p:sldId id="283" r:id="rId8"/>
    <p:sldId id="287" r:id="rId9"/>
    <p:sldId id="289" r:id="rId10"/>
    <p:sldId id="288" r:id="rId11"/>
    <p:sldId id="286" r:id="rId12"/>
    <p:sldId id="280" r:id="rId13"/>
    <p:sldId id="275" r:id="rId14"/>
    <p:sldId id="290" r:id="rId15"/>
    <p:sldId id="259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3" d="100"/>
          <a:sy n="83" d="100"/>
        </p:scale>
        <p:origin x="114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2022/9/19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2022/9/19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2022/9/19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2022/9/19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2022/9/19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2022/9/19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2022/9/19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9.bin"/><Relationship Id="rId4" Type="http://schemas.openxmlformats.org/officeDocument/2006/relationships/hyperlink" Target="https://www.learnsystemc.com/basic/simu_proces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hyperlink" Target="https://www.learnsystemc.com/basic/simu_proces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hyperlink" Target="https://www.learnsystemc.com/basic/modul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hyperlink" Target="https://www.learnsystemc.com/basic/modul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hyperlink" Target="https://www.learnsystemc.com/basic/simu_proces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hyperlink" Target="https://www.learnsystemc.com/basic/simu_proces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hyperlink" Target="https://www.learnsystemc.com/basic/simu_proces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hyperlink" Target="https://www.learnsystemc.com/basic/simu_proces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hyperlink" Target="https://www.learnsystemc.com/basic/simu_proces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hyperlink" Target="https://www.learnsystemc.com/basic/simu_proces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hyperlink" Target="https://www.learnsystemc.com/basic/simu_proces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6 Simulation Process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 descr="systemc.org">
            <a:extLst>
              <a:ext uri="{FF2B5EF4-FFF2-40B4-BE49-F238E27FC236}">
                <a16:creationId xmlns:a16="http://schemas.microsoft.com/office/drawing/2014/main" id="{CDD5EC1D-BA72-EB8C-233A-F0447A49C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717032"/>
            <a:ext cx="1920429" cy="6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B00971A2-86FD-AF96-44B0-B35A11D55F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1830630"/>
              </p:ext>
            </p:extLst>
          </p:nvPr>
        </p:nvGraphicFramePr>
        <p:xfrm>
          <a:off x="3150994" y="1988840"/>
          <a:ext cx="5981700" cy="168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981760" imgH="1685880" progId="PBrush">
                  <p:embed/>
                </p:oleObj>
              </mc:Choice>
              <mc:Fallback>
                <p:oleObj name="Bitmap Image" r:id="rId2" imgW="5981760" imgH="16858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150994" y="1988840"/>
                        <a:ext cx="5981700" cy="168592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6.1 Code Example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79512" y="1268758"/>
            <a:ext cx="8640959" cy="64807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Code Example (2:00/4:06)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4"/>
              </a:rPr>
              <a:t>https://www.learnsystemc.com/basic/simu_process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https://www.youtube.com/watch?v=vhGnMNJO3WI&amp;list=PL1qVKHVG3ZfVb91esBQ0-0SQC3dGGeXkn&amp;index=6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6CB4C8-5EDB-5160-FCB3-80EB14CD8337}"/>
              </a:ext>
            </a:extLst>
          </p:cNvPr>
          <p:cNvSpPr txBox="1"/>
          <p:nvPr/>
        </p:nvSpPr>
        <p:spPr>
          <a:xfrm>
            <a:off x="179512" y="2132856"/>
            <a:ext cx="2736304" cy="461665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cthread, as shown here, is triggered based on the input clock.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530D4FAF-1394-8795-8816-A285BA2689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6082391"/>
              </p:ext>
            </p:extLst>
          </p:nvPr>
        </p:nvGraphicFramePr>
        <p:xfrm>
          <a:off x="4211960" y="3645024"/>
          <a:ext cx="4057650" cy="311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5" imgW="4057560" imgH="3114720" progId="PBrush">
                  <p:embed/>
                </p:oleObj>
              </mc:Choice>
              <mc:Fallback>
                <p:oleObj name="Bitmap Image" r:id="rId5" imgW="4057560" imgH="3114720" progId="PBrush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DA25B627-5243-475C-A7BE-3FEE7983C3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11960" y="3645024"/>
                        <a:ext cx="4057650" cy="311467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B7C658C3-E92B-7415-07BA-2782328F8153}"/>
              </a:ext>
            </a:extLst>
          </p:cNvPr>
          <p:cNvSpPr/>
          <p:nvPr/>
        </p:nvSpPr>
        <p:spPr>
          <a:xfrm>
            <a:off x="4860032" y="4725144"/>
            <a:ext cx="3240360" cy="7920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5EF7CF-AB03-93DE-01D3-F021FB77E64C}"/>
              </a:ext>
            </a:extLst>
          </p:cNvPr>
          <p:cNvSpPr txBox="1"/>
          <p:nvPr/>
        </p:nvSpPr>
        <p:spPr>
          <a:xfrm>
            <a:off x="251520" y="4890355"/>
            <a:ext cx="2736304" cy="461665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Where is clock is defined as a trigger which is defined in second.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BBEB835-ACC1-E400-1B50-0894AE17B279}"/>
              </a:ext>
            </a:extLst>
          </p:cNvPr>
          <p:cNvCxnSpPr>
            <a:stCxn id="11" idx="3"/>
            <a:endCxn id="10" idx="1"/>
          </p:cNvCxnSpPr>
          <p:nvPr/>
        </p:nvCxnSpPr>
        <p:spPr>
          <a:xfrm>
            <a:off x="2987824" y="5121188"/>
            <a:ext cx="1872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629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6.1 Code Example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064897" cy="7200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Code Example (2:00/4:06)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https://www.learnsystemc.com/basic/simu_process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https://www.youtube.com/watch?v=vhGnMNJO3WI&amp;list=PL1qVKHVG3ZfVb91esBQ0-0SQC3dGGeXkn&amp;index=6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E58EE3-2429-A8AA-96C9-2479C3955F7E}"/>
              </a:ext>
            </a:extLst>
          </p:cNvPr>
          <p:cNvSpPr txBox="1"/>
          <p:nvPr/>
        </p:nvSpPr>
        <p:spPr>
          <a:xfrm>
            <a:off x="6660232" y="2204864"/>
            <a:ext cx="2376264" cy="1384995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The simulation processes is triggered in every second in the main function.</a:t>
            </a:r>
          </a:p>
          <a:p>
            <a:r>
              <a:rPr lang="en-US" sz="1200" dirty="0"/>
              <a:t>We declare the process object of PROCESS module.</a:t>
            </a:r>
          </a:p>
          <a:p>
            <a:r>
              <a:rPr lang="en-US" sz="1200" dirty="0"/>
              <a:t>Then, we start the systemC to run for 2 seconds before it finished.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4A5E8232-A7A5-A4E9-CC22-3D32AFA589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7507987"/>
              </p:ext>
            </p:extLst>
          </p:nvPr>
        </p:nvGraphicFramePr>
        <p:xfrm>
          <a:off x="467544" y="2204864"/>
          <a:ext cx="5962650" cy="168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5962680" imgH="1685880" progId="PBrush">
                  <p:embed/>
                </p:oleObj>
              </mc:Choice>
              <mc:Fallback>
                <p:oleObj name="Bitmap Image" r:id="rId3" imgW="5962680" imgH="16858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7544" y="2204864"/>
                        <a:ext cx="5962650" cy="168592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8894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6.2 Run Code Example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4" name="Picture 2" descr="systemc.org">
            <a:extLst>
              <a:ext uri="{FF2B5EF4-FFF2-40B4-BE49-F238E27FC236}">
                <a16:creationId xmlns:a16="http://schemas.microsoft.com/office/drawing/2014/main" id="{CDD5EC1D-BA72-EB8C-233A-F0447A49C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717032"/>
            <a:ext cx="1920429" cy="6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3105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6.2 Run Code Example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064897" cy="201622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Run Code Example (3:46/4:06)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https://www.learnsystemc.com/basic/module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Copy the code example into EDA playground.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Select C++/SystemC testbench + Design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Select SystemC 2.3.3 Libraries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Click “Run”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https://www.youtube.com/watch?v=vhGnMNJO3WI&amp;list=PL1qVKHVG3ZfVb91esBQ0-0SQC3dGGeXkn&amp;index=6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34AD5F13-AC4F-D550-E2D7-58B24E52CE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2982513"/>
              </p:ext>
            </p:extLst>
          </p:nvPr>
        </p:nvGraphicFramePr>
        <p:xfrm>
          <a:off x="2123728" y="2885678"/>
          <a:ext cx="6096000" cy="398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9363240" imgH="6114960" progId="PBrush">
                  <p:embed/>
                </p:oleObj>
              </mc:Choice>
              <mc:Fallback>
                <p:oleObj name="Bitmap Image" r:id="rId3" imgW="9363240" imgH="61149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23728" y="2885678"/>
                        <a:ext cx="6096000" cy="398145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8159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6.2 Run Code Example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064897" cy="201622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Run Code Example (3:46/4:06)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https://www.learnsystemc.com/basic/module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When we run for 2 seconds, we can see the method process is triggered twice at time zero and time one.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thread and cthread processes are also triggered twice at time zero and time one but they use different ways </a:t>
            </a:r>
            <a:r>
              <a:rPr lang="en-US" sz="1800">
                <a:solidFill>
                  <a:schemeClr val="tx1"/>
                </a:solidFill>
              </a:rPr>
              <a:t>to be triggered.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https://www.youtube.com/watch?v=vhGnMNJO3WI&amp;list=PL1qVKHVG3ZfVb91esBQ0-0SQC3dGGeXkn&amp;index=6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D80C874F-AD90-27EA-A3D8-3AD04EAE2E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9596387"/>
              </p:ext>
            </p:extLst>
          </p:nvPr>
        </p:nvGraphicFramePr>
        <p:xfrm>
          <a:off x="971600" y="3356992"/>
          <a:ext cx="7381875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7381800" imgH="3048120" progId="PBrush">
                  <p:embed/>
                </p:oleObj>
              </mc:Choice>
              <mc:Fallback>
                <p:oleObj name="Bitmap Image" r:id="rId3" imgW="7381800" imgH="30481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600" y="3356992"/>
                        <a:ext cx="7381875" cy="304800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3006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2022/9/19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6 Simulation Process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424937" cy="180020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Simulation Process (0:02/4:06)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hlinkClick r:id="rId2"/>
              </a:rPr>
              <a:t>https://www.learnsystemc.com/basic/simu_process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600" dirty="0">
                <a:solidFill>
                  <a:srgbClr val="212529"/>
                </a:solidFill>
              </a:rPr>
              <a:t>A simulation Process is a member function of sc_module class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</a:rPr>
              <a:t>A simulation process has no input arguments and no return values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600" dirty="0">
                <a:solidFill>
                  <a:srgbClr val="212529"/>
                </a:solidFill>
              </a:rPr>
              <a:t>A simulation process is registered with the simulation kernel and let the simulation kernel trigger those simulation processes.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https://www.youtube.com/watch?v=vhGnMNJO3WI&amp;list=PL1qVKHVG3ZfVb91esBQ0-0SQC3dGGeXkn&amp;index=6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27A4B311-1475-1184-44A0-1F12AB05B1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3360748"/>
              </p:ext>
            </p:extLst>
          </p:nvPr>
        </p:nvGraphicFramePr>
        <p:xfrm>
          <a:off x="827584" y="3501008"/>
          <a:ext cx="6932863" cy="144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3943440" imgH="819000" progId="PBrush">
                  <p:embed/>
                </p:oleObj>
              </mc:Choice>
              <mc:Fallback>
                <p:oleObj name="Bitmap Image" r:id="rId3" imgW="3943440" imgH="8190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7584" y="3501008"/>
                        <a:ext cx="6932863" cy="144016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7016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6 Simulation Process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424937" cy="388843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Simulation Process (0:02/4:06)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hlinkClick r:id="rId2"/>
              </a:rPr>
              <a:t>https://www.learnsystemc.com/basic/simu_process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There are three different kind of simulation processes supported by systemC.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1. One is SC_METHOD() which does not have its own thread of execution. It contains no simulation time. It cannot be suspended and you cannot call the code again upon wait().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2. Another simulation process is SC_THREAD() which has its own thread of execution. It may consume simulated time. It can be suspended. And the code can be called again upon wait.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3. The last one is SC_CTHREAD(), i.e., systemC clock thread, which is a special form of SC_THREAD(). It has only one static sensitivity which is a clock edge event.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Even though those three different simulation processes are supported by systemC, one of them is most important which is SC_THREAD() because it can do everything that SC_METHOD or SC_CTHREAD() does.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 order for SC_THREAD() or SC_CTHREAD() processes to be called again, there should be a while loop.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https://www.youtube.com/watch?v=vhGnMNJO3WI&amp;list=PL1qVKHVG3ZfVb91esBQ0-0SQC3dGGeXkn&amp;index=6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586715C6-F0B2-CBF1-2357-1044344F93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4564434"/>
              </p:ext>
            </p:extLst>
          </p:nvPr>
        </p:nvGraphicFramePr>
        <p:xfrm>
          <a:off x="349311" y="5301208"/>
          <a:ext cx="8809902" cy="649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11192040" imgH="828720" progId="PBrush">
                  <p:embed/>
                </p:oleObj>
              </mc:Choice>
              <mc:Fallback>
                <p:oleObj name="Bitmap Image" r:id="rId3" imgW="11192040" imgH="8287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9311" y="5301208"/>
                        <a:ext cx="8809902" cy="649272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997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6 Simulation Process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424937" cy="244827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Simulation Process (0:02/4:06)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hlinkClick r:id="rId2"/>
              </a:rPr>
              <a:t>https://www.learnsystemc.com/basic/simu_process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SC_METHOD() process is different. SC_METHOD() does not require a while loop and is invoked again by calling the next trigger method.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For SC_THREAD or SC_CTHREAD(), it may consume some simulating time to finish.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Please be aware the simulated time in the systemC is not the extra time that the program runs.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simulation time is just a counter. It is a counter managed by the simulation kernel.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will discuss the concept simulated time in later session.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https://www.youtube.com/watch?v=vhGnMNJO3WI&amp;list=PL1qVKHVG3ZfVb91esBQ0-0SQC3dGGeXkn&amp;index=6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8C1B7CA0-0D4C-0B67-A490-7B669592E7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5812450"/>
              </p:ext>
            </p:extLst>
          </p:nvPr>
        </p:nvGraphicFramePr>
        <p:xfrm>
          <a:off x="467543" y="3861048"/>
          <a:ext cx="9516621" cy="259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10696680" imgH="2914560" progId="PBrush">
                  <p:embed/>
                </p:oleObj>
              </mc:Choice>
              <mc:Fallback>
                <p:oleObj name="Bitmap Image" r:id="rId3" imgW="10696680" imgH="29145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7543" y="3861048"/>
                        <a:ext cx="9516621" cy="2592288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5304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6.1 Code Example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4" name="Picture 2" descr="systemc.org">
            <a:extLst>
              <a:ext uri="{FF2B5EF4-FFF2-40B4-BE49-F238E27FC236}">
                <a16:creationId xmlns:a16="http://schemas.microsoft.com/office/drawing/2014/main" id="{CDD5EC1D-BA72-EB8C-233A-F0447A49C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717032"/>
            <a:ext cx="1920429" cy="6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299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6.1 Code Example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064897" cy="7200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Code Example (2:00/4:06)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https://www.learnsystemc.com/basic/simu_process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https://www.youtube.com/watch?v=vhGnMNJO3WI&amp;list=PL1qVKHVG3ZfVb91esBQ0-0SQC3dGGeXkn&amp;index=6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E58EE3-2429-A8AA-96C9-2479C3955F7E}"/>
              </a:ext>
            </a:extLst>
          </p:cNvPr>
          <p:cNvSpPr txBox="1"/>
          <p:nvPr/>
        </p:nvSpPr>
        <p:spPr>
          <a:xfrm>
            <a:off x="4860032" y="2204864"/>
            <a:ext cx="4176464" cy="1938992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First, we define a SC_MODULE. The module name is “PROCESS”.</a:t>
            </a:r>
          </a:p>
          <a:p>
            <a:r>
              <a:rPr lang="en-US" sz="1200" dirty="0"/>
              <a:t>Inside this SC_MODULE, there are three different simulation processes.</a:t>
            </a:r>
          </a:p>
          <a:p>
            <a:endParaRPr lang="en-US" sz="1200" dirty="0"/>
          </a:p>
          <a:p>
            <a:r>
              <a:rPr lang="en-US" sz="1200" dirty="0"/>
              <a:t>1. One is method function, registered to the simulation kernel using the SC_METHOD().</a:t>
            </a:r>
          </a:p>
          <a:p>
            <a:r>
              <a:rPr lang="en-US" sz="1200" dirty="0"/>
              <a:t>2. Another one is thread function, register to the simulation kernel using the SC_THREAD().</a:t>
            </a:r>
          </a:p>
          <a:p>
            <a:r>
              <a:rPr lang="en-US" sz="1200" dirty="0"/>
              <a:t>3. The last one is a cthread function, which is registered as SC_CTHREAD().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362645C3-3229-8448-EB09-D47E9BD95C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1065916"/>
              </p:ext>
            </p:extLst>
          </p:nvPr>
        </p:nvGraphicFramePr>
        <p:xfrm>
          <a:off x="539552" y="2204864"/>
          <a:ext cx="4057650" cy="311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4057560" imgH="3114720" progId="PBrush">
                  <p:embed/>
                </p:oleObj>
              </mc:Choice>
              <mc:Fallback>
                <p:oleObj name="Bitmap Image" r:id="rId3" imgW="4057560" imgH="31147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552" y="2204864"/>
                        <a:ext cx="4057650" cy="311467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5853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6.1 Code Example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79513" y="1268758"/>
            <a:ext cx="2808312" cy="158417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Code Example (2:00/4:06)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https://www.learnsystemc.com/basic/simu_process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https://www.youtube.com/watch?v=vhGnMNJO3WI&amp;list=PL1qVKHVG3ZfVb91esBQ0-0SQC3dGGeXkn&amp;index=6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6CB4C8-5EDB-5160-FCB3-80EB14CD8337}"/>
              </a:ext>
            </a:extLst>
          </p:cNvPr>
          <p:cNvSpPr txBox="1"/>
          <p:nvPr/>
        </p:nvSpPr>
        <p:spPr>
          <a:xfrm>
            <a:off x="251520" y="2996952"/>
            <a:ext cx="2736304" cy="64633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In the three different simulation processes, it print the message when the simulation process is invoked.</a:t>
            </a:r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36820304-498E-5319-2E8D-68A152505E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1337657"/>
              </p:ext>
            </p:extLst>
          </p:nvPr>
        </p:nvGraphicFramePr>
        <p:xfrm>
          <a:off x="3059832" y="1340768"/>
          <a:ext cx="5943600" cy="470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5943600" imgH="4705200" progId="PBrush">
                  <p:embed/>
                </p:oleObj>
              </mc:Choice>
              <mc:Fallback>
                <p:oleObj name="Bitmap Image" r:id="rId3" imgW="5943600" imgH="47052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59832" y="1340768"/>
                        <a:ext cx="5943600" cy="470535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3620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6.1 Code Example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79513" y="1268758"/>
            <a:ext cx="2808312" cy="158417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Code Example (2:00/4:06)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https://www.learnsystemc.com/basic/simu_process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https://www.youtube.com/watch?v=vhGnMNJO3WI&amp;list=PL1qVKHVG3ZfVb91esBQ0-0SQC3dGGeXkn&amp;index=6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6CB4C8-5EDB-5160-FCB3-80EB14CD8337}"/>
              </a:ext>
            </a:extLst>
          </p:cNvPr>
          <p:cNvSpPr txBox="1"/>
          <p:nvPr/>
        </p:nvSpPr>
        <p:spPr>
          <a:xfrm>
            <a:off x="251520" y="2996952"/>
            <a:ext cx="2736304" cy="156966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We also see here:</a:t>
            </a:r>
          </a:p>
          <a:p>
            <a:r>
              <a:rPr lang="en-US" sz="1200" dirty="0"/>
              <a:t>In order for the message process to be invoked again, we use the next triggered method.</a:t>
            </a:r>
          </a:p>
          <a:p>
            <a:endParaRPr lang="en-US" sz="1200" dirty="0"/>
          </a:p>
          <a:p>
            <a:r>
              <a:rPr lang="en-US" sz="1200" dirty="0"/>
              <a:t>Here, we asked the simulation kernel to trigger the method process after one second.</a:t>
            </a:r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36820304-498E-5319-2E8D-68A152505E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59832" y="1340768"/>
          <a:ext cx="5943600" cy="470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5943600" imgH="4705200" progId="PBrush">
                  <p:embed/>
                </p:oleObj>
              </mc:Choice>
              <mc:Fallback>
                <p:oleObj name="Bitmap Image" r:id="rId3" imgW="5943600" imgH="4705200" progId="PBrush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36820304-498E-5319-2E8D-68A152505E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59832" y="1340768"/>
                        <a:ext cx="5943600" cy="470535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5258A01D-8194-FAAE-92B2-16930005C380}"/>
              </a:ext>
            </a:extLst>
          </p:cNvPr>
          <p:cNvSpPr/>
          <p:nvPr/>
        </p:nvSpPr>
        <p:spPr>
          <a:xfrm>
            <a:off x="3563888" y="1268760"/>
            <a:ext cx="5184576" cy="12961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43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6.1 Code Example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79513" y="1268758"/>
            <a:ext cx="2808312" cy="158417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Code Example (2:00/4:06)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https://www.learnsystemc.com/basic/simu_process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https://www.youtube.com/watch?v=vhGnMNJO3WI&amp;list=PL1qVKHVG3ZfVb91esBQ0-0SQC3dGGeXkn&amp;index=6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6CB4C8-5EDB-5160-FCB3-80EB14CD8337}"/>
              </a:ext>
            </a:extLst>
          </p:cNvPr>
          <p:cNvSpPr txBox="1"/>
          <p:nvPr/>
        </p:nvSpPr>
        <p:spPr>
          <a:xfrm>
            <a:off x="179512" y="2996952"/>
            <a:ext cx="2736304" cy="1015663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For a thread, as discussed earlier, we have to define a while loop.</a:t>
            </a:r>
          </a:p>
          <a:p>
            <a:r>
              <a:rPr lang="en-US" sz="1200" dirty="0"/>
              <a:t>Within the while loop, we print some message and wait 1 second before it is triggered again. </a:t>
            </a:r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36820304-498E-5319-2E8D-68A152505E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59832" y="1340768"/>
          <a:ext cx="5943600" cy="470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5943600" imgH="4705200" progId="PBrush">
                  <p:embed/>
                </p:oleObj>
              </mc:Choice>
              <mc:Fallback>
                <p:oleObj name="Bitmap Image" r:id="rId3" imgW="5943600" imgH="4705200" progId="PBrush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36820304-498E-5319-2E8D-68A152505E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59832" y="1340768"/>
                        <a:ext cx="5943600" cy="470535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5258A01D-8194-FAAE-92B2-16930005C380}"/>
              </a:ext>
            </a:extLst>
          </p:cNvPr>
          <p:cNvSpPr/>
          <p:nvPr/>
        </p:nvSpPr>
        <p:spPr>
          <a:xfrm>
            <a:off x="3514192" y="4224739"/>
            <a:ext cx="5184576" cy="165618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82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4080</TotalTime>
  <Words>1151</Words>
  <Application>Microsoft Office PowerPoint</Application>
  <PresentationFormat>On-screen Show (4:3)</PresentationFormat>
  <Paragraphs>117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Wingdings</vt:lpstr>
      <vt:lpstr>Office 佈景主題</vt:lpstr>
      <vt:lpstr>Bitmap Image</vt:lpstr>
      <vt:lpstr>6 Simulation Process</vt:lpstr>
      <vt:lpstr>6 Simulation Process</vt:lpstr>
      <vt:lpstr>6 Simulation Process</vt:lpstr>
      <vt:lpstr>6 Simulation Process</vt:lpstr>
      <vt:lpstr>6.1 Code Example</vt:lpstr>
      <vt:lpstr>6.1 Code Example</vt:lpstr>
      <vt:lpstr>6.1 Code Example</vt:lpstr>
      <vt:lpstr>6.1 Code Example</vt:lpstr>
      <vt:lpstr>6.1 Code Example</vt:lpstr>
      <vt:lpstr>6.1 Code Example</vt:lpstr>
      <vt:lpstr>6.1 Code Example</vt:lpstr>
      <vt:lpstr>6.2 Run Code Example</vt:lpstr>
      <vt:lpstr>6.2 Run Code Example</vt:lpstr>
      <vt:lpstr>6.2 Run Code Example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1478</cp:revision>
  <dcterms:created xsi:type="dcterms:W3CDTF">2018-09-28T16:40:41Z</dcterms:created>
  <dcterms:modified xsi:type="dcterms:W3CDTF">2022-09-19T18:07:45Z</dcterms:modified>
</cp:coreProperties>
</file>