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62" r:id="rId3"/>
    <p:sldId id="281" r:id="rId4"/>
    <p:sldId id="283" r:id="rId5"/>
    <p:sldId id="282" r:id="rId6"/>
    <p:sldId id="284" r:id="rId7"/>
    <p:sldId id="285" r:id="rId8"/>
    <p:sldId id="286" r:id="rId9"/>
    <p:sldId id="287" r:id="rId10"/>
    <p:sldId id="267" r:id="rId11"/>
    <p:sldId id="272" r:id="rId12"/>
    <p:sldId id="289" r:id="rId13"/>
    <p:sldId id="290" r:id="rId14"/>
    <p:sldId id="291" r:id="rId15"/>
    <p:sldId id="280" r:id="rId16"/>
    <p:sldId id="275" r:id="rId17"/>
    <p:sldId id="288" r:id="rId18"/>
    <p:sldId id="259" r:id="rId19"/>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04" autoAdjust="0"/>
    <p:restoredTop sz="96806" autoAdjust="0"/>
  </p:normalViewPr>
  <p:slideViewPr>
    <p:cSldViewPr>
      <p:cViewPr varScale="1">
        <p:scale>
          <a:sx n="83" d="100"/>
          <a:sy n="83" d="100"/>
        </p:scale>
        <p:origin x="1170"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2022/9/19</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2022/9/19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2022/9/19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2022/9/19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2022/9/19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2022/9/19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2022/9/19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2022/9/19</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2022/9/19</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2022/9/19</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2022/9/19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2022/9/19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2022/9/19</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5.bin"/><Relationship Id="rId1" Type="http://schemas.openxmlformats.org/officeDocument/2006/relationships/slideLayout" Target="../slideLayouts/slideLayout1.xml"/><Relationship Id="rId4" Type="http://schemas.openxmlformats.org/officeDocument/2006/relationships/hyperlink" Target="https://www.learnsystemc.com/basic/simu_stage"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6.bin"/><Relationship Id="rId1" Type="http://schemas.openxmlformats.org/officeDocument/2006/relationships/slideLayout" Target="../slideLayouts/slideLayout1.xml"/><Relationship Id="rId4" Type="http://schemas.openxmlformats.org/officeDocument/2006/relationships/hyperlink" Target="https://www.learnsystemc.com/basic/simu_stage"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7.bin"/><Relationship Id="rId1" Type="http://schemas.openxmlformats.org/officeDocument/2006/relationships/slideLayout" Target="../slideLayouts/slideLayout1.xml"/><Relationship Id="rId4" Type="http://schemas.openxmlformats.org/officeDocument/2006/relationships/hyperlink" Target="https://www.learnsystemc.com/basic/simu_stage" TargetMode="Externa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hyperlink" Target="https://www.learnsystemc.com/basic/simu_stage" TargetMode="External"/><Relationship Id="rId1" Type="http://schemas.openxmlformats.org/officeDocument/2006/relationships/slideLayout" Target="../slideLayouts/slideLayout1.xml"/><Relationship Id="rId4" Type="http://schemas.openxmlformats.org/officeDocument/2006/relationships/image" Target="../media/image9.wmf"/></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hyperlink" Target="https://www.learnsystemc.com/basic/module" TargetMode="External"/><Relationship Id="rId1" Type="http://schemas.openxmlformats.org/officeDocument/2006/relationships/slideLayout" Target="../slideLayouts/slideLayout1.xml"/><Relationship Id="rId4" Type="http://schemas.openxmlformats.org/officeDocument/2006/relationships/image" Target="../media/image10.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hyperlink" Target="https://www.learnsystemc.com/basic/module" TargetMode="External"/><Relationship Id="rId1" Type="http://schemas.openxmlformats.org/officeDocument/2006/relationships/slideLayout" Target="../slideLayouts/slideLayout1.xml"/><Relationship Id="rId4" Type="http://schemas.openxmlformats.org/officeDocument/2006/relationships/image" Target="../media/image11.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learnsystemc.com/basic/simu_stage" TargetMode="External"/><Relationship Id="rId2" Type="http://schemas.openxmlformats.org/officeDocument/2006/relationships/hyperlink" Target="https://www.learnsystemc.com/" TargetMode="External"/><Relationship Id="rId1" Type="http://schemas.openxmlformats.org/officeDocument/2006/relationships/slideLayout" Target="../slideLayouts/slideLayout1.x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3" Type="http://schemas.openxmlformats.org/officeDocument/2006/relationships/hyperlink" Target="https://www.learnsystemc.com/basic/simu_stage" TargetMode="External"/><Relationship Id="rId2" Type="http://schemas.openxmlformats.org/officeDocument/2006/relationships/hyperlink" Target="https://www.learnsystemc.com/" TargetMode="Externa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learnsystemc.com/"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learnsystemc.com/"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learnsystemc.com/"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hyperlink" Target="https://www.learnsystemc.com/basic/simu_stage" TargetMode="External"/><Relationship Id="rId1" Type="http://schemas.openxmlformats.org/officeDocument/2006/relationships/slideLayout" Target="../slideLayouts/slideLayout1.xml"/><Relationship Id="rId4" Type="http://schemas.openxmlformats.org/officeDocument/2006/relationships/image" Target="../media/image4.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hyperlink" Target="https://www.learnsystemc.com/basic/simu_stage" TargetMode="External"/><Relationship Id="rId1" Type="http://schemas.openxmlformats.org/officeDocument/2006/relationships/slideLayout" Target="../slideLayouts/slideLayout1.xml"/><Relationship Id="rId4" Type="http://schemas.openxmlformats.org/officeDocument/2006/relationships/image" Target="../media/image4.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hyperlink" Target="https://www.learnsystemc.com/basic/simu_stage" TargetMode="External"/><Relationship Id="rId1" Type="http://schemas.openxmlformats.org/officeDocument/2006/relationships/slideLayout" Target="../slideLayouts/slideLayout1.xml"/><Relationship Id="rId4" Type="http://schemas.openxmlformats.org/officeDocument/2006/relationships/image" Target="../media/image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7 Simulation Stage</a:t>
            </a:r>
            <a:endParaRPr lang="zh-TW" altLang="en-US" sz="40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2022/9/19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4" name="Picture 2" descr="systemc.org">
            <a:extLst>
              <a:ext uri="{FF2B5EF4-FFF2-40B4-BE49-F238E27FC236}">
                <a16:creationId xmlns:a16="http://schemas.microsoft.com/office/drawing/2014/main" id="{CDD5EC1D-BA72-EB8C-233A-F0447A49C1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904" y="3717032"/>
            <a:ext cx="1920429" cy="69506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7.1 Code Example</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2022/9/19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pic>
        <p:nvPicPr>
          <p:cNvPr id="4" name="Picture 2" descr="systemc.org">
            <a:extLst>
              <a:ext uri="{FF2B5EF4-FFF2-40B4-BE49-F238E27FC236}">
                <a16:creationId xmlns:a16="http://schemas.microsoft.com/office/drawing/2014/main" id="{CDD5EC1D-BA72-EB8C-233A-F0447A49C1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904" y="3717032"/>
            <a:ext cx="1920429" cy="695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2299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a:extLst>
              <a:ext uri="{FF2B5EF4-FFF2-40B4-BE49-F238E27FC236}">
                <a16:creationId xmlns:a16="http://schemas.microsoft.com/office/drawing/2014/main" id="{2C5355C3-1707-459A-113F-67641B293F23}"/>
              </a:ext>
            </a:extLst>
          </p:cNvPr>
          <p:cNvGraphicFramePr>
            <a:graphicFrameLocks noChangeAspect="1"/>
          </p:cNvGraphicFramePr>
          <p:nvPr>
            <p:extLst>
              <p:ext uri="{D42A27DB-BD31-4B8C-83A1-F6EECF244321}">
                <p14:modId xmlns:p14="http://schemas.microsoft.com/office/powerpoint/2010/main" val="121107005"/>
              </p:ext>
            </p:extLst>
          </p:nvPr>
        </p:nvGraphicFramePr>
        <p:xfrm>
          <a:off x="467544" y="2060848"/>
          <a:ext cx="6286500" cy="2419350"/>
        </p:xfrm>
        <a:graphic>
          <a:graphicData uri="http://schemas.openxmlformats.org/presentationml/2006/ole">
            <mc:AlternateContent xmlns:mc="http://schemas.openxmlformats.org/markup-compatibility/2006">
              <mc:Choice xmlns:v="urn:schemas-microsoft-com:vml" Requires="v">
                <p:oleObj name="Bitmap Image" r:id="rId2" imgW="6286680" imgH="2419200" progId="PBrush">
                  <p:embed/>
                </p:oleObj>
              </mc:Choice>
              <mc:Fallback>
                <p:oleObj name="Bitmap Image" r:id="rId2" imgW="6286680" imgH="2419200" progId="PBrush">
                  <p:embed/>
                  <p:pic>
                    <p:nvPicPr>
                      <p:cNvPr id="0" name=""/>
                      <p:cNvPicPr/>
                      <p:nvPr/>
                    </p:nvPicPr>
                    <p:blipFill>
                      <a:blip r:embed="rId3"/>
                      <a:stretch>
                        <a:fillRect/>
                      </a:stretch>
                    </p:blipFill>
                    <p:spPr>
                      <a:xfrm>
                        <a:off x="467544" y="2060848"/>
                        <a:ext cx="6286500" cy="2419350"/>
                      </a:xfrm>
                      <a:prstGeom prst="rect">
                        <a:avLst/>
                      </a:prstGeom>
                      <a:ln>
                        <a:solidFill>
                          <a:srgbClr val="C00000"/>
                        </a:solidFill>
                      </a:ln>
                    </p:spPr>
                  </p:pic>
                </p:oleObj>
              </mc:Fallback>
            </mc:AlternateContent>
          </a:graphicData>
        </a:graphic>
      </p:graphicFrame>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7.1 Code Example</a:t>
            </a:r>
            <a:endParaRPr lang="zh-TW" altLang="en-US" sz="4000" b="1" dirty="0">
              <a:solidFill>
                <a:srgbClr val="FFFF00"/>
              </a:solidFill>
            </a:endParaRPr>
          </a:p>
        </p:txBody>
      </p:sp>
      <p:sp>
        <p:nvSpPr>
          <p:cNvPr id="3" name="副標題 2"/>
          <p:cNvSpPr>
            <a:spLocks noGrp="1"/>
          </p:cNvSpPr>
          <p:nvPr>
            <p:ph type="subTitle" idx="1"/>
          </p:nvPr>
        </p:nvSpPr>
        <p:spPr>
          <a:xfrm>
            <a:off x="467543" y="1268758"/>
            <a:ext cx="8064897" cy="79209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Code Example (2:00/3:58)</a:t>
            </a:r>
          </a:p>
          <a:p>
            <a:pPr marL="342900" indent="-342900" algn="l">
              <a:buClr>
                <a:srgbClr val="0070C0"/>
              </a:buClr>
              <a:buSzPct val="80000"/>
              <a:buFont typeface="Wingdings" pitchFamily="2" charset="2"/>
              <a:buChar char="u"/>
            </a:pPr>
            <a:r>
              <a:rPr lang="en-US" sz="1800" dirty="0">
                <a:solidFill>
                  <a:schemeClr val="tx1"/>
                </a:solidFill>
                <a:hlinkClick r:id="rId4"/>
              </a:rPr>
              <a:t>https://www.learnsystemc.com/basic/simu_stage</a:t>
            </a: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t>https://www.youtube.com/watch?v=gQZiPwBAAoI&amp;list=PL1qVKHVG3ZfVb91esBQ0-0SQC3dGGeXkn&amp;index=7</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sp>
        <p:nvSpPr>
          <p:cNvPr id="11" name="TextBox 10">
            <a:extLst>
              <a:ext uri="{FF2B5EF4-FFF2-40B4-BE49-F238E27FC236}">
                <a16:creationId xmlns:a16="http://schemas.microsoft.com/office/drawing/2014/main" id="{A2E58EE3-2429-A8AA-96C9-2479C3955F7E}"/>
              </a:ext>
            </a:extLst>
          </p:cNvPr>
          <p:cNvSpPr txBox="1"/>
          <p:nvPr/>
        </p:nvSpPr>
        <p:spPr>
          <a:xfrm>
            <a:off x="3635896" y="4293096"/>
            <a:ext cx="4176464" cy="2308324"/>
          </a:xfrm>
          <a:prstGeom prst="rect">
            <a:avLst/>
          </a:prstGeom>
          <a:solidFill>
            <a:srgbClr val="FFFF00"/>
          </a:solidFill>
          <a:ln>
            <a:solidFill>
              <a:srgbClr val="C00000"/>
            </a:solidFill>
          </a:ln>
        </p:spPr>
        <p:txBody>
          <a:bodyPr wrap="square" rtlCol="0">
            <a:spAutoFit/>
          </a:bodyPr>
          <a:lstStyle/>
          <a:p>
            <a:r>
              <a:rPr lang="en-US" sz="1200" dirty="0"/>
              <a:t>First, we define a SC_MODULE. </a:t>
            </a:r>
          </a:p>
          <a:p>
            <a:endParaRPr lang="en-US" sz="1200" dirty="0"/>
          </a:p>
          <a:p>
            <a:r>
              <a:rPr lang="en-US" sz="1200" dirty="0"/>
              <a:t>The stage module has a constructor which is called during the elaboration phase.</a:t>
            </a:r>
          </a:p>
          <a:p>
            <a:endParaRPr lang="en-US" sz="1200" dirty="0"/>
          </a:p>
          <a:p>
            <a:r>
              <a:rPr lang="en-US" sz="1200" dirty="0"/>
              <a:t>It will print a “Elaboration: constructor” message.</a:t>
            </a:r>
          </a:p>
          <a:p>
            <a:endParaRPr lang="en-US" sz="1200" dirty="0"/>
          </a:p>
          <a:p>
            <a:r>
              <a:rPr lang="en-US" sz="1200" dirty="0"/>
              <a:t>We also define a destructor function ~STAGE() which is called during the cleanup stage. </a:t>
            </a:r>
          </a:p>
          <a:p>
            <a:endParaRPr lang="en-US" sz="1200" dirty="0"/>
          </a:p>
          <a:p>
            <a:r>
              <a:rPr lang="en-US" sz="1200" dirty="0"/>
              <a:t>The module also has a thread which is registered to the simulator kernel using SC_THREAD().</a:t>
            </a:r>
          </a:p>
        </p:txBody>
      </p:sp>
      <p:sp>
        <p:nvSpPr>
          <p:cNvPr id="9" name="Rectangle 8">
            <a:extLst>
              <a:ext uri="{FF2B5EF4-FFF2-40B4-BE49-F238E27FC236}">
                <a16:creationId xmlns:a16="http://schemas.microsoft.com/office/drawing/2014/main" id="{5A604C1E-E9B9-4C78-C433-0E2BC2815A12}"/>
              </a:ext>
            </a:extLst>
          </p:cNvPr>
          <p:cNvSpPr/>
          <p:nvPr/>
        </p:nvSpPr>
        <p:spPr>
          <a:xfrm>
            <a:off x="1187624" y="3212976"/>
            <a:ext cx="2376264" cy="36004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5853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a:extLst>
              <a:ext uri="{FF2B5EF4-FFF2-40B4-BE49-F238E27FC236}">
                <a16:creationId xmlns:a16="http://schemas.microsoft.com/office/drawing/2014/main" id="{512BB5A7-C93E-71D2-57C8-F097F885D117}"/>
              </a:ext>
            </a:extLst>
          </p:cNvPr>
          <p:cNvGraphicFramePr>
            <a:graphicFrameLocks noChangeAspect="1"/>
          </p:cNvGraphicFramePr>
          <p:nvPr>
            <p:extLst>
              <p:ext uri="{D42A27DB-BD31-4B8C-83A1-F6EECF244321}">
                <p14:modId xmlns:p14="http://schemas.microsoft.com/office/powerpoint/2010/main" val="178436844"/>
              </p:ext>
            </p:extLst>
          </p:nvPr>
        </p:nvGraphicFramePr>
        <p:xfrm>
          <a:off x="395536" y="2276872"/>
          <a:ext cx="6296025" cy="2562225"/>
        </p:xfrm>
        <a:graphic>
          <a:graphicData uri="http://schemas.openxmlformats.org/presentationml/2006/ole">
            <mc:AlternateContent xmlns:mc="http://schemas.openxmlformats.org/markup-compatibility/2006">
              <mc:Choice xmlns:v="urn:schemas-microsoft-com:vml" Requires="v">
                <p:oleObj name="Bitmap Image" r:id="rId2" imgW="6296040" imgH="2562120" progId="PBrush">
                  <p:embed/>
                </p:oleObj>
              </mc:Choice>
              <mc:Fallback>
                <p:oleObj name="Bitmap Image" r:id="rId2" imgW="6296040" imgH="2562120" progId="PBrush">
                  <p:embed/>
                  <p:pic>
                    <p:nvPicPr>
                      <p:cNvPr id="0" name=""/>
                      <p:cNvPicPr/>
                      <p:nvPr/>
                    </p:nvPicPr>
                    <p:blipFill>
                      <a:blip r:embed="rId3"/>
                      <a:stretch>
                        <a:fillRect/>
                      </a:stretch>
                    </p:blipFill>
                    <p:spPr>
                      <a:xfrm>
                        <a:off x="395536" y="2276872"/>
                        <a:ext cx="6296025" cy="2562225"/>
                      </a:xfrm>
                      <a:prstGeom prst="rect">
                        <a:avLst/>
                      </a:prstGeom>
                      <a:ln>
                        <a:solidFill>
                          <a:srgbClr val="C00000"/>
                        </a:solidFill>
                      </a:ln>
                    </p:spPr>
                  </p:pic>
                </p:oleObj>
              </mc:Fallback>
            </mc:AlternateContent>
          </a:graphicData>
        </a:graphic>
      </p:graphicFrame>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7.1 Code Example</a:t>
            </a:r>
            <a:endParaRPr lang="zh-TW" altLang="en-US" sz="4000" b="1" dirty="0">
              <a:solidFill>
                <a:srgbClr val="FFFF00"/>
              </a:solidFill>
            </a:endParaRPr>
          </a:p>
        </p:txBody>
      </p:sp>
      <p:sp>
        <p:nvSpPr>
          <p:cNvPr id="3" name="副標題 2"/>
          <p:cNvSpPr>
            <a:spLocks noGrp="1"/>
          </p:cNvSpPr>
          <p:nvPr>
            <p:ph type="subTitle" idx="1"/>
          </p:nvPr>
        </p:nvSpPr>
        <p:spPr>
          <a:xfrm>
            <a:off x="467543" y="1268758"/>
            <a:ext cx="8064897" cy="79209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Code Example (2:00/3:58)</a:t>
            </a:r>
          </a:p>
          <a:p>
            <a:pPr marL="342900" indent="-342900" algn="l">
              <a:buClr>
                <a:srgbClr val="0070C0"/>
              </a:buClr>
              <a:buSzPct val="80000"/>
              <a:buFont typeface="Wingdings" pitchFamily="2" charset="2"/>
              <a:buChar char="u"/>
            </a:pPr>
            <a:r>
              <a:rPr lang="en-US" sz="1800" dirty="0">
                <a:solidFill>
                  <a:schemeClr val="tx1"/>
                </a:solidFill>
                <a:hlinkClick r:id="rId4"/>
              </a:rPr>
              <a:t>https://www.learnsystemc.com/basic/simu_stage</a:t>
            </a: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t>https://www.youtube.com/watch?v=gQZiPwBAAoI&amp;list=PL1qVKHVG3ZfVb91esBQ0-0SQC3dGGeXkn&amp;index=7</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sp>
        <p:nvSpPr>
          <p:cNvPr id="11" name="TextBox 10">
            <a:extLst>
              <a:ext uri="{FF2B5EF4-FFF2-40B4-BE49-F238E27FC236}">
                <a16:creationId xmlns:a16="http://schemas.microsoft.com/office/drawing/2014/main" id="{A2E58EE3-2429-A8AA-96C9-2479C3955F7E}"/>
              </a:ext>
            </a:extLst>
          </p:cNvPr>
          <p:cNvSpPr txBox="1"/>
          <p:nvPr/>
        </p:nvSpPr>
        <p:spPr>
          <a:xfrm>
            <a:off x="3347864" y="4149080"/>
            <a:ext cx="5112568" cy="1200329"/>
          </a:xfrm>
          <a:prstGeom prst="rect">
            <a:avLst/>
          </a:prstGeom>
          <a:solidFill>
            <a:srgbClr val="FFFF00"/>
          </a:solidFill>
          <a:ln>
            <a:solidFill>
              <a:srgbClr val="C00000"/>
            </a:solidFill>
          </a:ln>
        </p:spPr>
        <p:txBody>
          <a:bodyPr wrap="square" rtlCol="0">
            <a:spAutoFit/>
          </a:bodyPr>
          <a:lstStyle/>
          <a:p>
            <a:r>
              <a:rPr lang="en-US" sz="1200" dirty="0"/>
              <a:t>Within the thread() method, there are two portions of code:</a:t>
            </a:r>
          </a:p>
          <a:p>
            <a:r>
              <a:rPr lang="en-US" sz="1200" dirty="0"/>
              <a:t>1. One is called during the initialization stage.</a:t>
            </a:r>
          </a:p>
          <a:p>
            <a:r>
              <a:rPr lang="en-US" sz="1200" dirty="0"/>
              <a:t>2. The other one is while loop which is called at runtime during the simulation stage.</a:t>
            </a:r>
          </a:p>
          <a:p>
            <a:r>
              <a:rPr lang="en-US" sz="1200" dirty="0"/>
              <a:t>Within the thread method, we also insert an sc_stop() function. </a:t>
            </a:r>
          </a:p>
          <a:p>
            <a:r>
              <a:rPr lang="en-US" sz="1200" dirty="0"/>
              <a:t>The purpose of this line is to end the simulation after two iterations.</a:t>
            </a:r>
          </a:p>
        </p:txBody>
      </p:sp>
    </p:spTree>
    <p:extLst>
      <p:ext uri="{BB962C8B-B14F-4D97-AF65-F5344CB8AC3E}">
        <p14:creationId xmlns:p14="http://schemas.microsoft.com/office/powerpoint/2010/main" val="1986698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a:extLst>
              <a:ext uri="{FF2B5EF4-FFF2-40B4-BE49-F238E27FC236}">
                <a16:creationId xmlns:a16="http://schemas.microsoft.com/office/drawing/2014/main" id="{578CE616-DC83-1257-B9E1-CDA3AC79EAF0}"/>
              </a:ext>
            </a:extLst>
          </p:cNvPr>
          <p:cNvGraphicFramePr>
            <a:graphicFrameLocks noChangeAspect="1"/>
          </p:cNvGraphicFramePr>
          <p:nvPr>
            <p:extLst>
              <p:ext uri="{D42A27DB-BD31-4B8C-83A1-F6EECF244321}">
                <p14:modId xmlns:p14="http://schemas.microsoft.com/office/powerpoint/2010/main" val="974866423"/>
              </p:ext>
            </p:extLst>
          </p:nvPr>
        </p:nvGraphicFramePr>
        <p:xfrm>
          <a:off x="539552" y="2204864"/>
          <a:ext cx="4733925" cy="2362200"/>
        </p:xfrm>
        <a:graphic>
          <a:graphicData uri="http://schemas.openxmlformats.org/presentationml/2006/ole">
            <mc:AlternateContent xmlns:mc="http://schemas.openxmlformats.org/markup-compatibility/2006">
              <mc:Choice xmlns:v="urn:schemas-microsoft-com:vml" Requires="v">
                <p:oleObj name="Bitmap Image" r:id="rId2" imgW="4734000" imgH="2362320" progId="PBrush">
                  <p:embed/>
                </p:oleObj>
              </mc:Choice>
              <mc:Fallback>
                <p:oleObj name="Bitmap Image" r:id="rId2" imgW="4734000" imgH="2362320" progId="PBrush">
                  <p:embed/>
                  <p:pic>
                    <p:nvPicPr>
                      <p:cNvPr id="0" name=""/>
                      <p:cNvPicPr/>
                      <p:nvPr/>
                    </p:nvPicPr>
                    <p:blipFill>
                      <a:blip r:embed="rId3"/>
                      <a:stretch>
                        <a:fillRect/>
                      </a:stretch>
                    </p:blipFill>
                    <p:spPr>
                      <a:xfrm>
                        <a:off x="539552" y="2204864"/>
                        <a:ext cx="4733925" cy="2362200"/>
                      </a:xfrm>
                      <a:prstGeom prst="rect">
                        <a:avLst/>
                      </a:prstGeom>
                      <a:ln>
                        <a:solidFill>
                          <a:srgbClr val="C00000"/>
                        </a:solidFill>
                      </a:ln>
                    </p:spPr>
                  </p:pic>
                </p:oleObj>
              </mc:Fallback>
            </mc:AlternateContent>
          </a:graphicData>
        </a:graphic>
      </p:graphicFrame>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7.1 Code Example</a:t>
            </a:r>
            <a:endParaRPr lang="zh-TW" altLang="en-US" sz="4000" b="1" dirty="0">
              <a:solidFill>
                <a:srgbClr val="FFFF00"/>
              </a:solidFill>
            </a:endParaRPr>
          </a:p>
        </p:txBody>
      </p:sp>
      <p:sp>
        <p:nvSpPr>
          <p:cNvPr id="3" name="副標題 2"/>
          <p:cNvSpPr>
            <a:spLocks noGrp="1"/>
          </p:cNvSpPr>
          <p:nvPr>
            <p:ph type="subTitle" idx="1"/>
          </p:nvPr>
        </p:nvSpPr>
        <p:spPr>
          <a:xfrm>
            <a:off x="467543" y="1268758"/>
            <a:ext cx="8064897" cy="79209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Code Example (2:00/3:58)</a:t>
            </a:r>
          </a:p>
          <a:p>
            <a:pPr marL="342900" indent="-342900" algn="l">
              <a:buClr>
                <a:srgbClr val="0070C0"/>
              </a:buClr>
              <a:buSzPct val="80000"/>
              <a:buFont typeface="Wingdings" pitchFamily="2" charset="2"/>
              <a:buChar char="u"/>
            </a:pPr>
            <a:r>
              <a:rPr lang="en-US" sz="1800" dirty="0">
                <a:solidFill>
                  <a:schemeClr val="tx1"/>
                </a:solidFill>
                <a:hlinkClick r:id="rId4"/>
              </a:rPr>
              <a:t>https://www.learnsystemc.com/basic/simu_stage</a:t>
            </a: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t>https://www.youtube.com/watch?v=gQZiPwBAAoI&amp;list=PL1qVKHVG3ZfVb91esBQ0-0SQC3dGGeXkn&amp;index=7</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sp>
        <p:nvSpPr>
          <p:cNvPr id="11" name="TextBox 10">
            <a:extLst>
              <a:ext uri="{FF2B5EF4-FFF2-40B4-BE49-F238E27FC236}">
                <a16:creationId xmlns:a16="http://schemas.microsoft.com/office/drawing/2014/main" id="{A2E58EE3-2429-A8AA-96C9-2479C3955F7E}"/>
              </a:ext>
            </a:extLst>
          </p:cNvPr>
          <p:cNvSpPr txBox="1"/>
          <p:nvPr/>
        </p:nvSpPr>
        <p:spPr>
          <a:xfrm>
            <a:off x="3275856" y="4581128"/>
            <a:ext cx="3456384" cy="1015663"/>
          </a:xfrm>
          <a:prstGeom prst="rect">
            <a:avLst/>
          </a:prstGeom>
          <a:solidFill>
            <a:srgbClr val="FFFF00"/>
          </a:solidFill>
          <a:ln>
            <a:solidFill>
              <a:srgbClr val="C00000"/>
            </a:solidFill>
          </a:ln>
        </p:spPr>
        <p:txBody>
          <a:bodyPr wrap="square" rtlCol="0">
            <a:spAutoFit/>
          </a:bodyPr>
          <a:lstStyle/>
          <a:p>
            <a:r>
              <a:rPr lang="en-US" sz="1200" dirty="0"/>
              <a:t>Here, we also customize the four callback functions.</a:t>
            </a:r>
          </a:p>
          <a:p>
            <a:r>
              <a:rPr lang="en-US" sz="1200" dirty="0"/>
              <a:t>1. before_end_of_elaboration()</a:t>
            </a:r>
          </a:p>
          <a:p>
            <a:r>
              <a:rPr lang="en-US" sz="1200" dirty="0"/>
              <a:t>2. end_of_elaboration()</a:t>
            </a:r>
          </a:p>
          <a:p>
            <a:r>
              <a:rPr lang="en-US" sz="1200" dirty="0"/>
              <a:t>3. start_of_simulation()</a:t>
            </a:r>
          </a:p>
          <a:p>
            <a:r>
              <a:rPr lang="en-US" sz="1200" dirty="0"/>
              <a:t>4. end_of_simulation()</a:t>
            </a:r>
          </a:p>
        </p:txBody>
      </p:sp>
    </p:spTree>
    <p:extLst>
      <p:ext uri="{BB962C8B-B14F-4D97-AF65-F5344CB8AC3E}">
        <p14:creationId xmlns:p14="http://schemas.microsoft.com/office/powerpoint/2010/main" val="26519843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7.1 Code Example</a:t>
            </a:r>
            <a:endParaRPr lang="zh-TW" altLang="en-US" sz="4000" b="1" dirty="0">
              <a:solidFill>
                <a:srgbClr val="FFFF00"/>
              </a:solidFill>
            </a:endParaRPr>
          </a:p>
        </p:txBody>
      </p:sp>
      <p:sp>
        <p:nvSpPr>
          <p:cNvPr id="3" name="副標題 2"/>
          <p:cNvSpPr>
            <a:spLocks noGrp="1"/>
          </p:cNvSpPr>
          <p:nvPr>
            <p:ph type="subTitle" idx="1"/>
          </p:nvPr>
        </p:nvSpPr>
        <p:spPr>
          <a:xfrm>
            <a:off x="467543" y="1268758"/>
            <a:ext cx="8064897" cy="79209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Code Example (2:00/3:58)</a:t>
            </a:r>
          </a:p>
          <a:p>
            <a:pPr marL="342900" indent="-342900" algn="l">
              <a:buClr>
                <a:srgbClr val="0070C0"/>
              </a:buClr>
              <a:buSzPct val="80000"/>
              <a:buFont typeface="Wingdings" pitchFamily="2" charset="2"/>
              <a:buChar char="u"/>
            </a:pPr>
            <a:r>
              <a:rPr lang="en-US" sz="1800" dirty="0">
                <a:solidFill>
                  <a:schemeClr val="tx1"/>
                </a:solidFill>
                <a:hlinkClick r:id="rId2"/>
              </a:rPr>
              <a:t>https://www.learnsystemc.com/basic/simu_stage</a:t>
            </a: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t>https://www.youtube.com/watch?v=gQZiPwBAAoI&amp;list=PL1qVKHVG3ZfVb91esBQ0-0SQC3dGGeXkn&amp;index=7</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sp>
        <p:nvSpPr>
          <p:cNvPr id="11" name="TextBox 10">
            <a:extLst>
              <a:ext uri="{FF2B5EF4-FFF2-40B4-BE49-F238E27FC236}">
                <a16:creationId xmlns:a16="http://schemas.microsoft.com/office/drawing/2014/main" id="{A2E58EE3-2429-A8AA-96C9-2479C3955F7E}"/>
              </a:ext>
            </a:extLst>
          </p:cNvPr>
          <p:cNvSpPr txBox="1"/>
          <p:nvPr/>
        </p:nvSpPr>
        <p:spPr>
          <a:xfrm>
            <a:off x="3491880" y="2276872"/>
            <a:ext cx="4176464" cy="830997"/>
          </a:xfrm>
          <a:prstGeom prst="rect">
            <a:avLst/>
          </a:prstGeom>
          <a:solidFill>
            <a:srgbClr val="FFFF00"/>
          </a:solidFill>
          <a:ln>
            <a:solidFill>
              <a:srgbClr val="C00000"/>
            </a:solidFill>
          </a:ln>
        </p:spPr>
        <p:txBody>
          <a:bodyPr wrap="square" rtlCol="0">
            <a:spAutoFit/>
          </a:bodyPr>
          <a:lstStyle/>
          <a:p>
            <a:r>
              <a:rPr lang="en-US" sz="1200" dirty="0"/>
              <a:t>In sc_main() function, we first to create an object of STAGE class.</a:t>
            </a:r>
          </a:p>
          <a:p>
            <a:r>
              <a:rPr lang="en-US" sz="1200" dirty="0"/>
              <a:t>Afterward, we give the control to systemC simulation kernel.</a:t>
            </a:r>
          </a:p>
          <a:p>
            <a:r>
              <a:rPr lang="en-US" sz="1200" dirty="0"/>
              <a:t>The simulation finished when sc_stop() return.</a:t>
            </a:r>
          </a:p>
        </p:txBody>
      </p:sp>
      <p:graphicFrame>
        <p:nvGraphicFramePr>
          <p:cNvPr id="7" name="Object 6">
            <a:extLst>
              <a:ext uri="{FF2B5EF4-FFF2-40B4-BE49-F238E27FC236}">
                <a16:creationId xmlns:a16="http://schemas.microsoft.com/office/drawing/2014/main" id="{BF0A9C5E-C495-96CD-91D1-0008C8E27CBE}"/>
              </a:ext>
            </a:extLst>
          </p:cNvPr>
          <p:cNvGraphicFramePr>
            <a:graphicFrameLocks noChangeAspect="1"/>
          </p:cNvGraphicFramePr>
          <p:nvPr>
            <p:extLst>
              <p:ext uri="{D42A27DB-BD31-4B8C-83A1-F6EECF244321}">
                <p14:modId xmlns:p14="http://schemas.microsoft.com/office/powerpoint/2010/main" val="1159908075"/>
              </p:ext>
            </p:extLst>
          </p:nvPr>
        </p:nvGraphicFramePr>
        <p:xfrm>
          <a:off x="467544" y="2276872"/>
          <a:ext cx="2600325" cy="1524000"/>
        </p:xfrm>
        <a:graphic>
          <a:graphicData uri="http://schemas.openxmlformats.org/presentationml/2006/ole">
            <mc:AlternateContent xmlns:mc="http://schemas.openxmlformats.org/markup-compatibility/2006">
              <mc:Choice xmlns:v="urn:schemas-microsoft-com:vml" Requires="v">
                <p:oleObj name="Bitmap Image" r:id="rId3" imgW="2600280" imgH="1523880" progId="PBrush">
                  <p:embed/>
                </p:oleObj>
              </mc:Choice>
              <mc:Fallback>
                <p:oleObj name="Bitmap Image" r:id="rId3" imgW="2600280" imgH="1523880" progId="PBrush">
                  <p:embed/>
                  <p:pic>
                    <p:nvPicPr>
                      <p:cNvPr id="0" name=""/>
                      <p:cNvPicPr/>
                      <p:nvPr/>
                    </p:nvPicPr>
                    <p:blipFill>
                      <a:blip r:embed="rId4"/>
                      <a:stretch>
                        <a:fillRect/>
                      </a:stretch>
                    </p:blipFill>
                    <p:spPr>
                      <a:xfrm>
                        <a:off x="467544" y="2276872"/>
                        <a:ext cx="2600325" cy="1524000"/>
                      </a:xfrm>
                      <a:prstGeom prst="rect">
                        <a:avLst/>
                      </a:prstGeom>
                      <a:ln>
                        <a:solidFill>
                          <a:srgbClr val="C00000"/>
                        </a:solidFill>
                      </a:ln>
                    </p:spPr>
                  </p:pic>
                </p:oleObj>
              </mc:Fallback>
            </mc:AlternateContent>
          </a:graphicData>
        </a:graphic>
      </p:graphicFrame>
    </p:spTree>
    <p:extLst>
      <p:ext uri="{BB962C8B-B14F-4D97-AF65-F5344CB8AC3E}">
        <p14:creationId xmlns:p14="http://schemas.microsoft.com/office/powerpoint/2010/main" val="41917166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7.2 Run Code Example</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2022/9/19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pic>
        <p:nvPicPr>
          <p:cNvPr id="4" name="Picture 2" descr="systemc.org">
            <a:extLst>
              <a:ext uri="{FF2B5EF4-FFF2-40B4-BE49-F238E27FC236}">
                <a16:creationId xmlns:a16="http://schemas.microsoft.com/office/drawing/2014/main" id="{CDD5EC1D-BA72-EB8C-233A-F0447A49C1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904" y="3717032"/>
            <a:ext cx="1920429" cy="695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31051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7.2 Run Code Example</a:t>
            </a:r>
            <a:endParaRPr lang="zh-TW" altLang="en-US" sz="4000" b="1" dirty="0">
              <a:solidFill>
                <a:srgbClr val="FFFF00"/>
              </a:solidFill>
            </a:endParaRPr>
          </a:p>
        </p:txBody>
      </p:sp>
      <p:sp>
        <p:nvSpPr>
          <p:cNvPr id="3" name="副標題 2"/>
          <p:cNvSpPr>
            <a:spLocks noGrp="1"/>
          </p:cNvSpPr>
          <p:nvPr>
            <p:ph type="subTitle" idx="1"/>
          </p:nvPr>
        </p:nvSpPr>
        <p:spPr>
          <a:xfrm>
            <a:off x="467543" y="1268758"/>
            <a:ext cx="8064897" cy="201622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Run Code Example (3:46/4:06)</a:t>
            </a:r>
          </a:p>
          <a:p>
            <a:pPr marL="342900" indent="-342900" algn="l">
              <a:buClr>
                <a:srgbClr val="0070C0"/>
              </a:buClr>
              <a:buSzPct val="80000"/>
              <a:buFont typeface="Wingdings" pitchFamily="2" charset="2"/>
              <a:buChar char="u"/>
            </a:pPr>
            <a:r>
              <a:rPr lang="en-US" sz="1800" dirty="0">
                <a:solidFill>
                  <a:schemeClr val="tx1"/>
                </a:solidFill>
                <a:hlinkClick r:id="rId2"/>
              </a:rPr>
              <a:t>https://www.learnsystemc.com/basic/module</a:t>
            </a:r>
            <a:endParaRPr lang="en-US" sz="1800" dirty="0">
              <a:solidFill>
                <a:schemeClr val="tx1"/>
              </a:solidFill>
            </a:endParaRPr>
          </a:p>
          <a:p>
            <a:pPr marL="342900" indent="-342900" algn="l">
              <a:buClr>
                <a:srgbClr val="0070C0"/>
              </a:buClr>
              <a:buSzPct val="80000"/>
              <a:buFont typeface="Wingdings" pitchFamily="2" charset="2"/>
              <a:buChar char="u"/>
            </a:pPr>
            <a:r>
              <a:rPr lang="en-US" sz="1800" dirty="0">
                <a:solidFill>
                  <a:schemeClr val="tx1"/>
                </a:solidFill>
              </a:rPr>
              <a:t>Copy the code example into EDA playground.</a:t>
            </a:r>
          </a:p>
          <a:p>
            <a:pPr marL="342900" indent="-342900" algn="l">
              <a:buClr>
                <a:srgbClr val="0070C0"/>
              </a:buClr>
              <a:buSzPct val="80000"/>
              <a:buFont typeface="Wingdings" pitchFamily="2" charset="2"/>
              <a:buChar char="u"/>
            </a:pPr>
            <a:r>
              <a:rPr lang="en-US" sz="1800" dirty="0">
                <a:solidFill>
                  <a:schemeClr val="tx1"/>
                </a:solidFill>
              </a:rPr>
              <a:t>Select C++/SystemC testbench + Design</a:t>
            </a:r>
          </a:p>
          <a:p>
            <a:pPr marL="342900" indent="-342900" algn="l">
              <a:buClr>
                <a:srgbClr val="0070C0"/>
              </a:buClr>
              <a:buSzPct val="80000"/>
              <a:buFont typeface="Wingdings" pitchFamily="2" charset="2"/>
              <a:buChar char="u"/>
            </a:pPr>
            <a:r>
              <a:rPr lang="en-US" sz="1800" dirty="0">
                <a:solidFill>
                  <a:schemeClr val="tx1"/>
                </a:solidFill>
              </a:rPr>
              <a:t>Select SystemC 2.3.3 Libraries</a:t>
            </a:r>
          </a:p>
          <a:p>
            <a:pPr marL="342900" indent="-342900" algn="l">
              <a:buClr>
                <a:srgbClr val="0070C0"/>
              </a:buClr>
              <a:buSzPct val="80000"/>
              <a:buFont typeface="Wingdings" pitchFamily="2" charset="2"/>
              <a:buChar char="u"/>
            </a:pPr>
            <a:r>
              <a:rPr lang="en-US" sz="1800" dirty="0">
                <a:solidFill>
                  <a:schemeClr val="tx1"/>
                </a:solidFill>
              </a:rPr>
              <a:t>Click “Run”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t>https://www.youtube.com/watch?v=gQZiPwBAAoI&amp;list=PL1qVKHVG3ZfVb91esBQ0-0SQC3dGGeXkn&amp;index=7</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graphicFrame>
        <p:nvGraphicFramePr>
          <p:cNvPr id="7" name="Object 6">
            <a:extLst>
              <a:ext uri="{FF2B5EF4-FFF2-40B4-BE49-F238E27FC236}">
                <a16:creationId xmlns:a16="http://schemas.microsoft.com/office/drawing/2014/main" id="{696854FC-1D4A-2A55-65CE-E72DBC8F26E4}"/>
              </a:ext>
            </a:extLst>
          </p:cNvPr>
          <p:cNvGraphicFramePr>
            <a:graphicFrameLocks noChangeAspect="1"/>
          </p:cNvGraphicFramePr>
          <p:nvPr>
            <p:extLst>
              <p:ext uri="{D42A27DB-BD31-4B8C-83A1-F6EECF244321}">
                <p14:modId xmlns:p14="http://schemas.microsoft.com/office/powerpoint/2010/main" val="1297976346"/>
              </p:ext>
            </p:extLst>
          </p:nvPr>
        </p:nvGraphicFramePr>
        <p:xfrm>
          <a:off x="4564438" y="2564904"/>
          <a:ext cx="4248456" cy="3844702"/>
        </p:xfrm>
        <a:graphic>
          <a:graphicData uri="http://schemas.openxmlformats.org/presentationml/2006/ole">
            <mc:AlternateContent xmlns:mc="http://schemas.openxmlformats.org/markup-compatibility/2006">
              <mc:Choice xmlns:v="urn:schemas-microsoft-com:vml" Requires="v">
                <p:oleObj name="Bitmap Image" r:id="rId3" imgW="6715080" imgH="6076800" progId="PBrush">
                  <p:embed/>
                </p:oleObj>
              </mc:Choice>
              <mc:Fallback>
                <p:oleObj name="Bitmap Image" r:id="rId3" imgW="6715080" imgH="6076800" progId="PBrush">
                  <p:embed/>
                  <p:pic>
                    <p:nvPicPr>
                      <p:cNvPr id="0" name=""/>
                      <p:cNvPicPr/>
                      <p:nvPr/>
                    </p:nvPicPr>
                    <p:blipFill>
                      <a:blip r:embed="rId4"/>
                      <a:stretch>
                        <a:fillRect/>
                      </a:stretch>
                    </p:blipFill>
                    <p:spPr>
                      <a:xfrm>
                        <a:off x="4564438" y="2564904"/>
                        <a:ext cx="4248456" cy="3844702"/>
                      </a:xfrm>
                      <a:prstGeom prst="rect">
                        <a:avLst/>
                      </a:prstGeom>
                      <a:ln>
                        <a:solidFill>
                          <a:srgbClr val="C00000"/>
                        </a:solidFill>
                      </a:ln>
                    </p:spPr>
                  </p:pic>
                </p:oleObj>
              </mc:Fallback>
            </mc:AlternateContent>
          </a:graphicData>
        </a:graphic>
      </p:graphicFrame>
    </p:spTree>
    <p:extLst>
      <p:ext uri="{BB962C8B-B14F-4D97-AF65-F5344CB8AC3E}">
        <p14:creationId xmlns:p14="http://schemas.microsoft.com/office/powerpoint/2010/main" val="9081593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7.2 Run Code Example</a:t>
            </a:r>
            <a:endParaRPr lang="zh-TW" altLang="en-US" sz="4000" b="1" dirty="0">
              <a:solidFill>
                <a:srgbClr val="FFFF00"/>
              </a:solidFill>
            </a:endParaRPr>
          </a:p>
        </p:txBody>
      </p:sp>
      <p:sp>
        <p:nvSpPr>
          <p:cNvPr id="3" name="副標題 2"/>
          <p:cNvSpPr>
            <a:spLocks noGrp="1"/>
          </p:cNvSpPr>
          <p:nvPr>
            <p:ph type="subTitle" idx="1"/>
          </p:nvPr>
        </p:nvSpPr>
        <p:spPr>
          <a:xfrm>
            <a:off x="467543" y="1268758"/>
            <a:ext cx="8064897" cy="79209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Run Code Example (3:46/4:06)</a:t>
            </a:r>
          </a:p>
          <a:p>
            <a:pPr marL="342900" indent="-342900" algn="l">
              <a:buClr>
                <a:srgbClr val="0070C0"/>
              </a:buClr>
              <a:buSzPct val="80000"/>
              <a:buFont typeface="Wingdings" pitchFamily="2" charset="2"/>
              <a:buChar char="u"/>
            </a:pPr>
            <a:r>
              <a:rPr lang="en-US" sz="1800" dirty="0">
                <a:solidFill>
                  <a:schemeClr val="tx1"/>
                </a:solidFill>
                <a:hlinkClick r:id="rId2"/>
              </a:rPr>
              <a:t>https://www.learnsystemc.com/basic/module</a:t>
            </a:r>
            <a:endParaRPr lang="en-US" sz="1800" dirty="0">
              <a:solidFill>
                <a:schemeClr val="tx1"/>
              </a:solidFill>
            </a:endParaRP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t>https://www.youtube.com/watch?v=gQZiPwBAAoI&amp;list=PL1qVKHVG3ZfVb91esBQ0-0SQC3dGGeXkn&amp;index=7</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graphicFrame>
        <p:nvGraphicFramePr>
          <p:cNvPr id="7" name="Object 6">
            <a:extLst>
              <a:ext uri="{FF2B5EF4-FFF2-40B4-BE49-F238E27FC236}">
                <a16:creationId xmlns:a16="http://schemas.microsoft.com/office/drawing/2014/main" id="{7227E85C-513A-4ADC-47DA-6A703340F9AD}"/>
              </a:ext>
            </a:extLst>
          </p:cNvPr>
          <p:cNvGraphicFramePr>
            <a:graphicFrameLocks noChangeAspect="1"/>
          </p:cNvGraphicFramePr>
          <p:nvPr>
            <p:extLst>
              <p:ext uri="{D42A27DB-BD31-4B8C-83A1-F6EECF244321}">
                <p14:modId xmlns:p14="http://schemas.microsoft.com/office/powerpoint/2010/main" val="1973230188"/>
              </p:ext>
            </p:extLst>
          </p:nvPr>
        </p:nvGraphicFramePr>
        <p:xfrm>
          <a:off x="467544" y="1916832"/>
          <a:ext cx="6552728" cy="4526655"/>
        </p:xfrm>
        <a:graphic>
          <a:graphicData uri="http://schemas.openxmlformats.org/presentationml/2006/ole">
            <mc:AlternateContent xmlns:mc="http://schemas.openxmlformats.org/markup-compatibility/2006">
              <mc:Choice xmlns:v="urn:schemas-microsoft-com:vml" Requires="v">
                <p:oleObj name="Bitmap Image" r:id="rId3" imgW="8286840" imgH="5724360" progId="PBrush">
                  <p:embed/>
                </p:oleObj>
              </mc:Choice>
              <mc:Fallback>
                <p:oleObj name="Bitmap Image" r:id="rId3" imgW="8286840" imgH="5724360" progId="PBrush">
                  <p:embed/>
                  <p:pic>
                    <p:nvPicPr>
                      <p:cNvPr id="0" name=""/>
                      <p:cNvPicPr/>
                      <p:nvPr/>
                    </p:nvPicPr>
                    <p:blipFill>
                      <a:blip r:embed="rId4"/>
                      <a:stretch>
                        <a:fillRect/>
                      </a:stretch>
                    </p:blipFill>
                    <p:spPr>
                      <a:xfrm>
                        <a:off x="467544" y="1916832"/>
                        <a:ext cx="6552728" cy="4526655"/>
                      </a:xfrm>
                      <a:prstGeom prst="rect">
                        <a:avLst/>
                      </a:prstGeom>
                      <a:ln>
                        <a:solidFill>
                          <a:srgbClr val="C00000"/>
                        </a:solidFill>
                      </a:ln>
                    </p:spPr>
                  </p:pic>
                </p:oleObj>
              </mc:Fallback>
            </mc:AlternateContent>
          </a:graphicData>
        </a:graphic>
      </p:graphicFrame>
      <p:sp>
        <p:nvSpPr>
          <p:cNvPr id="8" name="TextBox 7">
            <a:extLst>
              <a:ext uri="{FF2B5EF4-FFF2-40B4-BE49-F238E27FC236}">
                <a16:creationId xmlns:a16="http://schemas.microsoft.com/office/drawing/2014/main" id="{F8FB9738-06EC-6EBF-3CEC-E14A79B4DDE8}"/>
              </a:ext>
            </a:extLst>
          </p:cNvPr>
          <p:cNvSpPr txBox="1"/>
          <p:nvPr/>
        </p:nvSpPr>
        <p:spPr>
          <a:xfrm>
            <a:off x="4237111" y="3284984"/>
            <a:ext cx="4896544" cy="830997"/>
          </a:xfrm>
          <a:prstGeom prst="rect">
            <a:avLst/>
          </a:prstGeom>
          <a:solidFill>
            <a:srgbClr val="FFFF00"/>
          </a:solidFill>
          <a:ln>
            <a:solidFill>
              <a:srgbClr val="C00000"/>
            </a:solidFill>
          </a:ln>
        </p:spPr>
        <p:txBody>
          <a:bodyPr wrap="square" rtlCol="0">
            <a:spAutoFit/>
          </a:bodyPr>
          <a:lstStyle/>
          <a:p>
            <a:r>
              <a:rPr lang="en-US" sz="1200" dirty="0"/>
              <a:t>When running the example, we have the following results below:</a:t>
            </a:r>
          </a:p>
          <a:p>
            <a:r>
              <a:rPr lang="en-US" sz="1200" dirty="0"/>
              <a:t>1. We first enter the elaboration stage at time 0 where all the constructors are called.</a:t>
            </a:r>
          </a:p>
          <a:p>
            <a:r>
              <a:rPr lang="en-US" sz="1200" dirty="0"/>
              <a:t>2. Afterwards are tow callback functions before end of elaboration.</a:t>
            </a:r>
          </a:p>
        </p:txBody>
      </p:sp>
      <p:sp>
        <p:nvSpPr>
          <p:cNvPr id="9" name="Rectangle 8">
            <a:extLst>
              <a:ext uri="{FF2B5EF4-FFF2-40B4-BE49-F238E27FC236}">
                <a16:creationId xmlns:a16="http://schemas.microsoft.com/office/drawing/2014/main" id="{10788A11-C742-2C56-626A-ADB8428C91E2}"/>
              </a:ext>
            </a:extLst>
          </p:cNvPr>
          <p:cNvSpPr/>
          <p:nvPr/>
        </p:nvSpPr>
        <p:spPr>
          <a:xfrm>
            <a:off x="1207502" y="4807091"/>
            <a:ext cx="1656184" cy="34137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54F8BB3B-144D-9013-FF9A-A507B0B71030}"/>
              </a:ext>
            </a:extLst>
          </p:cNvPr>
          <p:cNvCxnSpPr>
            <a:cxnSpLocks/>
            <a:stCxn id="8" idx="1"/>
            <a:endCxn id="9" idx="0"/>
          </p:cNvCxnSpPr>
          <p:nvPr/>
        </p:nvCxnSpPr>
        <p:spPr>
          <a:xfrm flipH="1">
            <a:off x="2035594" y="3700483"/>
            <a:ext cx="2201517" cy="110660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2" name="TextBox 11">
            <a:extLst>
              <a:ext uri="{FF2B5EF4-FFF2-40B4-BE49-F238E27FC236}">
                <a16:creationId xmlns:a16="http://schemas.microsoft.com/office/drawing/2014/main" id="{B8CE8E8A-16E1-DCF3-910B-7A0C038BC0BF}"/>
              </a:ext>
            </a:extLst>
          </p:cNvPr>
          <p:cNvSpPr txBox="1"/>
          <p:nvPr/>
        </p:nvSpPr>
        <p:spPr>
          <a:xfrm>
            <a:off x="4257395" y="4509120"/>
            <a:ext cx="4896544" cy="1569660"/>
          </a:xfrm>
          <a:prstGeom prst="rect">
            <a:avLst/>
          </a:prstGeom>
          <a:solidFill>
            <a:srgbClr val="FFFF00"/>
          </a:solidFill>
          <a:ln>
            <a:solidFill>
              <a:srgbClr val="C00000"/>
            </a:solidFill>
          </a:ln>
        </p:spPr>
        <p:txBody>
          <a:bodyPr wrap="square" rtlCol="0">
            <a:spAutoFit/>
          </a:bodyPr>
          <a:lstStyle/>
          <a:p>
            <a:r>
              <a:rPr lang="en-US" sz="1200" dirty="0"/>
              <a:t>After elaboration stage is a simulation stage.</a:t>
            </a:r>
          </a:p>
          <a:p>
            <a:r>
              <a:rPr lang="en-US" sz="1200" dirty="0"/>
              <a:t>1. First, the simulation kernel triggers the callback function, start_of_simulation()</a:t>
            </a:r>
          </a:p>
          <a:p>
            <a:r>
              <a:rPr lang="en-US" sz="1200" dirty="0"/>
              <a:t>2. Afterwards, it enter the initialization stage, after initialization, the systemC simulations runs.</a:t>
            </a:r>
          </a:p>
          <a:p>
            <a:r>
              <a:rPr lang="en-US" sz="1200" dirty="0"/>
              <a:t>Within this stage, the simulation processes are called repeatedly until it stops and </a:t>
            </a:r>
          </a:p>
          <a:p>
            <a:r>
              <a:rPr lang="en-US" sz="1200" dirty="0"/>
              <a:t>3. Simulation kernels calls the end_of_simulation()</a:t>
            </a:r>
          </a:p>
        </p:txBody>
      </p:sp>
      <p:sp>
        <p:nvSpPr>
          <p:cNvPr id="18" name="Rectangle 17">
            <a:extLst>
              <a:ext uri="{FF2B5EF4-FFF2-40B4-BE49-F238E27FC236}">
                <a16:creationId xmlns:a16="http://schemas.microsoft.com/office/drawing/2014/main" id="{B961691A-852A-9BDB-A005-D3619780F210}"/>
              </a:ext>
            </a:extLst>
          </p:cNvPr>
          <p:cNvSpPr/>
          <p:nvPr/>
        </p:nvSpPr>
        <p:spPr>
          <a:xfrm>
            <a:off x="1187624" y="5157192"/>
            <a:ext cx="2664296" cy="93610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B375C2F2-B834-7FAF-7131-5216A781D217}"/>
              </a:ext>
            </a:extLst>
          </p:cNvPr>
          <p:cNvCxnSpPr>
            <a:cxnSpLocks/>
            <a:stCxn id="12" idx="1"/>
            <a:endCxn id="18" idx="3"/>
          </p:cNvCxnSpPr>
          <p:nvPr/>
        </p:nvCxnSpPr>
        <p:spPr>
          <a:xfrm flipH="1">
            <a:off x="3851920" y="5293950"/>
            <a:ext cx="405475" cy="33129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2" name="TextBox 21">
            <a:extLst>
              <a:ext uri="{FF2B5EF4-FFF2-40B4-BE49-F238E27FC236}">
                <a16:creationId xmlns:a16="http://schemas.microsoft.com/office/drawing/2014/main" id="{E3FCF974-1351-9289-A7B5-EA294258BB4B}"/>
              </a:ext>
            </a:extLst>
          </p:cNvPr>
          <p:cNvSpPr txBox="1"/>
          <p:nvPr/>
        </p:nvSpPr>
        <p:spPr>
          <a:xfrm>
            <a:off x="4247456" y="6165304"/>
            <a:ext cx="4896544" cy="461665"/>
          </a:xfrm>
          <a:prstGeom prst="rect">
            <a:avLst/>
          </a:prstGeom>
          <a:solidFill>
            <a:srgbClr val="FFFF00"/>
          </a:solidFill>
          <a:ln>
            <a:solidFill>
              <a:srgbClr val="C00000"/>
            </a:solidFill>
          </a:ln>
        </p:spPr>
        <p:txBody>
          <a:bodyPr wrap="square" rtlCol="0">
            <a:spAutoFit/>
          </a:bodyPr>
          <a:lstStyle/>
          <a:p>
            <a:r>
              <a:rPr lang="en-US" sz="1200" dirty="0"/>
              <a:t>Finally, destructor functions are called during the cleanup stage. And the program returns.</a:t>
            </a:r>
          </a:p>
        </p:txBody>
      </p:sp>
      <p:sp>
        <p:nvSpPr>
          <p:cNvPr id="24" name="Rectangle 23">
            <a:extLst>
              <a:ext uri="{FF2B5EF4-FFF2-40B4-BE49-F238E27FC236}">
                <a16:creationId xmlns:a16="http://schemas.microsoft.com/office/drawing/2014/main" id="{8A66BCE2-1E66-F9DD-6003-B8438675EA7E}"/>
              </a:ext>
            </a:extLst>
          </p:cNvPr>
          <p:cNvSpPr/>
          <p:nvPr/>
        </p:nvSpPr>
        <p:spPr>
          <a:xfrm>
            <a:off x="1187624" y="6093296"/>
            <a:ext cx="1656184" cy="2880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a:extLst>
              <a:ext uri="{FF2B5EF4-FFF2-40B4-BE49-F238E27FC236}">
                <a16:creationId xmlns:a16="http://schemas.microsoft.com/office/drawing/2014/main" id="{CA19539A-5E6A-EADF-14CF-4A32925A81D6}"/>
              </a:ext>
            </a:extLst>
          </p:cNvPr>
          <p:cNvCxnSpPr>
            <a:stCxn id="22" idx="1"/>
            <a:endCxn id="24" idx="3"/>
          </p:cNvCxnSpPr>
          <p:nvPr/>
        </p:nvCxnSpPr>
        <p:spPr>
          <a:xfrm flipH="1" flipV="1">
            <a:off x="2843808" y="6237312"/>
            <a:ext cx="1403648" cy="15882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9155303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a:solidFill>
                  <a:srgbClr val="FFFF00"/>
                </a:solidFill>
              </a:rPr>
              <a:t>End</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2022/9/19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7 Simulation Stage</a:t>
            </a:r>
            <a:endParaRPr lang="zh-TW" altLang="en-US" sz="4000" b="1" dirty="0">
              <a:solidFill>
                <a:srgbClr val="FFFF00"/>
              </a:solidFill>
            </a:endParaRPr>
          </a:p>
        </p:txBody>
      </p:sp>
      <p:sp>
        <p:nvSpPr>
          <p:cNvPr id="3" name="副標題 2"/>
          <p:cNvSpPr>
            <a:spLocks noGrp="1"/>
          </p:cNvSpPr>
          <p:nvPr>
            <p:ph type="subTitle" idx="1"/>
          </p:nvPr>
        </p:nvSpPr>
        <p:spPr>
          <a:xfrm>
            <a:off x="467543" y="1268758"/>
            <a:ext cx="8424937" cy="129614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Simulation Process (0:02/3:58)</a:t>
            </a:r>
          </a:p>
          <a:p>
            <a:pPr marL="342900" indent="-342900" algn="l">
              <a:buClr>
                <a:srgbClr val="0070C0"/>
              </a:buClr>
              <a:buSzPct val="80000"/>
              <a:buFont typeface="Wingdings" pitchFamily="2" charset="2"/>
              <a:buChar char="u"/>
            </a:pPr>
            <a:r>
              <a:rPr lang="en-US" sz="1600" dirty="0">
                <a:solidFill>
                  <a:schemeClr val="tx1"/>
                </a:solidFill>
                <a:hlinkClick r:id="rId2"/>
              </a:rPr>
              <a:t>https://www.learnsystemc.com/</a:t>
            </a:r>
            <a:endParaRPr lang="en-US" sz="1600" dirty="0">
              <a:solidFill>
                <a:schemeClr val="tx1"/>
              </a:solidFill>
            </a:endParaRPr>
          </a:p>
          <a:p>
            <a:pPr marL="342900" indent="-342900" algn="l">
              <a:buClr>
                <a:srgbClr val="0070C0"/>
              </a:buClr>
              <a:buSzPct val="80000"/>
              <a:buFont typeface="Wingdings" pitchFamily="2" charset="2"/>
              <a:buChar char="u"/>
            </a:pPr>
            <a:r>
              <a:rPr lang="en-US" sz="1600" dirty="0">
                <a:solidFill>
                  <a:schemeClr val="tx1"/>
                </a:solidFill>
                <a:hlinkClick r:id="rId3"/>
              </a:rPr>
              <a:t>https://www.learnsystemc.com/basic/simu_stage</a:t>
            </a:r>
            <a:endParaRPr lang="en-US" sz="1600" dirty="0">
              <a:solidFill>
                <a:schemeClr val="tx1"/>
              </a:solidFill>
            </a:endParaRPr>
          </a:p>
          <a:p>
            <a:pPr marL="342900" indent="-342900" algn="l">
              <a:buClr>
                <a:srgbClr val="0070C0"/>
              </a:buClr>
              <a:buSzPct val="80000"/>
              <a:buFont typeface="Wingdings" pitchFamily="2" charset="2"/>
              <a:buChar char="u"/>
            </a:pPr>
            <a:r>
              <a:rPr lang="en-US" sz="1600" dirty="0">
                <a:solidFill>
                  <a:schemeClr val="tx1"/>
                </a:solidFill>
              </a:rPr>
              <a:t>We discuss the different stages if system C.</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t>https://www.youtube.com/watch?v=gQZiPwBAAoI&amp;list=PL1qVKHVG3ZfVb91esBQ0-0SQC3dGGeXkn&amp;index=7</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graphicFrame>
        <p:nvGraphicFramePr>
          <p:cNvPr id="7" name="Object 6">
            <a:extLst>
              <a:ext uri="{FF2B5EF4-FFF2-40B4-BE49-F238E27FC236}">
                <a16:creationId xmlns:a16="http://schemas.microsoft.com/office/drawing/2014/main" id="{92E78B7A-99FB-17F8-A2DE-C4717265D273}"/>
              </a:ext>
            </a:extLst>
          </p:cNvPr>
          <p:cNvGraphicFramePr>
            <a:graphicFrameLocks noChangeAspect="1"/>
          </p:cNvGraphicFramePr>
          <p:nvPr>
            <p:extLst>
              <p:ext uri="{D42A27DB-BD31-4B8C-83A1-F6EECF244321}">
                <p14:modId xmlns:p14="http://schemas.microsoft.com/office/powerpoint/2010/main" val="4019116846"/>
              </p:ext>
            </p:extLst>
          </p:nvPr>
        </p:nvGraphicFramePr>
        <p:xfrm>
          <a:off x="1475656" y="2708920"/>
          <a:ext cx="6096000" cy="3382963"/>
        </p:xfrm>
        <a:graphic>
          <a:graphicData uri="http://schemas.openxmlformats.org/presentationml/2006/ole">
            <mc:AlternateContent xmlns:mc="http://schemas.openxmlformats.org/markup-compatibility/2006">
              <mc:Choice xmlns:v="urn:schemas-microsoft-com:vml" Requires="v">
                <p:oleObj name="Bitmap Image" r:id="rId4" imgW="10829880" imgH="6010200" progId="PBrush">
                  <p:embed/>
                </p:oleObj>
              </mc:Choice>
              <mc:Fallback>
                <p:oleObj name="Bitmap Image" r:id="rId4" imgW="10829880" imgH="6010200" progId="PBrush">
                  <p:embed/>
                  <p:pic>
                    <p:nvPicPr>
                      <p:cNvPr id="0" name=""/>
                      <p:cNvPicPr/>
                      <p:nvPr/>
                    </p:nvPicPr>
                    <p:blipFill>
                      <a:blip r:embed="rId5"/>
                      <a:stretch>
                        <a:fillRect/>
                      </a:stretch>
                    </p:blipFill>
                    <p:spPr>
                      <a:xfrm>
                        <a:off x="1475656" y="2708920"/>
                        <a:ext cx="6096000" cy="3382963"/>
                      </a:xfrm>
                      <a:prstGeom prst="rect">
                        <a:avLst/>
                      </a:prstGeom>
                      <a:ln>
                        <a:solidFill>
                          <a:srgbClr val="C00000"/>
                        </a:solidFill>
                      </a:ln>
                    </p:spPr>
                  </p:pic>
                </p:oleObj>
              </mc:Fallback>
            </mc:AlternateContent>
          </a:graphicData>
        </a:graphic>
      </p:graphicFrame>
    </p:spTree>
    <p:extLst>
      <p:ext uri="{BB962C8B-B14F-4D97-AF65-F5344CB8AC3E}">
        <p14:creationId xmlns:p14="http://schemas.microsoft.com/office/powerpoint/2010/main" val="3327016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7 Simulation Stage</a:t>
            </a:r>
            <a:endParaRPr lang="zh-TW" altLang="en-US" sz="4000" b="1" dirty="0">
              <a:solidFill>
                <a:srgbClr val="FFFF00"/>
              </a:solidFill>
            </a:endParaRPr>
          </a:p>
        </p:txBody>
      </p:sp>
      <p:sp>
        <p:nvSpPr>
          <p:cNvPr id="3" name="副標題 2"/>
          <p:cNvSpPr>
            <a:spLocks noGrp="1"/>
          </p:cNvSpPr>
          <p:nvPr>
            <p:ph type="subTitle" idx="1"/>
          </p:nvPr>
        </p:nvSpPr>
        <p:spPr>
          <a:xfrm>
            <a:off x="467543" y="1268758"/>
            <a:ext cx="8424937" cy="180020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Simulation Process (0:02/3:58)</a:t>
            </a:r>
          </a:p>
          <a:p>
            <a:pPr marL="342900" indent="-342900" algn="l">
              <a:buClr>
                <a:srgbClr val="0070C0"/>
              </a:buClr>
              <a:buSzPct val="80000"/>
              <a:buFont typeface="Wingdings" pitchFamily="2" charset="2"/>
              <a:buChar char="u"/>
            </a:pPr>
            <a:r>
              <a:rPr lang="en-US" sz="1600" dirty="0">
                <a:solidFill>
                  <a:schemeClr val="tx1"/>
                </a:solidFill>
                <a:hlinkClick r:id="rId2"/>
              </a:rPr>
              <a:t>https://www.learnsystemc.com/</a:t>
            </a:r>
            <a:endParaRPr lang="en-US" sz="1600" dirty="0">
              <a:solidFill>
                <a:schemeClr val="tx1"/>
              </a:solidFill>
            </a:endParaRPr>
          </a:p>
          <a:p>
            <a:pPr marL="342900" indent="-342900" algn="l">
              <a:buClr>
                <a:srgbClr val="0070C0"/>
              </a:buClr>
              <a:buSzPct val="80000"/>
              <a:buFont typeface="Wingdings" pitchFamily="2" charset="2"/>
              <a:buChar char="u"/>
            </a:pPr>
            <a:r>
              <a:rPr lang="en-US" sz="1600" dirty="0">
                <a:solidFill>
                  <a:schemeClr val="tx1"/>
                </a:solidFill>
                <a:hlinkClick r:id="rId3"/>
              </a:rPr>
              <a:t>https://www.learnsystemc.com/basic/simu_stage</a:t>
            </a:r>
            <a:endParaRPr lang="en-US" sz="1600" dirty="0">
              <a:solidFill>
                <a:schemeClr val="tx1"/>
              </a:solidFill>
            </a:endParaRPr>
          </a:p>
          <a:p>
            <a:pPr marL="342900" indent="-342900" algn="l">
              <a:buClr>
                <a:srgbClr val="0070C0"/>
              </a:buClr>
              <a:buSzPct val="80000"/>
              <a:buFont typeface="Wingdings" pitchFamily="2" charset="2"/>
              <a:buChar char="u"/>
            </a:pPr>
            <a:r>
              <a:rPr lang="en-US" sz="1600" dirty="0">
                <a:solidFill>
                  <a:schemeClr val="tx1"/>
                </a:solidFill>
              </a:rPr>
              <a:t>As shown in the below diagram, there are three different stages: </a:t>
            </a:r>
            <a:r>
              <a:rPr lang="en-US" sz="1600" b="1" dirty="0">
                <a:solidFill>
                  <a:srgbClr val="C00000"/>
                </a:solidFill>
              </a:rPr>
              <a:t>an elaboration stage, a clean up stage, and execution stage</a:t>
            </a:r>
            <a:r>
              <a:rPr lang="en-US" sz="1600" dirty="0">
                <a:solidFill>
                  <a:schemeClr val="tx1"/>
                </a:solidFill>
              </a:rPr>
              <a:t>.</a:t>
            </a:r>
          </a:p>
          <a:p>
            <a:pPr marL="342900" indent="-342900" algn="l">
              <a:buClr>
                <a:srgbClr val="0070C0"/>
              </a:buClr>
              <a:buSzPct val="80000"/>
              <a:buFont typeface="Wingdings" pitchFamily="2" charset="2"/>
              <a:buChar char="u"/>
            </a:pPr>
            <a:r>
              <a:rPr lang="en-US" sz="1600" dirty="0">
                <a:solidFill>
                  <a:schemeClr val="tx1"/>
                </a:solidFill>
              </a:rPr>
              <a:t>The three different stages are separated by </a:t>
            </a:r>
            <a:r>
              <a:rPr lang="en-US" sz="1600" b="1" dirty="0">
                <a:solidFill>
                  <a:srgbClr val="C00000"/>
                </a:solidFill>
              </a:rPr>
              <a:t>sc_start() function</a:t>
            </a:r>
            <a:r>
              <a:rPr lang="en-US" sz="1600" dirty="0">
                <a:solidFill>
                  <a:schemeClr val="tx1"/>
                </a:solidFill>
              </a:rPr>
              <a: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t>https://www.youtube.com/watch?v=gQZiPwBAAoI&amp;list=PL1qVKHVG3ZfVb91esBQ0-0SQC3dGGeXkn&amp;index=7</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1026" name="Picture 2" descr="systemc_kernel">
            <a:extLst>
              <a:ext uri="{FF2B5EF4-FFF2-40B4-BE49-F238E27FC236}">
                <a16:creationId xmlns:a16="http://schemas.microsoft.com/office/drawing/2014/main" id="{F47C94A1-FCCB-AC8D-B31B-D7F060DF5B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664" y="3284984"/>
            <a:ext cx="6096000" cy="3267075"/>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3948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7 Simulation Stage</a:t>
            </a:r>
            <a:endParaRPr lang="zh-TW" altLang="en-US" sz="4000" b="1" dirty="0">
              <a:solidFill>
                <a:srgbClr val="FFFF00"/>
              </a:solidFill>
            </a:endParaRPr>
          </a:p>
        </p:txBody>
      </p:sp>
      <p:sp>
        <p:nvSpPr>
          <p:cNvPr id="3" name="副標題 2"/>
          <p:cNvSpPr>
            <a:spLocks noGrp="1"/>
          </p:cNvSpPr>
          <p:nvPr>
            <p:ph type="subTitle" idx="1"/>
          </p:nvPr>
        </p:nvSpPr>
        <p:spPr>
          <a:xfrm>
            <a:off x="467543" y="1268758"/>
            <a:ext cx="8424937" cy="194421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Simulation Process (0:24/3:58)</a:t>
            </a:r>
          </a:p>
          <a:p>
            <a:pPr marL="342900" indent="-342900" algn="l">
              <a:buClr>
                <a:srgbClr val="0070C0"/>
              </a:buClr>
              <a:buSzPct val="80000"/>
              <a:buFont typeface="Wingdings" pitchFamily="2" charset="2"/>
              <a:buChar char="u"/>
            </a:pPr>
            <a:r>
              <a:rPr lang="en-US" sz="1600" dirty="0">
                <a:solidFill>
                  <a:schemeClr val="tx1"/>
                </a:solidFill>
                <a:hlinkClick r:id="rId2"/>
              </a:rPr>
              <a:t>https://www.learnsystemc.com/</a:t>
            </a:r>
            <a:endParaRPr lang="en-US" sz="1600" dirty="0">
              <a:solidFill>
                <a:schemeClr val="tx1"/>
              </a:solidFill>
            </a:endParaRPr>
          </a:p>
          <a:p>
            <a:pPr marL="342900" indent="-342900" algn="l">
              <a:buClr>
                <a:srgbClr val="0070C0"/>
              </a:buClr>
              <a:buSzPct val="80000"/>
              <a:buFont typeface="Wingdings" pitchFamily="2" charset="2"/>
              <a:buChar char="u"/>
            </a:pPr>
            <a:r>
              <a:rPr lang="en-US" sz="1600" dirty="0">
                <a:solidFill>
                  <a:schemeClr val="tx1"/>
                </a:solidFill>
              </a:rPr>
              <a:t>After sc_start is cleanup.</a:t>
            </a:r>
          </a:p>
          <a:p>
            <a:pPr marL="342900" indent="-342900" algn="l">
              <a:buClr>
                <a:srgbClr val="0070C0"/>
              </a:buClr>
              <a:buSzPct val="80000"/>
              <a:buFont typeface="Wingdings" pitchFamily="2" charset="2"/>
              <a:buChar char="u"/>
            </a:pPr>
            <a:r>
              <a:rPr lang="en-US" sz="1600" dirty="0">
                <a:solidFill>
                  <a:schemeClr val="tx1"/>
                </a:solidFill>
              </a:rPr>
              <a:t>Upon encountering sc_start(), systemC simulation kernel will take over the charge and it enters the execution stage which is further divided into tow sub-stages: initialization stage and simulation stage.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t>https://www.youtube.com/watch?v=gQZiPwBAAoI&amp;list=PL1qVKHVG3ZfVb91esBQ0-0SQC3dGGeXkn&amp;index=7</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pic>
        <p:nvPicPr>
          <p:cNvPr id="1026" name="Picture 2" descr="systemc_kernel">
            <a:extLst>
              <a:ext uri="{FF2B5EF4-FFF2-40B4-BE49-F238E27FC236}">
                <a16:creationId xmlns:a16="http://schemas.microsoft.com/office/drawing/2014/main" id="{F47C94A1-FCCB-AC8D-B31B-D7F060DF5B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3429000"/>
            <a:ext cx="6096000" cy="3267075"/>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1349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7 Simulation Stage</a:t>
            </a:r>
            <a:endParaRPr lang="zh-TW" altLang="en-US" sz="4000" b="1" dirty="0">
              <a:solidFill>
                <a:srgbClr val="FFFF00"/>
              </a:solidFill>
            </a:endParaRPr>
          </a:p>
        </p:txBody>
      </p:sp>
      <p:sp>
        <p:nvSpPr>
          <p:cNvPr id="3" name="副標題 2"/>
          <p:cNvSpPr>
            <a:spLocks noGrp="1"/>
          </p:cNvSpPr>
          <p:nvPr>
            <p:ph type="subTitle" idx="1"/>
          </p:nvPr>
        </p:nvSpPr>
        <p:spPr>
          <a:xfrm>
            <a:off x="467543" y="1268758"/>
            <a:ext cx="8424937" cy="223225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Simulation Process (0:41/3:58)</a:t>
            </a:r>
          </a:p>
          <a:p>
            <a:pPr marL="342900" indent="-342900" algn="l">
              <a:buClr>
                <a:srgbClr val="0070C0"/>
              </a:buClr>
              <a:buSzPct val="80000"/>
              <a:buFont typeface="Wingdings" pitchFamily="2" charset="2"/>
              <a:buChar char="u"/>
            </a:pPr>
            <a:r>
              <a:rPr lang="en-US" sz="1600" dirty="0">
                <a:solidFill>
                  <a:schemeClr val="tx1"/>
                </a:solidFill>
                <a:hlinkClick r:id="rId2"/>
              </a:rPr>
              <a:t>https://www.learnsystemc.com/</a:t>
            </a:r>
            <a:endParaRPr lang="en-US" sz="1600" dirty="0">
              <a:solidFill>
                <a:schemeClr val="tx1"/>
              </a:solidFill>
            </a:endParaRPr>
          </a:p>
          <a:p>
            <a:pPr marL="342900" indent="-342900" algn="l">
              <a:buClr>
                <a:srgbClr val="0070C0"/>
              </a:buClr>
              <a:buSzPct val="80000"/>
              <a:buFont typeface="Wingdings" pitchFamily="2" charset="2"/>
              <a:buChar char="u"/>
            </a:pPr>
            <a:r>
              <a:rPr lang="en-US" sz="1600" dirty="0">
                <a:solidFill>
                  <a:schemeClr val="tx1"/>
                </a:solidFill>
              </a:rPr>
              <a:t>Initialization stage happens in the very beginning to initialize the systemc modules to do the port binding and etc.</a:t>
            </a:r>
          </a:p>
          <a:p>
            <a:pPr marL="342900" indent="-342900" algn="l">
              <a:buClr>
                <a:srgbClr val="0070C0"/>
              </a:buClr>
              <a:buSzPct val="80000"/>
              <a:buFont typeface="Wingdings" pitchFamily="2" charset="2"/>
              <a:buChar char="u"/>
            </a:pPr>
            <a:r>
              <a:rPr lang="en-US" sz="1600" dirty="0">
                <a:solidFill>
                  <a:schemeClr val="tx1"/>
                </a:solidFill>
              </a:rPr>
              <a:t>Within the simulation stage, it has three different sub-steps: An evaluation step, an Update step, and step to advance time.</a:t>
            </a:r>
          </a:p>
          <a:p>
            <a:pPr marL="342900" indent="-342900" algn="l">
              <a:buClr>
                <a:srgbClr val="0070C0"/>
              </a:buClr>
              <a:buSzPct val="80000"/>
              <a:buFont typeface="Wingdings" pitchFamily="2" charset="2"/>
              <a:buChar char="u"/>
            </a:pPr>
            <a:r>
              <a:rPr lang="en-US" sz="1600" dirty="0">
                <a:solidFill>
                  <a:schemeClr val="tx1"/>
                </a:solidFill>
              </a:rPr>
              <a:t>Evaluation step is where the systemC simulation kernel will trigger different simulation processes run some statements.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t>https://www.youtube.com/watch?v=gQZiPwBAAoI&amp;list=PL1qVKHVG3ZfVb91esBQ0-0SQC3dGGeXkn&amp;index=7</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pic>
        <p:nvPicPr>
          <p:cNvPr id="1026" name="Picture 2" descr="systemc_kernel">
            <a:extLst>
              <a:ext uri="{FF2B5EF4-FFF2-40B4-BE49-F238E27FC236}">
                <a16:creationId xmlns:a16="http://schemas.microsoft.com/office/drawing/2014/main" id="{F47C94A1-FCCB-AC8D-B31B-D7F060DF5B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3501008"/>
            <a:ext cx="6096000" cy="3267075"/>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7680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7 Simulation Stage</a:t>
            </a:r>
            <a:endParaRPr lang="zh-TW" altLang="en-US" sz="4000" b="1" dirty="0">
              <a:solidFill>
                <a:srgbClr val="FFFF00"/>
              </a:solidFill>
            </a:endParaRPr>
          </a:p>
        </p:txBody>
      </p:sp>
      <p:sp>
        <p:nvSpPr>
          <p:cNvPr id="3" name="副標題 2"/>
          <p:cNvSpPr>
            <a:spLocks noGrp="1"/>
          </p:cNvSpPr>
          <p:nvPr>
            <p:ph type="subTitle" idx="1"/>
          </p:nvPr>
        </p:nvSpPr>
        <p:spPr>
          <a:xfrm>
            <a:off x="467543" y="1268758"/>
            <a:ext cx="8424937" cy="223225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Simulation Process (1:04/3:58)</a:t>
            </a:r>
          </a:p>
          <a:p>
            <a:pPr marL="342900" indent="-342900" algn="l">
              <a:buClr>
                <a:srgbClr val="0070C0"/>
              </a:buClr>
              <a:buSzPct val="80000"/>
              <a:buFont typeface="Wingdings" pitchFamily="2" charset="2"/>
              <a:buChar char="u"/>
            </a:pPr>
            <a:r>
              <a:rPr lang="en-US" sz="1600" dirty="0">
                <a:solidFill>
                  <a:schemeClr val="tx1"/>
                </a:solidFill>
                <a:hlinkClick r:id="rId2"/>
              </a:rPr>
              <a:t>https://www.learnsystemc.com/</a:t>
            </a:r>
            <a:endParaRPr lang="en-US" sz="1600" dirty="0">
              <a:solidFill>
                <a:schemeClr val="tx1"/>
              </a:solidFill>
            </a:endParaRPr>
          </a:p>
          <a:p>
            <a:pPr marL="342900" indent="-342900" algn="l">
              <a:buClr>
                <a:srgbClr val="0070C0"/>
              </a:buClr>
              <a:buSzPct val="80000"/>
              <a:buFont typeface="Wingdings" pitchFamily="2" charset="2"/>
              <a:buChar char="u"/>
            </a:pPr>
            <a:r>
              <a:rPr lang="en-US" sz="1600" dirty="0">
                <a:solidFill>
                  <a:schemeClr val="tx1"/>
                </a:solidFill>
              </a:rPr>
              <a:t>Afterwards, it will update the value and will check if there are pending simulation processes in the future.</a:t>
            </a:r>
          </a:p>
          <a:p>
            <a:pPr marL="342900" indent="-342900" algn="l">
              <a:buClr>
                <a:srgbClr val="0070C0"/>
              </a:buClr>
              <a:buSzPct val="80000"/>
              <a:buFont typeface="Wingdings" pitchFamily="2" charset="2"/>
              <a:buChar char="u"/>
            </a:pPr>
            <a:r>
              <a:rPr lang="en-US" sz="1600" dirty="0">
                <a:solidFill>
                  <a:schemeClr val="tx1"/>
                </a:solidFill>
              </a:rPr>
              <a:t>If yes, it will advance the time to execute the next simulation process, otherwise, it will end the execution phase.</a:t>
            </a:r>
          </a:p>
          <a:p>
            <a:pPr marL="342900" indent="-342900" algn="l">
              <a:buClr>
                <a:srgbClr val="0070C0"/>
              </a:buClr>
              <a:buSzPct val="80000"/>
              <a:buFont typeface="Wingdings" pitchFamily="2" charset="2"/>
              <a:buChar char="u"/>
            </a:pPr>
            <a:r>
              <a:rPr lang="en-US" sz="1600" dirty="0">
                <a:solidFill>
                  <a:schemeClr val="tx1"/>
                </a:solidFill>
              </a:rPr>
              <a:t>Upon returning from sc_start(), we enter the cleanup stage, which can do some post-processing cleanup, for example, close file, open file, and etc. and this is the end of the program.</a:t>
            </a:r>
          </a:p>
          <a:p>
            <a:pPr marL="342900" indent="-342900" algn="l">
              <a:buClr>
                <a:srgbClr val="0070C0"/>
              </a:buClr>
              <a:buSzPct val="80000"/>
              <a:buFont typeface="Wingdings" pitchFamily="2" charset="2"/>
              <a:buChar char="u"/>
            </a:pPr>
            <a:endParaRPr lang="en-US" sz="16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t>https://www.youtube.com/watch?v=gQZiPwBAAoI&amp;list=PL1qVKHVG3ZfVb91esBQ0-0SQC3dGGeXkn&amp;index=7</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pic>
        <p:nvPicPr>
          <p:cNvPr id="1026" name="Picture 2" descr="systemc_kernel">
            <a:extLst>
              <a:ext uri="{FF2B5EF4-FFF2-40B4-BE49-F238E27FC236}">
                <a16:creationId xmlns:a16="http://schemas.microsoft.com/office/drawing/2014/main" id="{F47C94A1-FCCB-AC8D-B31B-D7F060DF5B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3501008"/>
            <a:ext cx="6096000" cy="3267075"/>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9396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7 Simulation Stage</a:t>
            </a:r>
            <a:endParaRPr lang="zh-TW" altLang="en-US" sz="4000" b="1" dirty="0">
              <a:solidFill>
                <a:srgbClr val="FFFF00"/>
              </a:solidFill>
            </a:endParaRPr>
          </a:p>
        </p:txBody>
      </p:sp>
      <p:sp>
        <p:nvSpPr>
          <p:cNvPr id="3" name="副標題 2"/>
          <p:cNvSpPr>
            <a:spLocks noGrp="1"/>
          </p:cNvSpPr>
          <p:nvPr>
            <p:ph type="subTitle" idx="1"/>
          </p:nvPr>
        </p:nvSpPr>
        <p:spPr>
          <a:xfrm>
            <a:off x="467543" y="1268758"/>
            <a:ext cx="8424937" cy="93610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Simulation Process (1:04/3:58)</a:t>
            </a:r>
          </a:p>
          <a:p>
            <a:pPr marL="342900" indent="-342900" algn="l">
              <a:buClr>
                <a:srgbClr val="0070C0"/>
              </a:buClr>
              <a:buSzPct val="80000"/>
              <a:buFont typeface="Wingdings" pitchFamily="2" charset="2"/>
              <a:buChar char="u"/>
            </a:pPr>
            <a:r>
              <a:rPr lang="en-US" sz="1600" dirty="0">
                <a:solidFill>
                  <a:schemeClr val="tx1"/>
                </a:solidFill>
                <a:hlinkClick r:id="rId2"/>
              </a:rPr>
              <a:t>https://www.learnsystemc.com/basic/simu_stage</a:t>
            </a:r>
            <a:endParaRPr lang="en-US" sz="1600" dirty="0">
              <a:solidFill>
                <a:schemeClr val="tx1"/>
              </a:solidFill>
            </a:endParaRPr>
          </a:p>
          <a:p>
            <a:pPr marL="342900" indent="-342900" algn="l">
              <a:buClr>
                <a:srgbClr val="0070C0"/>
              </a:buClr>
              <a:buSzPct val="80000"/>
              <a:buFont typeface="Wingdings" pitchFamily="2" charset="2"/>
              <a:buChar char="u"/>
            </a:pPr>
            <a:r>
              <a:rPr lang="en-US" sz="1600" dirty="0">
                <a:solidFill>
                  <a:schemeClr val="tx1"/>
                </a:solidFill>
              </a:rPr>
              <a:t>Let’s look at an example of simulation stages.</a:t>
            </a:r>
          </a:p>
          <a:p>
            <a:pPr marL="342900" indent="-342900" algn="l">
              <a:buClr>
                <a:srgbClr val="0070C0"/>
              </a:buClr>
              <a:buSzPct val="80000"/>
              <a:buFont typeface="Wingdings" pitchFamily="2" charset="2"/>
              <a:buChar char="u"/>
            </a:pPr>
            <a:endParaRPr lang="en-US" sz="16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t>https://www.youtube.com/watch?v=gQZiPwBAAoI&amp;list=PL1qVKHVG3ZfVb91esBQ0-0SQC3dGGeXkn&amp;index=7</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graphicFrame>
        <p:nvGraphicFramePr>
          <p:cNvPr id="7" name="Object 6">
            <a:extLst>
              <a:ext uri="{FF2B5EF4-FFF2-40B4-BE49-F238E27FC236}">
                <a16:creationId xmlns:a16="http://schemas.microsoft.com/office/drawing/2014/main" id="{E3B2719D-B6E2-AC92-B38F-0AB36343033A}"/>
              </a:ext>
            </a:extLst>
          </p:cNvPr>
          <p:cNvGraphicFramePr>
            <a:graphicFrameLocks noChangeAspect="1"/>
          </p:cNvGraphicFramePr>
          <p:nvPr>
            <p:extLst>
              <p:ext uri="{D42A27DB-BD31-4B8C-83A1-F6EECF244321}">
                <p14:modId xmlns:p14="http://schemas.microsoft.com/office/powerpoint/2010/main" val="2298082111"/>
              </p:ext>
            </p:extLst>
          </p:nvPr>
        </p:nvGraphicFramePr>
        <p:xfrm>
          <a:off x="755576" y="2348880"/>
          <a:ext cx="7616089" cy="3528392"/>
        </p:xfrm>
        <a:graphic>
          <a:graphicData uri="http://schemas.openxmlformats.org/presentationml/2006/ole">
            <mc:AlternateContent xmlns:mc="http://schemas.openxmlformats.org/markup-compatibility/2006">
              <mc:Choice xmlns:v="urn:schemas-microsoft-com:vml" Requires="v">
                <p:oleObj name="Bitmap Image" r:id="rId3" imgW="12420720" imgH="5753160" progId="PBrush">
                  <p:embed/>
                </p:oleObj>
              </mc:Choice>
              <mc:Fallback>
                <p:oleObj name="Bitmap Image" r:id="rId3" imgW="12420720" imgH="5753160" progId="PBrush">
                  <p:embed/>
                  <p:pic>
                    <p:nvPicPr>
                      <p:cNvPr id="0" name=""/>
                      <p:cNvPicPr/>
                      <p:nvPr/>
                    </p:nvPicPr>
                    <p:blipFill>
                      <a:blip r:embed="rId4"/>
                      <a:stretch>
                        <a:fillRect/>
                      </a:stretch>
                    </p:blipFill>
                    <p:spPr>
                      <a:xfrm>
                        <a:off x="755576" y="2348880"/>
                        <a:ext cx="7616089" cy="3528392"/>
                      </a:xfrm>
                      <a:prstGeom prst="rect">
                        <a:avLst/>
                      </a:prstGeom>
                      <a:ln>
                        <a:solidFill>
                          <a:srgbClr val="C00000"/>
                        </a:solidFill>
                      </a:ln>
                    </p:spPr>
                  </p:pic>
                </p:oleObj>
              </mc:Fallback>
            </mc:AlternateContent>
          </a:graphicData>
        </a:graphic>
      </p:graphicFrame>
    </p:spTree>
    <p:extLst>
      <p:ext uri="{BB962C8B-B14F-4D97-AF65-F5344CB8AC3E}">
        <p14:creationId xmlns:p14="http://schemas.microsoft.com/office/powerpoint/2010/main" val="2760052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7 Simulation Stage</a:t>
            </a:r>
            <a:endParaRPr lang="zh-TW" altLang="en-US" sz="4000" b="1" dirty="0">
              <a:solidFill>
                <a:srgbClr val="FFFF00"/>
              </a:solidFill>
            </a:endParaRPr>
          </a:p>
        </p:txBody>
      </p:sp>
      <p:sp>
        <p:nvSpPr>
          <p:cNvPr id="3" name="副標題 2"/>
          <p:cNvSpPr>
            <a:spLocks noGrp="1"/>
          </p:cNvSpPr>
          <p:nvPr>
            <p:ph type="subTitle" idx="1"/>
          </p:nvPr>
        </p:nvSpPr>
        <p:spPr>
          <a:xfrm>
            <a:off x="467543" y="1268758"/>
            <a:ext cx="8424937" cy="93610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Simulation Process (1:04/3:58)</a:t>
            </a:r>
          </a:p>
          <a:p>
            <a:pPr marL="342900" indent="-342900" algn="l">
              <a:buClr>
                <a:srgbClr val="0070C0"/>
              </a:buClr>
              <a:buSzPct val="80000"/>
              <a:buFont typeface="Wingdings" pitchFamily="2" charset="2"/>
              <a:buChar char="u"/>
            </a:pPr>
            <a:r>
              <a:rPr lang="en-US" sz="1600" dirty="0">
                <a:solidFill>
                  <a:schemeClr val="tx1"/>
                </a:solidFill>
                <a:hlinkClick r:id="rId2"/>
              </a:rPr>
              <a:t>https://www.learnsystemc.com/basic/simu_stage</a:t>
            </a:r>
            <a:endParaRPr lang="en-US" sz="1600" dirty="0">
              <a:solidFill>
                <a:schemeClr val="tx1"/>
              </a:solidFill>
            </a:endParaRPr>
          </a:p>
          <a:p>
            <a:pPr marL="342900" indent="-342900" algn="l">
              <a:buClr>
                <a:srgbClr val="0070C0"/>
              </a:buClr>
              <a:buSzPct val="80000"/>
              <a:buFont typeface="Wingdings" pitchFamily="2" charset="2"/>
              <a:buChar char="u"/>
            </a:pPr>
            <a:r>
              <a:rPr lang="en-US" sz="1600" dirty="0">
                <a:solidFill>
                  <a:schemeClr val="tx1"/>
                </a:solidFill>
              </a:rPr>
              <a:t>Let’s look at an example of simulation stages.</a:t>
            </a:r>
          </a:p>
          <a:p>
            <a:pPr marL="342900" indent="-342900" algn="l">
              <a:buClr>
                <a:srgbClr val="0070C0"/>
              </a:buClr>
              <a:buSzPct val="80000"/>
              <a:buFont typeface="Wingdings" pitchFamily="2" charset="2"/>
              <a:buChar char="u"/>
            </a:pPr>
            <a:endParaRPr lang="en-US" sz="16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t>https://www.youtube.com/watch?v=gQZiPwBAAoI&amp;list=PL1qVKHVG3ZfVb91esBQ0-0SQC3dGGeXkn&amp;index=7</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graphicFrame>
        <p:nvGraphicFramePr>
          <p:cNvPr id="7" name="Object 6">
            <a:extLst>
              <a:ext uri="{FF2B5EF4-FFF2-40B4-BE49-F238E27FC236}">
                <a16:creationId xmlns:a16="http://schemas.microsoft.com/office/drawing/2014/main" id="{E3B2719D-B6E2-AC92-B38F-0AB36343033A}"/>
              </a:ext>
            </a:extLst>
          </p:cNvPr>
          <p:cNvGraphicFramePr>
            <a:graphicFrameLocks noChangeAspect="1"/>
          </p:cNvGraphicFramePr>
          <p:nvPr/>
        </p:nvGraphicFramePr>
        <p:xfrm>
          <a:off x="755576" y="2348880"/>
          <a:ext cx="7616089" cy="3528392"/>
        </p:xfrm>
        <a:graphic>
          <a:graphicData uri="http://schemas.openxmlformats.org/presentationml/2006/ole">
            <mc:AlternateContent xmlns:mc="http://schemas.openxmlformats.org/markup-compatibility/2006">
              <mc:Choice xmlns:v="urn:schemas-microsoft-com:vml" Requires="v">
                <p:oleObj name="Bitmap Image" r:id="rId3" imgW="12420720" imgH="5753160" progId="PBrush">
                  <p:embed/>
                </p:oleObj>
              </mc:Choice>
              <mc:Fallback>
                <p:oleObj name="Bitmap Image" r:id="rId3" imgW="12420720" imgH="5753160" progId="PBrush">
                  <p:embed/>
                  <p:pic>
                    <p:nvPicPr>
                      <p:cNvPr id="7" name="Object 6">
                        <a:extLst>
                          <a:ext uri="{FF2B5EF4-FFF2-40B4-BE49-F238E27FC236}">
                            <a16:creationId xmlns:a16="http://schemas.microsoft.com/office/drawing/2014/main" id="{E3B2719D-B6E2-AC92-B38F-0AB36343033A}"/>
                          </a:ext>
                        </a:extLst>
                      </p:cNvPr>
                      <p:cNvPicPr/>
                      <p:nvPr/>
                    </p:nvPicPr>
                    <p:blipFill>
                      <a:blip r:embed="rId4"/>
                      <a:stretch>
                        <a:fillRect/>
                      </a:stretch>
                    </p:blipFill>
                    <p:spPr>
                      <a:xfrm>
                        <a:off x="755576" y="2348880"/>
                        <a:ext cx="7616089" cy="3528392"/>
                      </a:xfrm>
                      <a:prstGeom prst="rect">
                        <a:avLst/>
                      </a:prstGeom>
                      <a:ln>
                        <a:solidFill>
                          <a:srgbClr val="C00000"/>
                        </a:solidFill>
                      </a:ln>
                    </p:spPr>
                  </p:pic>
                </p:oleObj>
              </mc:Fallback>
            </mc:AlternateContent>
          </a:graphicData>
        </a:graphic>
      </p:graphicFrame>
    </p:spTree>
    <p:extLst>
      <p:ext uri="{BB962C8B-B14F-4D97-AF65-F5344CB8AC3E}">
        <p14:creationId xmlns:p14="http://schemas.microsoft.com/office/powerpoint/2010/main" val="3901747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7 Simulation Stage</a:t>
            </a:r>
            <a:endParaRPr lang="zh-TW" altLang="en-US" sz="4000" b="1" dirty="0">
              <a:solidFill>
                <a:srgbClr val="FFFF00"/>
              </a:solidFill>
            </a:endParaRPr>
          </a:p>
        </p:txBody>
      </p:sp>
      <p:sp>
        <p:nvSpPr>
          <p:cNvPr id="3" name="副標題 2"/>
          <p:cNvSpPr>
            <a:spLocks noGrp="1"/>
          </p:cNvSpPr>
          <p:nvPr>
            <p:ph type="subTitle" idx="1"/>
          </p:nvPr>
        </p:nvSpPr>
        <p:spPr>
          <a:xfrm>
            <a:off x="467543" y="1268758"/>
            <a:ext cx="8424937" cy="295233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Simulation Process (1:04/3:58)</a:t>
            </a:r>
          </a:p>
          <a:p>
            <a:pPr marL="342900" indent="-342900" algn="l">
              <a:buClr>
                <a:srgbClr val="0070C0"/>
              </a:buClr>
              <a:buSzPct val="80000"/>
              <a:buFont typeface="Wingdings" pitchFamily="2" charset="2"/>
              <a:buChar char="u"/>
            </a:pPr>
            <a:r>
              <a:rPr lang="en-US" sz="1600" dirty="0">
                <a:solidFill>
                  <a:schemeClr val="tx1"/>
                </a:solidFill>
                <a:hlinkClick r:id="rId2"/>
              </a:rPr>
              <a:t>https://www.learnsystemc.com/basic/simu_stage</a:t>
            </a:r>
            <a:endParaRPr lang="en-US" sz="1600" dirty="0">
              <a:solidFill>
                <a:schemeClr val="tx1"/>
              </a:solidFill>
            </a:endParaRPr>
          </a:p>
          <a:p>
            <a:pPr marL="342900" indent="-342900" algn="l">
              <a:buClr>
                <a:srgbClr val="0070C0"/>
              </a:buClr>
              <a:buSzPct val="80000"/>
              <a:buFont typeface="Wingdings" pitchFamily="2" charset="2"/>
              <a:buChar char="u"/>
            </a:pPr>
            <a:r>
              <a:rPr lang="en-US" sz="1600" dirty="0">
                <a:solidFill>
                  <a:schemeClr val="tx1"/>
                </a:solidFill>
              </a:rPr>
              <a:t>By the way, we have four callback function which are called by the simulation kernel at different stages and where you can have your own code inserted. Those functions are listed below.</a:t>
            </a:r>
          </a:p>
          <a:p>
            <a:pPr marL="342900" indent="-342900" algn="l">
              <a:buClr>
                <a:srgbClr val="0070C0"/>
              </a:buClr>
              <a:buSzPct val="80000"/>
              <a:buFont typeface="Wingdings" pitchFamily="2" charset="2"/>
              <a:buChar char="u"/>
            </a:pPr>
            <a:r>
              <a:rPr lang="en-US" sz="1600" dirty="0">
                <a:solidFill>
                  <a:schemeClr val="tx1"/>
                </a:solidFill>
              </a:rPr>
              <a:t>1. The first one is called before_end_of_elaboration(): It is called after the construction of the modal hierarchy.</a:t>
            </a:r>
          </a:p>
          <a:p>
            <a:pPr marL="342900" indent="-342900" algn="l">
              <a:buClr>
                <a:srgbClr val="0070C0"/>
              </a:buClr>
              <a:buSzPct val="80000"/>
              <a:buFont typeface="Wingdings" pitchFamily="2" charset="2"/>
              <a:buChar char="u"/>
            </a:pPr>
            <a:r>
              <a:rPr lang="en-US" sz="1600" dirty="0">
                <a:solidFill>
                  <a:schemeClr val="tx1"/>
                </a:solidFill>
              </a:rPr>
              <a:t>2. The second one is called end_of_elaboration(): This is called at the very end of the elaboration phase.</a:t>
            </a:r>
          </a:p>
          <a:p>
            <a:pPr marL="342900" indent="-342900" algn="l">
              <a:buClr>
                <a:srgbClr val="0070C0"/>
              </a:buClr>
              <a:buSzPct val="80000"/>
              <a:buFont typeface="Wingdings" pitchFamily="2" charset="2"/>
              <a:buChar char="u"/>
            </a:pPr>
            <a:r>
              <a:rPr lang="en-US" sz="1600" dirty="0">
                <a:solidFill>
                  <a:schemeClr val="tx1"/>
                </a:solidFill>
              </a:rPr>
              <a:t>3. The third one is called at the start_of_simulation():</a:t>
            </a:r>
          </a:p>
          <a:p>
            <a:pPr marL="342900" indent="-342900" algn="l">
              <a:buClr>
                <a:srgbClr val="0070C0"/>
              </a:buClr>
              <a:buSzPct val="80000"/>
              <a:buFont typeface="Wingdings" pitchFamily="2" charset="2"/>
              <a:buChar char="u"/>
            </a:pPr>
            <a:r>
              <a:rPr lang="en-US" sz="1600" dirty="0">
                <a:solidFill>
                  <a:schemeClr val="tx1"/>
                </a:solidFill>
              </a:rPr>
              <a:t>4. The last one is called end_of_simulation(): Finished the simulation.</a:t>
            </a:r>
          </a:p>
          <a:p>
            <a:pPr marL="342900" indent="-342900" algn="l">
              <a:buClr>
                <a:srgbClr val="0070C0"/>
              </a:buClr>
              <a:buSzPct val="80000"/>
              <a:buFont typeface="Wingdings" pitchFamily="2" charset="2"/>
              <a:buChar char="u"/>
            </a:pPr>
            <a:endParaRPr lang="en-US" sz="1600" dirty="0">
              <a:solidFill>
                <a:schemeClr val="tx1"/>
              </a:solidFill>
            </a:endParaRPr>
          </a:p>
          <a:p>
            <a:pPr marL="342900" indent="-342900" algn="l">
              <a:buClr>
                <a:srgbClr val="0070C0"/>
              </a:buClr>
              <a:buSzPct val="80000"/>
              <a:buFont typeface="Wingdings" pitchFamily="2" charset="2"/>
              <a:buChar char="u"/>
            </a:pPr>
            <a:endParaRPr lang="en-US" sz="16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t>https://www.youtube.com/watch?v=gQZiPwBAAoI&amp;list=PL1qVKHVG3ZfVb91esBQ0-0SQC3dGGeXkn&amp;index=7</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graphicFrame>
        <p:nvGraphicFramePr>
          <p:cNvPr id="8" name="Object 7">
            <a:extLst>
              <a:ext uri="{FF2B5EF4-FFF2-40B4-BE49-F238E27FC236}">
                <a16:creationId xmlns:a16="http://schemas.microsoft.com/office/drawing/2014/main" id="{B4D16E90-368C-EAC2-66D0-CA63C8C736C5}"/>
              </a:ext>
            </a:extLst>
          </p:cNvPr>
          <p:cNvGraphicFramePr>
            <a:graphicFrameLocks noChangeAspect="1"/>
          </p:cNvGraphicFramePr>
          <p:nvPr>
            <p:extLst>
              <p:ext uri="{D42A27DB-BD31-4B8C-83A1-F6EECF244321}">
                <p14:modId xmlns:p14="http://schemas.microsoft.com/office/powerpoint/2010/main" val="320258578"/>
              </p:ext>
            </p:extLst>
          </p:nvPr>
        </p:nvGraphicFramePr>
        <p:xfrm>
          <a:off x="395536" y="4509120"/>
          <a:ext cx="8213193" cy="1944216"/>
        </p:xfrm>
        <a:graphic>
          <a:graphicData uri="http://schemas.openxmlformats.org/presentationml/2006/ole">
            <mc:AlternateContent xmlns:mc="http://schemas.openxmlformats.org/markup-compatibility/2006">
              <mc:Choice xmlns:v="urn:schemas-microsoft-com:vml" Requires="v">
                <p:oleObj name="Bitmap Image" r:id="rId3" imgW="11344320" imgH="2685960" progId="PBrush">
                  <p:embed/>
                </p:oleObj>
              </mc:Choice>
              <mc:Fallback>
                <p:oleObj name="Bitmap Image" r:id="rId3" imgW="11344320" imgH="2685960" progId="PBrush">
                  <p:embed/>
                  <p:pic>
                    <p:nvPicPr>
                      <p:cNvPr id="0" name=""/>
                      <p:cNvPicPr/>
                      <p:nvPr/>
                    </p:nvPicPr>
                    <p:blipFill>
                      <a:blip r:embed="rId4"/>
                      <a:stretch>
                        <a:fillRect/>
                      </a:stretch>
                    </p:blipFill>
                    <p:spPr>
                      <a:xfrm>
                        <a:off x="395536" y="4509120"/>
                        <a:ext cx="8213193" cy="1944216"/>
                      </a:xfrm>
                      <a:prstGeom prst="rect">
                        <a:avLst/>
                      </a:prstGeom>
                      <a:ln>
                        <a:solidFill>
                          <a:srgbClr val="C00000"/>
                        </a:solidFill>
                      </a:ln>
                    </p:spPr>
                  </p:pic>
                </p:oleObj>
              </mc:Fallback>
            </mc:AlternateContent>
          </a:graphicData>
        </a:graphic>
      </p:graphicFrame>
    </p:spTree>
    <p:extLst>
      <p:ext uri="{BB962C8B-B14F-4D97-AF65-F5344CB8AC3E}">
        <p14:creationId xmlns:p14="http://schemas.microsoft.com/office/powerpoint/2010/main" val="1461735172"/>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rgbClr val="C0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tailEnd type="triangle"/>
        </a:ln>
      </a:spPr>
      <a:bodyPr/>
      <a:lstStyle/>
      <a:style>
        <a:lnRef idx="1">
          <a:schemeClr val="accent2"/>
        </a:lnRef>
        <a:fillRef idx="0">
          <a:schemeClr val="accent2"/>
        </a:fillRef>
        <a:effectRef idx="0">
          <a:schemeClr val="accent2"/>
        </a:effectRef>
        <a:fontRef idx="minor">
          <a:schemeClr val="tx1"/>
        </a:fontRef>
      </a:style>
    </a:lnDef>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4396</TotalTime>
  <Words>1384</Words>
  <Application>Microsoft Office PowerPoint</Application>
  <PresentationFormat>On-screen Show (4:3)</PresentationFormat>
  <Paragraphs>152</Paragraphs>
  <Slides>18</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3" baseType="lpstr">
      <vt:lpstr>Arial</vt:lpstr>
      <vt:lpstr>Calibri</vt:lpstr>
      <vt:lpstr>Wingdings</vt:lpstr>
      <vt:lpstr>Office 佈景主題</vt:lpstr>
      <vt:lpstr>Bitmap Image</vt:lpstr>
      <vt:lpstr>7 Simulation Stage</vt:lpstr>
      <vt:lpstr>7 Simulation Stage</vt:lpstr>
      <vt:lpstr>7 Simulation Stage</vt:lpstr>
      <vt:lpstr>7 Simulation Stage</vt:lpstr>
      <vt:lpstr>7 Simulation Stage</vt:lpstr>
      <vt:lpstr>7 Simulation Stage</vt:lpstr>
      <vt:lpstr>7 Simulation Stage</vt:lpstr>
      <vt:lpstr>7 Simulation Stage</vt:lpstr>
      <vt:lpstr>7 Simulation Stage</vt:lpstr>
      <vt:lpstr>7.1 Code Example</vt:lpstr>
      <vt:lpstr>7.1 Code Example</vt:lpstr>
      <vt:lpstr>7.1 Code Example</vt:lpstr>
      <vt:lpstr>7.1 Code Example</vt:lpstr>
      <vt:lpstr>7.1 Code Example</vt:lpstr>
      <vt:lpstr>7.2 Run Code Example</vt:lpstr>
      <vt:lpstr>7.2 Run Code Example</vt:lpstr>
      <vt:lpstr>7.2 Run Code Example</vt:lpstr>
      <vt:lpstr>End</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1614</cp:revision>
  <dcterms:created xsi:type="dcterms:W3CDTF">2018-09-28T16:40:41Z</dcterms:created>
  <dcterms:modified xsi:type="dcterms:W3CDTF">2022-09-19T23:29:07Z</dcterms:modified>
</cp:coreProperties>
</file>