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89" r:id="rId4"/>
    <p:sldId id="290" r:id="rId5"/>
    <p:sldId id="291" r:id="rId6"/>
    <p:sldId id="292" r:id="rId7"/>
    <p:sldId id="293" r:id="rId8"/>
    <p:sldId id="280" r:id="rId9"/>
    <p:sldId id="275" r:id="rId10"/>
    <p:sldId id="287" r:id="rId11"/>
    <p:sldId id="286" r:id="rId12"/>
    <p:sldId id="284" r:id="rId13"/>
    <p:sldId id="285" r:id="rId14"/>
    <p:sldId id="295" r:id="rId15"/>
    <p:sldId id="294" r:id="rId16"/>
    <p:sldId id="296" r:id="rId17"/>
    <p:sldId id="297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4" Type="http://schemas.openxmlformats.org/officeDocument/2006/relationships/hyperlink" Target="https://www.learnsystemc.com/basic/ti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4" Type="http://schemas.openxmlformats.org/officeDocument/2006/relationships/hyperlink" Target="https://www.learnsystemc.com/basic/tim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ti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tim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concurrenc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basic/concurrenc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basic/concurrenc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basic/concurrenc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basic/concurrenc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www.learnsystemc.com/basic/concurrenc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 Concurrency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0B1B5E8-45A4-0138-868D-0C1573B91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614170"/>
              </p:ext>
            </p:extLst>
          </p:nvPr>
        </p:nvGraphicFramePr>
        <p:xfrm>
          <a:off x="467544" y="2060848"/>
          <a:ext cx="5662516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62520" imgH="4543560" progId="PBrush">
                  <p:embed/>
                </p:oleObj>
              </mc:Choice>
              <mc:Fallback>
                <p:oleObj name="Bitmap Image" r:id="rId2" imgW="5762520" imgH="454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060848"/>
                        <a:ext cx="5662516" cy="446449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(1:57/3:50)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https://www.learnsystemc.com/basic/concurrency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25B78-2F28-D19A-0B10-BF45EEB54960}"/>
              </a:ext>
            </a:extLst>
          </p:cNvPr>
          <p:cNvSpPr txBox="1"/>
          <p:nvPr/>
        </p:nvSpPr>
        <p:spPr>
          <a:xfrm>
            <a:off x="3491880" y="1988840"/>
            <a:ext cx="252028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this example, we declare a systemC module with two threads, thread 1 and thread 2.</a:t>
            </a:r>
          </a:p>
          <a:p>
            <a:r>
              <a:rPr lang="en-US" sz="1200" dirty="0"/>
              <a:t>Both threads are running concurrently are shown in the right diagram.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B97C86F-2443-922C-988E-D4AEC5FA7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270293"/>
              </p:ext>
            </p:extLst>
          </p:nvPr>
        </p:nvGraphicFramePr>
        <p:xfrm>
          <a:off x="6181725" y="1484784"/>
          <a:ext cx="296227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962440" imgH="2343240" progId="PBrush">
                  <p:embed/>
                </p:oleObj>
              </mc:Choice>
              <mc:Fallback>
                <p:oleObj name="Bitmap Image" r:id="rId5" imgW="2962440" imgH="23432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90C51E7-D9C2-7A11-1DDE-B4C75FD99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1725" y="1484784"/>
                        <a:ext cx="2962275" cy="2343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9FC212-C6FC-AC18-49BB-574F8F914359}"/>
              </a:ext>
            </a:extLst>
          </p:cNvPr>
          <p:cNvSpPr txBox="1"/>
          <p:nvPr/>
        </p:nvSpPr>
        <p:spPr>
          <a:xfrm>
            <a:off x="3347864" y="4725144"/>
            <a:ext cx="252028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Thread 1 takes 2 seconds to finish.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E3EB4-F963-8B56-971B-97FF50CCD6DE}"/>
              </a:ext>
            </a:extLst>
          </p:cNvPr>
          <p:cNvSpPr txBox="1"/>
          <p:nvPr/>
        </p:nvSpPr>
        <p:spPr>
          <a:xfrm>
            <a:off x="3347864" y="5805264"/>
            <a:ext cx="252028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Thread 2 takes 3 seconds to finish.</a:t>
            </a:r>
          </a:p>
        </p:txBody>
      </p:sp>
    </p:spTree>
    <p:extLst>
      <p:ext uri="{BB962C8B-B14F-4D97-AF65-F5344CB8AC3E}">
        <p14:creationId xmlns:p14="http://schemas.microsoft.com/office/powerpoint/2010/main" val="397479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726E8F6-E557-7AB8-704C-B146EB18E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811175"/>
              </p:ext>
            </p:extLst>
          </p:nvPr>
        </p:nvGraphicFramePr>
        <p:xfrm>
          <a:off x="467544" y="2276872"/>
          <a:ext cx="30289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29040" imgH="1380960" progId="PBrush">
                  <p:embed/>
                </p:oleObj>
              </mc:Choice>
              <mc:Fallback>
                <p:oleObj name="Bitmap Image" r:id="rId2" imgW="3029040" imgH="1380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3028950" cy="13811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(1:57/3:50)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https://www.learnsystemc.com/basic/concurrency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A02E5-B713-B9B6-620B-D13575F99A9F}"/>
              </a:ext>
            </a:extLst>
          </p:cNvPr>
          <p:cNvSpPr txBox="1"/>
          <p:nvPr/>
        </p:nvSpPr>
        <p:spPr>
          <a:xfrm>
            <a:off x="2267744" y="3356992"/>
            <a:ext cx="3168352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let the simulation running for 10 seconds.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9C82A55-4E77-5C22-6C3F-7AE89246D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34341"/>
              </p:ext>
            </p:extLst>
          </p:nvPr>
        </p:nvGraphicFramePr>
        <p:xfrm>
          <a:off x="6181725" y="1484784"/>
          <a:ext cx="296227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962440" imgH="2343240" progId="PBrush">
                  <p:embed/>
                </p:oleObj>
              </mc:Choice>
              <mc:Fallback>
                <p:oleObj name="Bitmap Image" r:id="rId5" imgW="2962440" imgH="23432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97C86F-2443-922C-988E-D4AEC5FA7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1725" y="1484784"/>
                        <a:ext cx="2962275" cy="2343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F7B3679-E87D-F3C2-5D86-5EB1020C75B2}"/>
              </a:ext>
            </a:extLst>
          </p:cNvPr>
          <p:cNvSpPr/>
          <p:nvPr/>
        </p:nvSpPr>
        <p:spPr>
          <a:xfrm>
            <a:off x="971600" y="2420888"/>
            <a:ext cx="2448272" cy="7852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5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9.2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1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9.2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 (1:57/3:50)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1A797E5-E46A-ABCC-51ED-4A9F3882D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716965"/>
              </p:ext>
            </p:extLst>
          </p:nvPr>
        </p:nvGraphicFramePr>
        <p:xfrm>
          <a:off x="683568" y="2204864"/>
          <a:ext cx="75342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34440" imgH="2886120" progId="PBrush">
                  <p:embed/>
                </p:oleObj>
              </mc:Choice>
              <mc:Fallback>
                <p:oleObj name="Bitmap Image" r:id="rId3" imgW="7534440" imgH="2886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204864"/>
                        <a:ext cx="7534275" cy="2886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03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9.3 Debugger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5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9.3 Debugger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Debugger (2:47/3:50)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11023C1-1A24-D32F-2A6B-552A4F6C5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465987"/>
              </p:ext>
            </p:extLst>
          </p:nvPr>
        </p:nvGraphicFramePr>
        <p:xfrm>
          <a:off x="251520" y="2276872"/>
          <a:ext cx="862965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629560" imgH="3714840" progId="PBrush">
                  <p:embed/>
                </p:oleObj>
              </mc:Choice>
              <mc:Fallback>
                <p:oleObj name="Bitmap Image" r:id="rId3" imgW="8629560" imgH="371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276872"/>
                        <a:ext cx="8629650" cy="37147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39FABE-64FD-C567-0C91-405CD6103D6B}"/>
              </a:ext>
            </a:extLst>
          </p:cNvPr>
          <p:cNvSpPr txBox="1"/>
          <p:nvPr/>
        </p:nvSpPr>
        <p:spPr>
          <a:xfrm>
            <a:off x="5796136" y="3717032"/>
            <a:ext cx="187220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break point 1</a:t>
            </a:r>
          </a:p>
        </p:txBody>
      </p:sp>
    </p:spTree>
    <p:extLst>
      <p:ext uri="{BB962C8B-B14F-4D97-AF65-F5344CB8AC3E}">
        <p14:creationId xmlns:p14="http://schemas.microsoft.com/office/powerpoint/2010/main" val="180023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61DA1CC-4D15-C108-D98E-D2B562B02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017408"/>
              </p:ext>
            </p:extLst>
          </p:nvPr>
        </p:nvGraphicFramePr>
        <p:xfrm>
          <a:off x="467544" y="2276872"/>
          <a:ext cx="661035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10320" imgH="3228840" progId="PBrush">
                  <p:embed/>
                </p:oleObj>
              </mc:Choice>
              <mc:Fallback>
                <p:oleObj name="Bitmap Image" r:id="rId2" imgW="6610320" imgH="32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6610350" cy="3228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9.3 Debugger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Debugger (3:20/3:50)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https://www.learnsystemc.com/basic/concurrency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9FABE-64FD-C567-0C91-405CD6103D6B}"/>
              </a:ext>
            </a:extLst>
          </p:cNvPr>
          <p:cNvSpPr txBox="1"/>
          <p:nvPr/>
        </p:nvSpPr>
        <p:spPr>
          <a:xfrm>
            <a:off x="4860032" y="3933056"/>
            <a:ext cx="237626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break point 2</a:t>
            </a:r>
          </a:p>
          <a:p>
            <a:r>
              <a:rPr lang="en-US" dirty="0"/>
              <a:t>And run simulation.</a:t>
            </a:r>
          </a:p>
        </p:txBody>
      </p:sp>
    </p:spTree>
    <p:extLst>
      <p:ext uri="{BB962C8B-B14F-4D97-AF65-F5344CB8AC3E}">
        <p14:creationId xmlns:p14="http://schemas.microsoft.com/office/powerpoint/2010/main" val="156047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32242D8-98D1-85E3-33FB-933C620FC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21938"/>
              </p:ext>
            </p:extLst>
          </p:nvPr>
        </p:nvGraphicFramePr>
        <p:xfrm>
          <a:off x="539552" y="2132856"/>
          <a:ext cx="6543675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43720" imgH="3610080" progId="PBrush">
                  <p:embed/>
                </p:oleObj>
              </mc:Choice>
              <mc:Fallback>
                <p:oleObj name="Bitmap Image" r:id="rId2" imgW="6543720" imgH="3610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6543675" cy="3609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9.3 Debugger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Debugger </a:t>
            </a:r>
            <a:r>
              <a:rPr lang="en-US" sz="1800" b="1">
                <a:solidFill>
                  <a:schemeClr val="tx1"/>
                </a:solidFill>
              </a:rPr>
              <a:t>(3:30/3:50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https://www.learnsystemc.com/basic/concurrency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9FABE-64FD-C567-0C91-405CD6103D6B}"/>
              </a:ext>
            </a:extLst>
          </p:cNvPr>
          <p:cNvSpPr txBox="1"/>
          <p:nvPr/>
        </p:nvSpPr>
        <p:spPr>
          <a:xfrm>
            <a:off x="4860032" y="3933056"/>
            <a:ext cx="237626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And run simulation.</a:t>
            </a:r>
          </a:p>
        </p:txBody>
      </p:sp>
    </p:spTree>
    <p:extLst>
      <p:ext uri="{BB962C8B-B14F-4D97-AF65-F5344CB8AC3E}">
        <p14:creationId xmlns:p14="http://schemas.microsoft.com/office/powerpoint/2010/main" val="86781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Concurrency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Concurrency (0:02/3:50)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discuss the Concurrency modeling of systemC.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C97016-24F3-68F5-E3D6-EEB262DCA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090610"/>
              </p:ext>
            </p:extLst>
          </p:nvPr>
        </p:nvGraphicFramePr>
        <p:xfrm>
          <a:off x="467544" y="3356992"/>
          <a:ext cx="8460432" cy="182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68000" imgH="2038320" progId="PBrush">
                  <p:embed/>
                </p:oleObj>
              </mc:Choice>
              <mc:Fallback>
                <p:oleObj name="Bitmap Image" r:id="rId3" imgW="9468000" imgH="2038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3356992"/>
                        <a:ext cx="8460432" cy="182207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Concurrency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44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Concurrency (0:30/3:50)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Concurrency is very important phenomena in real systems.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system architecture design, it is also of crucial important to model the concurrency.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simulated environment, there are different approaches to model the concurrency.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 is the true concurrency where the concurrent processes are indeed running in parallel.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However, systemC uses a different way to model the concurrency which is called simulated concurrency.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C97016-24F3-68F5-E3D6-EEB262DCA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99756"/>
              </p:ext>
            </p:extLst>
          </p:nvPr>
        </p:nvGraphicFramePr>
        <p:xfrm>
          <a:off x="467544" y="4437112"/>
          <a:ext cx="8436476" cy="181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68000" imgH="2038320" progId="PBrush">
                  <p:embed/>
                </p:oleObj>
              </mc:Choice>
              <mc:Fallback>
                <p:oleObj name="Bitmap Image" r:id="rId3" imgW="9468000" imgH="203832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9C97016-24F3-68F5-E3D6-EEB262DCA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4437112"/>
                        <a:ext cx="8436476" cy="181691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1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Concurrency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Concurrency (0:50/3:50)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 systemC, when multiple processes are running concurrently.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Only one of them is executed at particular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However, the simulated time remain unchanged until all the concurrent process is finished the current tasks.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C97016-24F3-68F5-E3D6-EEB262DCA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38169"/>
              </p:ext>
            </p:extLst>
          </p:nvPr>
        </p:nvGraphicFramePr>
        <p:xfrm>
          <a:off x="539552" y="4365104"/>
          <a:ext cx="8436476" cy="181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68000" imgH="2038320" progId="PBrush">
                  <p:embed/>
                </p:oleObj>
              </mc:Choice>
              <mc:Fallback>
                <p:oleObj name="Bitmap Image" r:id="rId3" imgW="9468000" imgH="203832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9C97016-24F3-68F5-E3D6-EEB262DCA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4365104"/>
                        <a:ext cx="8436476" cy="181691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86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Concurrency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Concurrency (0:57/3:50)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see the example of comparing real concurrency of a simulated concurrency.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C97016-24F3-68F5-E3D6-EEB262DCA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809551"/>
              </p:ext>
            </p:extLst>
          </p:nvPr>
        </p:nvGraphicFramePr>
        <p:xfrm>
          <a:off x="539552" y="4653136"/>
          <a:ext cx="84359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68000" imgH="2038320" progId="PBrush">
                  <p:embed/>
                </p:oleObj>
              </mc:Choice>
              <mc:Fallback>
                <p:oleObj name="Bitmap Image" r:id="rId3" imgW="9468000" imgH="203832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9C97016-24F3-68F5-E3D6-EEB262DCA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4653136"/>
                        <a:ext cx="8435975" cy="1816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90C51E7-D9C2-7A11-1DDE-B4C75FD99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65923"/>
              </p:ext>
            </p:extLst>
          </p:nvPr>
        </p:nvGraphicFramePr>
        <p:xfrm>
          <a:off x="5940152" y="2276872"/>
          <a:ext cx="296227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962440" imgH="2343240" progId="PBrush">
                  <p:embed/>
                </p:oleObj>
              </mc:Choice>
              <mc:Fallback>
                <p:oleObj name="Bitmap Image" r:id="rId5" imgW="2962440" imgH="2343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2276872"/>
                        <a:ext cx="2962275" cy="2343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28DD0C46-0D08-D5AE-F73A-8257E595E445}"/>
              </a:ext>
            </a:extLst>
          </p:cNvPr>
          <p:cNvSpPr txBox="1">
            <a:spLocks/>
          </p:cNvSpPr>
          <p:nvPr/>
        </p:nvSpPr>
        <p:spPr>
          <a:xfrm>
            <a:off x="467545" y="2420888"/>
            <a:ext cx="5256584" cy="21602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right diagram, the top is a real concurrency. Here, we have process 1 and process 2. Process 1 take 2 seconds to finish and process 2 take 3 seconds to finish.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Both are running concurrently, therefore, within 6 seconds, process 1 runs three times and process 2 runs 2 times.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is the real concurrency.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After 6 seconds, the simulation finished.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69A442-8516-5721-2CD0-91FE1260AE03}"/>
              </a:ext>
            </a:extLst>
          </p:cNvPr>
          <p:cNvSpPr/>
          <p:nvPr/>
        </p:nvSpPr>
        <p:spPr>
          <a:xfrm>
            <a:off x="6012160" y="2564904"/>
            <a:ext cx="280831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8DA647-BAD4-24F3-3825-EAAAEB58F6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724129" y="2996952"/>
            <a:ext cx="288031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0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Concurrency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Concurrency (1:54/3:50)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bottom subplots shows how systemC models these activities.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C97016-24F3-68F5-E3D6-EEB262DCA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4653136"/>
          <a:ext cx="84359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68000" imgH="2038320" progId="PBrush">
                  <p:embed/>
                </p:oleObj>
              </mc:Choice>
              <mc:Fallback>
                <p:oleObj name="Bitmap Image" r:id="rId3" imgW="9468000" imgH="203832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9C97016-24F3-68F5-E3D6-EEB262DCA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4653136"/>
                        <a:ext cx="8435975" cy="1816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90C51E7-D9C2-7A11-1DDE-B4C75FD99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152" y="2276872"/>
          <a:ext cx="296227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962440" imgH="2343240" progId="PBrush">
                  <p:embed/>
                </p:oleObj>
              </mc:Choice>
              <mc:Fallback>
                <p:oleObj name="Bitmap Image" r:id="rId5" imgW="2962440" imgH="23432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90C51E7-D9C2-7A11-1DDE-B4C75FD99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2276872"/>
                        <a:ext cx="2962275" cy="2343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28DD0C46-0D08-D5AE-F73A-8257E595E445}"/>
              </a:ext>
            </a:extLst>
          </p:cNvPr>
          <p:cNvSpPr txBox="1">
            <a:spLocks/>
          </p:cNvSpPr>
          <p:nvPr/>
        </p:nvSpPr>
        <p:spPr>
          <a:xfrm>
            <a:off x="467544" y="2420888"/>
            <a:ext cx="5400599" cy="21602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At time 0, both process 1 and process 2 starts, in fact, they are running sequentially.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example, process 1 starts first, then comes to process 2. But is may also happen the other way around that process 2 start first, then comes process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execution order is random.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the end of time 0, systemC will advance the simulation time to 2 seconds where process 1 will start to run again.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32415-A5A4-78F3-F1B5-12FCB6700548}"/>
              </a:ext>
            </a:extLst>
          </p:cNvPr>
          <p:cNvSpPr/>
          <p:nvPr/>
        </p:nvSpPr>
        <p:spPr>
          <a:xfrm>
            <a:off x="6084168" y="3429000"/>
            <a:ext cx="280831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8504B8-07F9-E54E-3BDC-F1FEC7324CB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868143" y="3501008"/>
            <a:ext cx="216025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3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Concurrency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Concurrency (0:57/3:50)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bottom subplots shows how systemC models these activities.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C97016-24F3-68F5-E3D6-EEB262DCA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4653136"/>
          <a:ext cx="84359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68000" imgH="2038320" progId="PBrush">
                  <p:embed/>
                </p:oleObj>
              </mc:Choice>
              <mc:Fallback>
                <p:oleObj name="Bitmap Image" r:id="rId3" imgW="9468000" imgH="203832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9C97016-24F3-68F5-E3D6-EEB262DCA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4653136"/>
                        <a:ext cx="8435975" cy="1816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90C51E7-D9C2-7A11-1DDE-B4C75FD99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152" y="2276872"/>
          <a:ext cx="296227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962440" imgH="2343240" progId="PBrush">
                  <p:embed/>
                </p:oleObj>
              </mc:Choice>
              <mc:Fallback>
                <p:oleObj name="Bitmap Image" r:id="rId5" imgW="2962440" imgH="23432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90C51E7-D9C2-7A11-1DDE-B4C75FD99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2276872"/>
                        <a:ext cx="2962275" cy="2343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28DD0C46-0D08-D5AE-F73A-8257E595E445}"/>
              </a:ext>
            </a:extLst>
          </p:cNvPr>
          <p:cNvSpPr txBox="1">
            <a:spLocks/>
          </p:cNvSpPr>
          <p:nvPr/>
        </p:nvSpPr>
        <p:spPr>
          <a:xfrm>
            <a:off x="467544" y="2420888"/>
            <a:ext cx="5400599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Followed by process 2 which starts at 3 seconds and then it comes to step 1 again at time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Finally, at time 6, both processes are finished and the simulation ends.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let’s look at the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20B39-D517-171B-35D3-ADFC8F7F7C0B}"/>
              </a:ext>
            </a:extLst>
          </p:cNvPr>
          <p:cNvSpPr/>
          <p:nvPr/>
        </p:nvSpPr>
        <p:spPr>
          <a:xfrm>
            <a:off x="7308304" y="3356992"/>
            <a:ext cx="648072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BBDEAA-84A1-8EFB-AF4E-7007A4657F8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868143" y="3104964"/>
            <a:ext cx="1440161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0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9.1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(1:57/3:50)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https://www.learnsystemc.com/basic/concurrency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Testbench + Design” “C++/SystemC”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Libraries: “SystemC 2.3.3”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https://www.youtube.com/watch?v=qu_Yzk8YYFk&amp;list=PL1qVKHVG3ZfVb91esBQ0-0SQC3dGGeXkn&amp;index=9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212AFD8-2D84-890E-3F19-151B0C7A4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31115"/>
              </p:ext>
            </p:extLst>
          </p:nvPr>
        </p:nvGraphicFramePr>
        <p:xfrm>
          <a:off x="1835696" y="3068960"/>
          <a:ext cx="6243332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15360" imgH="4334040" progId="PBrush">
                  <p:embed/>
                </p:oleObj>
              </mc:Choice>
              <mc:Fallback>
                <p:oleObj name="Bitmap Image" r:id="rId3" imgW="7515360" imgH="433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3068960"/>
                        <a:ext cx="6243332" cy="36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15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1030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Bitmap Image</vt:lpstr>
      <vt:lpstr>9 Concurrency</vt:lpstr>
      <vt:lpstr>9 Concurrency</vt:lpstr>
      <vt:lpstr>9 Concurrency</vt:lpstr>
      <vt:lpstr>9 Concurrency</vt:lpstr>
      <vt:lpstr>9 Concurrency</vt:lpstr>
      <vt:lpstr>9 Concurrency</vt:lpstr>
      <vt:lpstr>9 Concurrency</vt:lpstr>
      <vt:lpstr>9.1 Run Code Example</vt:lpstr>
      <vt:lpstr>9.2 Run Code Example</vt:lpstr>
      <vt:lpstr>9.2 Run Code Example</vt:lpstr>
      <vt:lpstr>9.2 Run Code Example</vt:lpstr>
      <vt:lpstr>9.2 Result</vt:lpstr>
      <vt:lpstr>9.2 Result</vt:lpstr>
      <vt:lpstr>9.3 Debugger</vt:lpstr>
      <vt:lpstr>9.3 Debugger</vt:lpstr>
      <vt:lpstr>9.3 Debugger</vt:lpstr>
      <vt:lpstr>9.3 Debugger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1764</cp:revision>
  <dcterms:created xsi:type="dcterms:W3CDTF">2018-09-28T16:40:41Z</dcterms:created>
  <dcterms:modified xsi:type="dcterms:W3CDTF">2022-09-24T07:25:38Z</dcterms:modified>
</cp:coreProperties>
</file>