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>
        <p:scale>
          <a:sx n="77" d="100"/>
          <a:sy n="77" d="100"/>
        </p:scale>
        <p:origin x="132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ardware_description_language" TargetMode="External"/><Relationship Id="rId13" Type="http://schemas.openxmlformats.org/officeDocument/2006/relationships/hyperlink" Target="https://en.wikipedia.org/wiki/Functional_verification" TargetMode="External"/><Relationship Id="rId18" Type="http://schemas.openxmlformats.org/officeDocument/2006/relationships/hyperlink" Target="https://en.wikipedia.org/wiki/Register_transfer_level" TargetMode="External"/><Relationship Id="rId3" Type="http://schemas.openxmlformats.org/officeDocument/2006/relationships/hyperlink" Target="https://en.wikipedia.org/wiki/Event-driven_programming" TargetMode="External"/><Relationship Id="rId7" Type="http://schemas.openxmlformats.org/officeDocument/2006/relationships/hyperlink" Target="https://en.wikipedia.org/wiki/Datatype" TargetMode="External"/><Relationship Id="rId12" Type="http://schemas.openxmlformats.org/officeDocument/2006/relationships/hyperlink" Target="https://en.wikipedia.org/wiki/Software_development" TargetMode="External"/><Relationship Id="rId17" Type="http://schemas.openxmlformats.org/officeDocument/2006/relationships/hyperlink" Target="https://en.wikipedia.org/wiki/Object-oriented_programming" TargetMode="External"/><Relationship Id="rId2" Type="http://schemas.openxmlformats.org/officeDocument/2006/relationships/hyperlink" Target="https://en.wikipedia.org/wiki/C%2B%2B" TargetMode="External"/><Relationship Id="rId16" Type="http://schemas.openxmlformats.org/officeDocument/2006/relationships/hyperlink" Target="https://en.wikipedia.org/wiki/Transaction-level_model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yntax" TargetMode="External"/><Relationship Id="rId11" Type="http://schemas.openxmlformats.org/officeDocument/2006/relationships/hyperlink" Target="https://en.wikipedia.org/wiki/Scientific_modelling" TargetMode="External"/><Relationship Id="rId5" Type="http://schemas.openxmlformats.org/officeDocument/2006/relationships/hyperlink" Target="https://en.wikipedia.org/wiki/Concurrent_process" TargetMode="External"/><Relationship Id="rId15" Type="http://schemas.openxmlformats.org/officeDocument/2006/relationships/hyperlink" Target="https://en.wikipedia.org/wiki/Electronic_system-level" TargetMode="External"/><Relationship Id="rId10" Type="http://schemas.openxmlformats.org/officeDocument/2006/relationships/hyperlink" Target="https://en.wikipedia.org/wiki/Verilog" TargetMode="External"/><Relationship Id="rId4" Type="http://schemas.openxmlformats.org/officeDocument/2006/relationships/hyperlink" Target="https://en.wikipedia.org/wiki/Discrete_event_simulation" TargetMode="External"/><Relationship Id="rId9" Type="http://schemas.openxmlformats.org/officeDocument/2006/relationships/hyperlink" Target="https://en.wikipedia.org/wiki/VHDL" TargetMode="External"/><Relationship Id="rId14" Type="http://schemas.openxmlformats.org/officeDocument/2006/relationships/hyperlink" Target="https://en.wikipedia.org/wiki/High-level_synthesi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edaplayground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D981396-4D2E-E48E-F3D9-8F176AFA2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025775"/>
              </p:ext>
            </p:extLst>
          </p:nvPr>
        </p:nvGraphicFramePr>
        <p:xfrm>
          <a:off x="251520" y="2276872"/>
          <a:ext cx="7549928" cy="411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887200" imgH="6477120" progId="PBrush">
                  <p:embed/>
                </p:oleObj>
              </mc:Choice>
              <mc:Fallback>
                <p:oleObj name="Bitmap Image" r:id="rId2" imgW="11887200" imgH="6477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520" y="2276872"/>
                        <a:ext cx="7549928" cy="411313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left testbench which we toggle some of the signals, like, assert, reset, enable, and etc.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539552" y="2996952"/>
            <a:ext cx="2160240" cy="1717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827584" y="1628800"/>
            <a:ext cx="352839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619672" y="1916832"/>
            <a:ext cx="972108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8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62262C3-DEFB-7653-15DF-9FDD77DA2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73754"/>
              </p:ext>
            </p:extLst>
          </p:nvPr>
        </p:nvGraphicFramePr>
        <p:xfrm>
          <a:off x="323528" y="2348880"/>
          <a:ext cx="7848872" cy="410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353680" imgH="5943600" progId="PBrush">
                  <p:embed/>
                </p:oleObj>
              </mc:Choice>
              <mc:Fallback>
                <p:oleObj name="Bitmap Image" r:id="rId2" imgW="11353680" imgH="5943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2348880"/>
                        <a:ext cx="7848872" cy="410839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tools &amp; Simulators section, we select the “open EPWave after run”.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323528" y="5517232"/>
            <a:ext cx="108012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827584" y="1628800"/>
            <a:ext cx="57606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863588" y="1916832"/>
            <a:ext cx="2844316" cy="36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3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21EB841-6317-15AB-16BE-B80602346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331601"/>
              </p:ext>
            </p:extLst>
          </p:nvPr>
        </p:nvGraphicFramePr>
        <p:xfrm>
          <a:off x="611560" y="3429000"/>
          <a:ext cx="7211531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953720" imgH="3828960" progId="PBrush">
                  <p:embed/>
                </p:oleObj>
              </mc:Choice>
              <mc:Fallback>
                <p:oleObj name="Bitmap Image" r:id="rId2" imgW="10953720" imgH="3828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3429000"/>
                        <a:ext cx="7211531" cy="252028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By default, SystemC will dump the wave.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the SystemC is running on the Server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following output.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 reset and enable are inserted and counter started to counting.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731331" y="2350694"/>
            <a:ext cx="352839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C9E9E2-33BB-8451-D0E6-EFFF4564788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495527" y="2638726"/>
            <a:ext cx="1721798" cy="79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7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536505" cy="158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rerun with compile option “-v”.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will show the verbose information of run.</a:t>
            </a:r>
            <a:endParaRPr lang="en-US" sz="1800" b="1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827584" y="1628800"/>
            <a:ext cx="388843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>
            <a:off x="2771800" y="1988840"/>
            <a:ext cx="2526705" cy="120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551507B-EEB3-B355-8CC5-0BD4A658A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958024"/>
              </p:ext>
            </p:extLst>
          </p:nvPr>
        </p:nvGraphicFramePr>
        <p:xfrm>
          <a:off x="5370513" y="1216980"/>
          <a:ext cx="37734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86640" imgH="7201080" progId="PBrush">
                  <p:embed/>
                </p:oleObj>
              </mc:Choice>
              <mc:Fallback>
                <p:oleObj name="Bitmap Image" r:id="rId2" imgW="6686640" imgH="7201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70513" y="1216980"/>
                        <a:ext cx="3773487" cy="4064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F30B6F9-A57D-013B-1A76-C12675349908}"/>
              </a:ext>
            </a:extLst>
          </p:cNvPr>
          <p:cNvSpPr/>
          <p:nvPr/>
        </p:nvSpPr>
        <p:spPr>
          <a:xfrm>
            <a:off x="5298505" y="3089188"/>
            <a:ext cx="3600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52565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i="0" dirty="0">
                <a:solidFill>
                  <a:srgbClr val="202122"/>
                </a:solidFill>
                <a:effectLst/>
              </a:rPr>
              <a:t>SystemC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is a set of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2" tooltip="C++"/>
              </a:rPr>
              <a:t>C++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classes and macros which provide an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3" tooltip="Event-driven programming"/>
              </a:rPr>
              <a:t>event-driven</a:t>
            </a:r>
            <a:r>
              <a:rPr lang="en-US" sz="1400" u="none" strike="noStrike" dirty="0">
                <a:solidFill>
                  <a:srgbClr val="202122"/>
                </a:solidFill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simulation interface (see also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4" tooltip="Discrete event simulation"/>
              </a:rPr>
              <a:t>discrete event simulation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These facilities enable a designer to </a:t>
            </a:r>
            <a:r>
              <a:rPr lang="en-US" sz="1400" b="0" i="1" dirty="0">
                <a:solidFill>
                  <a:srgbClr val="202122"/>
                </a:solidFill>
                <a:effectLst/>
              </a:rPr>
              <a:t>simulate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5" tooltip="Concurrent process"/>
              </a:rPr>
              <a:t>concurrent processes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, each described using plain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2" tooltip="C++"/>
              </a:rPr>
              <a:t>C++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6" tooltip="Syntax"/>
              </a:rPr>
              <a:t>syntax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SystemC processes can communicate in a </a:t>
            </a:r>
            <a:r>
              <a:rPr lang="en-US" sz="1400" b="0" i="1" dirty="0">
                <a:solidFill>
                  <a:srgbClr val="202122"/>
                </a:solidFill>
                <a:effectLst/>
              </a:rPr>
              <a:t>simulated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real-time environment, using signals of all the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7" tooltip="Datatype"/>
              </a:rPr>
              <a:t>datatypes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offered by C++, some additional ones offered by the SystemC library, as well as user defined. In certain respects, SystemC deliberately mimics the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8" tooltip="Hardware description language"/>
              </a:rPr>
              <a:t>hardware description languages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9" tooltip="VHDL"/>
              </a:rPr>
              <a:t>VHDL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and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0" tooltip="Verilog"/>
              </a:rPr>
              <a:t>Verilog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, but is more aptly described as a </a:t>
            </a:r>
            <a:r>
              <a:rPr lang="en-US" sz="1400" b="0" i="1" dirty="0">
                <a:solidFill>
                  <a:srgbClr val="202122"/>
                </a:solidFill>
                <a:effectLst/>
              </a:rPr>
              <a:t>system-level modeling language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SystemC is applied to system-level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1" tooltip="Scientific modelling"/>
              </a:rPr>
              <a:t>modeling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, architectural exploration, performance modeling,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2" tooltip="Software development"/>
              </a:rPr>
              <a:t>software development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,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3" tooltip="Functional verification"/>
              </a:rPr>
              <a:t>functional verification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, and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4" tooltip="High-level synthesis"/>
              </a:rPr>
              <a:t>high-level synthesis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SystemC is often associated with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5" tooltip="Electronic system-level"/>
              </a:rPr>
              <a:t>electronic system-level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(ESL) design, and with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6" tooltip="Transaction-level modeling"/>
              </a:rPr>
              <a:t>transaction-level modeling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(TLM).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Compared to HDLs</a:t>
            </a:r>
            <a:endParaRPr lang="en-US" sz="14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SystemC has semantic similarities to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9" tooltip="VHDL"/>
              </a:rPr>
              <a:t>VHDL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and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0" tooltip="Verilog"/>
              </a:rPr>
              <a:t>Verilog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, but may be said to have a syntactical overhead compared to these when used as a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8" tooltip="Hardware description language"/>
              </a:rPr>
              <a:t>hardware description language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On the other hand, it offers a greater range of expression, similar to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7" tooltip="Object-oriented programming"/>
              </a:rPr>
              <a:t>object-oriented design partitioning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and template classes.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Although strictly a C++ class library, SystemC is sometimes viewed as being a language in its own right.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i="0" dirty="0">
                <a:solidFill>
                  <a:srgbClr val="202122"/>
                </a:solidFill>
                <a:effectLst/>
              </a:rPr>
              <a:t>Source code can be compiled with the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SystemC library (which includes a simulation kernel) </a:t>
            </a:r>
            <a:r>
              <a:rPr lang="en-US" sz="1400" b="1" i="0" dirty="0">
                <a:solidFill>
                  <a:srgbClr val="202122"/>
                </a:solidFill>
                <a:effectLst/>
              </a:rPr>
              <a:t>to give an executable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The performance of the OSCI open-source implementation is typically less optimal than commercial VHDL/Verilog simulators when used for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8" tooltip="Register transfer level"/>
              </a:rPr>
              <a:t>register transfer level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simulation.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2021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8FD75-43AB-8FAA-EE73-6636795A2919}"/>
              </a:ext>
            </a:extLst>
          </p:cNvPr>
          <p:cNvSpPr txBox="1"/>
          <p:nvPr/>
        </p:nvSpPr>
        <p:spPr>
          <a:xfrm>
            <a:off x="6372200" y="3789040"/>
            <a:ext cx="3024336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We discuss how to simulate C++ and SystemC Library on EDA playground.</a:t>
            </a:r>
          </a:p>
          <a:p>
            <a:endParaRPr lang="en-US" sz="1000" dirty="0"/>
          </a:p>
          <a:p>
            <a:r>
              <a:rPr lang="en-US" sz="1000" dirty="0"/>
              <a:t>SystemC is a Library for system-level simulations and it includes the simulation kernel which allows you to have a concept of time</a:t>
            </a:r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go to EDA Playground: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https://www.edaplayground.com/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select the “C++/SystemC” for language here.</a:t>
            </a:r>
            <a:endParaRPr lang="en-US" sz="1800" b="0" i="0" dirty="0">
              <a:solidFill>
                <a:srgbClr val="2021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2EEB14-F29C-030C-9D79-AD91A0CC4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45914"/>
              </p:ext>
            </p:extLst>
          </p:nvPr>
        </p:nvGraphicFramePr>
        <p:xfrm>
          <a:off x="1043608" y="2708920"/>
          <a:ext cx="7505720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4335200" imgH="6877080" progId="PBrush">
                  <p:embed/>
                </p:oleObj>
              </mc:Choice>
              <mc:Fallback>
                <p:oleObj name="Bitmap Image" r:id="rId3" imgW="14335200" imgH="6877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2708920"/>
                        <a:ext cx="7505720" cy="3600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1026840" y="4375174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2195736" y="2276872"/>
            <a:ext cx="16561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566900" y="2564904"/>
            <a:ext cx="1456928" cy="181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89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5D76431-CE8F-E93A-07A9-EE52D6D8A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86812"/>
              </p:ext>
            </p:extLst>
          </p:nvPr>
        </p:nvGraphicFramePr>
        <p:xfrm>
          <a:off x="1043608" y="2492896"/>
          <a:ext cx="6096000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496600" imgH="5886360" progId="PBrush">
                  <p:embed/>
                </p:oleObj>
              </mc:Choice>
              <mc:Fallback>
                <p:oleObj name="Bitmap Image" r:id="rId2" imgW="11496600" imgH="5886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2492896"/>
                        <a:ext cx="6096000" cy="31210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 we select couple of example here.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select C++/SystemC.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1037350" y="5445224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1538961" y="1984587"/>
            <a:ext cx="16561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577410" y="2272619"/>
            <a:ext cx="789643" cy="317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2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5BA679-0741-5A1A-26BB-CF43721BB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760846"/>
              </p:ext>
            </p:extLst>
          </p:nvPr>
        </p:nvGraphicFramePr>
        <p:xfrm>
          <a:off x="1043608" y="2636912"/>
          <a:ext cx="6096000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735000" imgH="5991120" progId="PBrush">
                  <p:embed/>
                </p:oleObj>
              </mc:Choice>
              <mc:Fallback>
                <p:oleObj name="Bitmap Image" r:id="rId2" imgW="12735000" imgH="5991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2636912"/>
                        <a:ext cx="6096000" cy="286861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select the simple Counter.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1763688" y="4725144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2051720" y="1628800"/>
            <a:ext cx="16561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303748" y="1916832"/>
            <a:ext cx="576064" cy="280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8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93ED565-6318-2FD2-7258-B3AC760F7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09227"/>
              </p:ext>
            </p:extLst>
          </p:nvPr>
        </p:nvGraphicFramePr>
        <p:xfrm>
          <a:off x="755576" y="2132856"/>
          <a:ext cx="7725561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096880" imgH="6305400" progId="PBrush">
                  <p:embed/>
                </p:oleObj>
              </mc:Choice>
              <mc:Fallback>
                <p:oleObj name="Bitmap Image" r:id="rId2" imgW="14096880" imgH="6305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2132856"/>
                        <a:ext cx="7725561" cy="345638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select the system C2.3.3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755577" y="3269962"/>
            <a:ext cx="936104" cy="3030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2195736" y="1628800"/>
            <a:ext cx="15121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223629" y="1916832"/>
            <a:ext cx="1728191" cy="13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5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C652BE-FAE5-D899-E22C-75DD4E2D7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958187"/>
              </p:ext>
            </p:extLst>
          </p:nvPr>
        </p:nvGraphicFramePr>
        <p:xfrm>
          <a:off x="611560" y="2132856"/>
          <a:ext cx="8107121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173200" imgH="7048440" progId="PBrush">
                  <p:embed/>
                </p:oleObj>
              </mc:Choice>
              <mc:Fallback>
                <p:oleObj name="Bitmap Image" r:id="rId2" imgW="14173200" imgH="7048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2132856"/>
                        <a:ext cx="8107121" cy="403244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Run.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1679605" y="2702404"/>
            <a:ext cx="444123" cy="3030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1323378" y="1649820"/>
            <a:ext cx="58432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615541" y="1937852"/>
            <a:ext cx="286126" cy="7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9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33F89F2-06C0-44A3-7D50-1E50E0F64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79624"/>
              </p:ext>
            </p:extLst>
          </p:nvPr>
        </p:nvGraphicFramePr>
        <p:xfrm>
          <a:off x="683568" y="2060848"/>
          <a:ext cx="7632848" cy="389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220720" imgH="7267680" progId="PBrush">
                  <p:embed/>
                </p:oleObj>
              </mc:Choice>
              <mc:Fallback>
                <p:oleObj name="Bitmap Image" r:id="rId2" imgW="14220720" imgH="7267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060848"/>
                        <a:ext cx="7632848" cy="389990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the simulation in Log area.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1679605" y="5013176"/>
            <a:ext cx="1380227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827584" y="1628800"/>
            <a:ext cx="352839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369719" y="1916832"/>
            <a:ext cx="222061" cy="309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0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804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Bitmap Image</vt:lpstr>
      <vt:lpstr>1 SystemC</vt:lpstr>
      <vt:lpstr>1 SystemC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1009</cp:revision>
  <dcterms:created xsi:type="dcterms:W3CDTF">2018-09-28T16:40:41Z</dcterms:created>
  <dcterms:modified xsi:type="dcterms:W3CDTF">2022-09-17T06:21:17Z</dcterms:modified>
</cp:coreProperties>
</file>