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2" r:id="rId3"/>
    <p:sldId id="268" r:id="rId4"/>
    <p:sldId id="299" r:id="rId5"/>
    <p:sldId id="270" r:id="rId6"/>
    <p:sldId id="269" r:id="rId7"/>
    <p:sldId id="271" r:id="rId8"/>
    <p:sldId id="273" r:id="rId9"/>
    <p:sldId id="274" r:id="rId10"/>
    <p:sldId id="301" r:id="rId11"/>
    <p:sldId id="275" r:id="rId12"/>
    <p:sldId id="302" r:id="rId13"/>
    <p:sldId id="300" r:id="rId14"/>
    <p:sldId id="303" r:id="rId15"/>
    <p:sldId id="276" r:id="rId16"/>
    <p:sldId id="277" r:id="rId17"/>
    <p:sldId id="304" r:id="rId18"/>
    <p:sldId id="278" r:id="rId19"/>
    <p:sldId id="279" r:id="rId20"/>
    <p:sldId id="280" r:id="rId21"/>
    <p:sldId id="305" r:id="rId22"/>
    <p:sldId id="281" r:id="rId23"/>
    <p:sldId id="282" r:id="rId24"/>
    <p:sldId id="306" r:id="rId25"/>
    <p:sldId id="283" r:id="rId26"/>
    <p:sldId id="284" r:id="rId27"/>
    <p:sldId id="285" r:id="rId28"/>
    <p:sldId id="307" r:id="rId29"/>
    <p:sldId id="286" r:id="rId30"/>
    <p:sldId id="287" r:id="rId31"/>
    <p:sldId id="288" r:id="rId32"/>
    <p:sldId id="290" r:id="rId33"/>
    <p:sldId id="289" r:id="rId34"/>
    <p:sldId id="291" r:id="rId35"/>
    <p:sldId id="293" r:id="rId36"/>
    <p:sldId id="294" r:id="rId37"/>
    <p:sldId id="292" r:id="rId38"/>
    <p:sldId id="295" r:id="rId39"/>
    <p:sldId id="297" r:id="rId40"/>
    <p:sldId id="298" r:id="rId41"/>
    <p:sldId id="259" r:id="rId4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8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ohnwinans/IceStick-Example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ohnwinans/IceStick-Example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hyperlink" Target="https://github.com/johnwinans/IceStick-Ex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hyperlink" Target="https://github.com/johnwinans/IceStick-Ex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hyperlink" Target="https://github.com/johnwinans/IceStick-Ex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hyperlink" Target="https://github.com/johnwinans/IceStick-Ex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github.com/johnwinans/IceStick-Ex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ohnwinans/IceStick-Example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hyperlink" Target="https://github.com/johnwinans/IceStick-Ex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ohnwinans/IceStick-Example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hyperlink" Target="https://github.com/johnwinans/IceStick-Ex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hyperlink" Target="https://github.com/johnwinans/IceStick-Ex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hyperlink" Target="https://github.com/johnwinans/IceStick-Ex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hyperlink" Target="https://github.com/johnwinans/IceStick-Ex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hyperlink" Target="https://github.com/johnwinans/IceStick-Ex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hyperlink" Target="https://github.com/johnwinans/IceStick-Ex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hyperlink" Target="https://github.com/johnwinans/IceStick-Ex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hyperlink" Target="https://github.com/johnwinans/IceStick-Ex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ohnwinans/IceStick-Examples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hyperlink" Target="https://github.com/johnwinans/IceStick-Ex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hyperlink" Target="https://github.com/johnwinans/IceStick-Ex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hyperlink" Target="https://github.com/johnwinans/IceStick-Ex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ohnwinans/IceStick-Examples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ohnwinans/IceStick-Examples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ohnwinans/IceStick-Exampl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ohnwinans/IceStick-Examples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hyperlink" Target="https://github.com/johnwinans/IceStick-Ex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hyperlink" Target="https://github.com/johnwinans/IceStick-Ex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hyperlink" Target="https://github.com/johnwinans/IceStick-Ex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hyperlink" Target="https://github.com/johnwinans/IceStick-Ex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hyperlink" Target="https://github.com/johnwinans/IceStick-Ex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 Verilator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Image result for verilator logo">
            <a:extLst>
              <a:ext uri="{FF2B5EF4-FFF2-40B4-BE49-F238E27FC236}">
                <a16:creationId xmlns:a16="http://schemas.microsoft.com/office/drawing/2014/main" id="{2473A4DD-55D8-FC64-DD47-B58C6671B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645024"/>
            <a:ext cx="1296144" cy="101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1.2 Run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2" descr="Image result for verilator logo">
            <a:extLst>
              <a:ext uri="{FF2B5EF4-FFF2-40B4-BE49-F238E27FC236}">
                <a16:creationId xmlns:a16="http://schemas.microsoft.com/office/drawing/2014/main" id="{2473A4DD-55D8-FC64-DD47-B58C6671B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645024"/>
            <a:ext cx="1296144" cy="101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806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B660FC2-8D45-EDFD-ED1E-DF94AC7753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706082"/>
              </p:ext>
            </p:extLst>
          </p:nvPr>
        </p:nvGraphicFramePr>
        <p:xfrm>
          <a:off x="755576" y="2492896"/>
          <a:ext cx="7877175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877160" imgH="2028960" progId="PBrush">
                  <p:embed/>
                </p:oleObj>
              </mc:Choice>
              <mc:Fallback>
                <p:oleObj name="Bitmap Image" r:id="rId2" imgW="7877160" imgH="2028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576" y="2492896"/>
                        <a:ext cx="7877175" cy="20288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1.2 Run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Run Example (0:00/27:02)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https://github.com/johnwinans/IceStick-Examples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Copy Github examples to local machine.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23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1.3 View Waveform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2" descr="Image result for verilator logo">
            <a:extLst>
              <a:ext uri="{FF2B5EF4-FFF2-40B4-BE49-F238E27FC236}">
                <a16:creationId xmlns:a16="http://schemas.microsoft.com/office/drawing/2014/main" id="{2473A4DD-55D8-FC64-DD47-B58C6671B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645024"/>
            <a:ext cx="1296144" cy="101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688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B660FC2-8D45-EDFD-ED1E-DF94AC7753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576" y="2492896"/>
          <a:ext cx="7877175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877160" imgH="2028960" progId="PBrush">
                  <p:embed/>
                </p:oleObj>
              </mc:Choice>
              <mc:Fallback>
                <p:oleObj name="Bitmap Image" r:id="rId2" imgW="7877160" imgH="202896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B660FC2-8D45-EDFD-ED1E-DF94AC7753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576" y="2492896"/>
                        <a:ext cx="7877175" cy="20288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1.3 View Waveform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Run Example (0:00/27:02)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https://github.com/johnwinans/IceStick-Examples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gtkwave wave.vcd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497734-CB54-7699-7F18-EE43B72F658A}"/>
              </a:ext>
            </a:extLst>
          </p:cNvPr>
          <p:cNvSpPr/>
          <p:nvPr/>
        </p:nvSpPr>
        <p:spPr>
          <a:xfrm>
            <a:off x="971600" y="4221088"/>
            <a:ext cx="144016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82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1.4 View TOP Level and top Module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2" descr="Image result for verilator logo">
            <a:extLst>
              <a:ext uri="{FF2B5EF4-FFF2-40B4-BE49-F238E27FC236}">
                <a16:creationId xmlns:a16="http://schemas.microsoft.com/office/drawing/2014/main" id="{2473A4DD-55D8-FC64-DD47-B58C6671B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645024"/>
            <a:ext cx="1296144" cy="101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225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1.4 View TOP Level and top Module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Open TOP Level (0:00/27:02)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https://github.com/johnwinans/IceStick-Examples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Open TOP Level.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8A5A8E0-E8FE-B643-B4E1-980B0F9E73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429097"/>
              </p:ext>
            </p:extLst>
          </p:nvPr>
        </p:nvGraphicFramePr>
        <p:xfrm>
          <a:off x="1475656" y="2420888"/>
          <a:ext cx="5221263" cy="3679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029440" imgH="5657760" progId="PBrush">
                  <p:embed/>
                </p:oleObj>
              </mc:Choice>
              <mc:Fallback>
                <p:oleObj name="Bitmap Image" r:id="rId3" imgW="8029440" imgH="5657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2420888"/>
                        <a:ext cx="5221263" cy="3679039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5253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1.4 View TOP Level and top Module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12961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Open TOP/top Level (0:00/27:02)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https://github.com/johnwinans/IceStick-Examples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Open TOP/top Level. We will discuss this more later.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The top module which we called “top”.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We can see input port, output port, as well as any variables inside that module.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5396A7F-8B58-61FC-3E2C-86804D7C63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684366"/>
              </p:ext>
            </p:extLst>
          </p:nvPr>
        </p:nvGraphicFramePr>
        <p:xfrm>
          <a:off x="1619672" y="2636912"/>
          <a:ext cx="5507906" cy="3978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991640" imgH="5772240" progId="PBrush">
                  <p:embed/>
                </p:oleObj>
              </mc:Choice>
              <mc:Fallback>
                <p:oleObj name="Bitmap Image" r:id="rId3" imgW="7991640" imgH="5772240" progId="PBrush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B5396A7F-8B58-61FC-3E2C-86804D7C63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672" y="2636912"/>
                        <a:ext cx="5507906" cy="3978296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1354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1.5 View clk and counter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4" name="Picture 2" descr="Image result for verilator logo">
            <a:extLst>
              <a:ext uri="{FF2B5EF4-FFF2-40B4-BE49-F238E27FC236}">
                <a16:creationId xmlns:a16="http://schemas.microsoft.com/office/drawing/2014/main" id="{2473A4DD-55D8-FC64-DD47-B58C6671B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645024"/>
            <a:ext cx="1296144" cy="101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124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1.5 View clk and counter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8640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View clk and counter (0:00/27:02)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https://github.com/johnwinans/IceStick-Examples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We are going to look at the clk and counter.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5396A7F-8B58-61FC-3E2C-86804D7C63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022745"/>
              </p:ext>
            </p:extLst>
          </p:nvPr>
        </p:nvGraphicFramePr>
        <p:xfrm>
          <a:off x="1619672" y="2492896"/>
          <a:ext cx="5507906" cy="3978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991640" imgH="5772240" progId="PBrush">
                  <p:embed/>
                </p:oleObj>
              </mc:Choice>
              <mc:Fallback>
                <p:oleObj name="Bitmap Image" r:id="rId3" imgW="7991640" imgH="5772240" progId="PBrush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B5396A7F-8B58-61FC-3E2C-86804D7C63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672" y="2492896"/>
                        <a:ext cx="5507906" cy="3978296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2089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1.5 View clk and counter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8640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View clk and counter (0:00/27:02)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https://github.com/johnwinans/IceStick-Examples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The counter is a variable inside the app. Double click the variable “counter”.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6149B68-E151-791E-6DAA-661223C222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274211"/>
              </p:ext>
            </p:extLst>
          </p:nvPr>
        </p:nvGraphicFramePr>
        <p:xfrm>
          <a:off x="1475656" y="2204864"/>
          <a:ext cx="6264696" cy="4424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010360" imgH="5657760" progId="PBrush">
                  <p:embed/>
                </p:oleObj>
              </mc:Choice>
              <mc:Fallback>
                <p:oleObj name="Bitmap Image" r:id="rId3" imgW="8010360" imgH="5657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2204864"/>
                        <a:ext cx="6264696" cy="442476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83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Verilator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7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Verilator (0:00/27:02)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https://github.com/johnwinans/IceStick-Examples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We discuss the install of icestorm, verilator, and gtk wave.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B71E4D3-FF7C-E76C-ADD2-6C05E8BDC3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454418"/>
              </p:ext>
            </p:extLst>
          </p:nvPr>
        </p:nvGraphicFramePr>
        <p:xfrm>
          <a:off x="1475656" y="2420888"/>
          <a:ext cx="58864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381960" imgH="6477120" progId="PBrush">
                  <p:embed/>
                </p:oleObj>
              </mc:Choice>
              <mc:Fallback>
                <p:oleObj name="Bitmap Image" r:id="rId3" imgW="9381960" imgH="6477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2420888"/>
                        <a:ext cx="5886450" cy="40640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69E1BF8D-EE13-B1B4-838C-F6E2588209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543115"/>
              </p:ext>
            </p:extLst>
          </p:nvPr>
        </p:nvGraphicFramePr>
        <p:xfrm>
          <a:off x="557213" y="2371725"/>
          <a:ext cx="802957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029440" imgH="2114640" progId="PBrush">
                  <p:embed/>
                </p:oleObj>
              </mc:Choice>
              <mc:Fallback>
                <p:oleObj name="Bitmap Image" r:id="rId2" imgW="8029440" imgH="2114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7213" y="2371725"/>
                        <a:ext cx="8029575" cy="21145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1.5 View clk and counter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8640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View counter (0:00/27:02)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https://github.com/johnwinans/IceStick-Examples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Hold SHIFT and mouse wheel to move forward and backward of  time stamp.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68B98E-77E4-6363-6345-EE08104131E7}"/>
              </a:ext>
            </a:extLst>
          </p:cNvPr>
          <p:cNvSpPr/>
          <p:nvPr/>
        </p:nvSpPr>
        <p:spPr>
          <a:xfrm>
            <a:off x="2702352" y="3864943"/>
            <a:ext cx="583264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43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1.6 Zoom in/out counter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4" name="Picture 2" descr="Image result for verilator logo">
            <a:extLst>
              <a:ext uri="{FF2B5EF4-FFF2-40B4-BE49-F238E27FC236}">
                <a16:creationId xmlns:a16="http://schemas.microsoft.com/office/drawing/2014/main" id="{2473A4DD-55D8-FC64-DD47-B58C6671B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645024"/>
            <a:ext cx="1296144" cy="101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525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1.6 Zoom in/out counter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8640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Open TOP/top Level (0:00/27:02)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https://github.com/johnwinans/IceStick-Examples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Use “-” to zoom out and “+” to zoom in.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FE7DCCF-364D-6191-CB7E-C4EEAF6265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925" y="2586038"/>
          <a:ext cx="805815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058240" imgH="1685880" progId="PBrush">
                  <p:embed/>
                </p:oleObj>
              </mc:Choice>
              <mc:Fallback>
                <p:oleObj name="Bitmap Image" r:id="rId3" imgW="8058240" imgH="168588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FE7DCCF-364D-6191-CB7E-C4EEAF6265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925" y="2586038"/>
                        <a:ext cx="8058150" cy="16859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E40BB3F-4DD6-050A-11E1-C73DEC621FB8}"/>
              </a:ext>
            </a:extLst>
          </p:cNvPr>
          <p:cNvSpPr/>
          <p:nvPr/>
        </p:nvSpPr>
        <p:spPr>
          <a:xfrm>
            <a:off x="2123728" y="2924944"/>
            <a:ext cx="64807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68B98E-77E4-6363-6345-EE08104131E7}"/>
              </a:ext>
            </a:extLst>
          </p:cNvPr>
          <p:cNvSpPr/>
          <p:nvPr/>
        </p:nvSpPr>
        <p:spPr>
          <a:xfrm>
            <a:off x="2771800" y="3645024"/>
            <a:ext cx="583264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406E57-DBF5-405B-73CF-C7FFCBC18BE5}"/>
              </a:ext>
            </a:extLst>
          </p:cNvPr>
          <p:cNvCxnSpPr>
            <a:stCxn id="9" idx="2"/>
            <a:endCxn id="10" idx="1"/>
          </p:cNvCxnSpPr>
          <p:nvPr/>
        </p:nvCxnSpPr>
        <p:spPr>
          <a:xfrm>
            <a:off x="2447764" y="3284984"/>
            <a:ext cx="324036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43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37CD6A0-1160-C107-0463-056EE8A4BF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858761"/>
              </p:ext>
            </p:extLst>
          </p:nvPr>
        </p:nvGraphicFramePr>
        <p:xfrm>
          <a:off x="571500" y="2552700"/>
          <a:ext cx="8001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001000" imgH="1752480" progId="PBrush">
                  <p:embed/>
                </p:oleObj>
              </mc:Choice>
              <mc:Fallback>
                <p:oleObj name="Bitmap Image" r:id="rId2" imgW="8001000" imgH="1752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1500" y="2552700"/>
                        <a:ext cx="8001000" cy="17526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1.6 Zoom in/out counter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10801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Open TOP/top Level (0:00/27:02)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https://github.com/johnwinans/IceStick-Examples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We can see the counter “0000001”, “0000002”, …,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It counts from the rising edge of each clock pulses.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68B98E-77E4-6363-6345-EE08104131E7}"/>
              </a:ext>
            </a:extLst>
          </p:cNvPr>
          <p:cNvSpPr/>
          <p:nvPr/>
        </p:nvSpPr>
        <p:spPr>
          <a:xfrm>
            <a:off x="2771800" y="3861048"/>
            <a:ext cx="583264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1.7 top.v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4" name="Picture 2" descr="Image result for verilator logo">
            <a:extLst>
              <a:ext uri="{FF2B5EF4-FFF2-40B4-BE49-F238E27FC236}">
                <a16:creationId xmlns:a16="http://schemas.microsoft.com/office/drawing/2014/main" id="{2473A4DD-55D8-FC64-DD47-B58C6671B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645024"/>
            <a:ext cx="1296144" cy="101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581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1.7 top.v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10801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top.v (0:00/27:02)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https://github.com/johnwinans/IceStick-Examples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In ~/Verilator/IceStick-Examples/blinky, we have top.v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0136CD7-D19F-17E8-E119-D3324776FF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07861"/>
              </p:ext>
            </p:extLst>
          </p:nvPr>
        </p:nvGraphicFramePr>
        <p:xfrm>
          <a:off x="1187624" y="2708920"/>
          <a:ext cx="6629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629400" imgH="1028880" progId="PBrush">
                  <p:embed/>
                </p:oleObj>
              </mc:Choice>
              <mc:Fallback>
                <p:oleObj name="Bitmap Image" r:id="rId3" imgW="6629400" imgH="1028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2708920"/>
                        <a:ext cx="6629400" cy="10287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2507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1.7 top.v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10801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top.v (0:00/27:02)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https://github.com/johnwinans/IceStick-Examples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The top.v code are what we are watching. There are input wire clk and output wires led1 to led5.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The reg[24:0] counter = 0;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9854754-C29B-2B61-DCC3-8F867A2214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734294"/>
              </p:ext>
            </p:extLst>
          </p:nvPr>
        </p:nvGraphicFramePr>
        <p:xfrm>
          <a:off x="755576" y="2636912"/>
          <a:ext cx="7581900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581960" imgH="3610080" progId="PBrush">
                  <p:embed/>
                </p:oleObj>
              </mc:Choice>
              <mc:Fallback>
                <p:oleObj name="Bitmap Image" r:id="rId3" imgW="7581960" imgH="3610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2636912"/>
                        <a:ext cx="7581900" cy="36099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EE4B970-D0CA-4744-0E58-74BC3AB42383}"/>
              </a:ext>
            </a:extLst>
          </p:cNvPr>
          <p:cNvSpPr/>
          <p:nvPr/>
        </p:nvSpPr>
        <p:spPr>
          <a:xfrm>
            <a:off x="1115616" y="2924944"/>
            <a:ext cx="2448272" cy="18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22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1.7 top.v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424937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top.v (0:00/27:02)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https://github.com/johnwinans/IceStick-Examples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The code below says, every time there is a positive edge on the clock, set the counter equal to counter + 1.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C2DC6E1-C772-07DA-04CE-E0F5D7BE92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89817"/>
              </p:ext>
            </p:extLst>
          </p:nvPr>
        </p:nvGraphicFramePr>
        <p:xfrm>
          <a:off x="683568" y="2996952"/>
          <a:ext cx="7534275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534440" imgH="2543040" progId="PBrush">
                  <p:embed/>
                </p:oleObj>
              </mc:Choice>
              <mc:Fallback>
                <p:oleObj name="Bitmap Image" r:id="rId3" imgW="7534440" imgH="2543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2996952"/>
                        <a:ext cx="7534275" cy="25431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6D2FB2C-4CED-D27C-16F2-9C2E901A41FB}"/>
              </a:ext>
            </a:extLst>
          </p:cNvPr>
          <p:cNvSpPr/>
          <p:nvPr/>
        </p:nvSpPr>
        <p:spPr>
          <a:xfrm>
            <a:off x="971600" y="4581128"/>
            <a:ext cx="3168352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79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1.8 sim_top.cpp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4" name="Picture 2" descr="Image result for verilator logo">
            <a:extLst>
              <a:ext uri="{FF2B5EF4-FFF2-40B4-BE49-F238E27FC236}">
                <a16:creationId xmlns:a16="http://schemas.microsoft.com/office/drawing/2014/main" id="{2473A4DD-55D8-FC64-DD47-B58C6671B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645024"/>
            <a:ext cx="1296144" cy="101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12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1.8 sim_top.cpp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424937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sim_top.cpp (0:00/27:02)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https://github.com/johnwinans/IceStick-Examples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The sim_top.cpp is the file that we need for Verilator to work.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CF02007-4BBB-56D2-B57A-649EC9326E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5214"/>
              </p:ext>
            </p:extLst>
          </p:nvPr>
        </p:nvGraphicFramePr>
        <p:xfrm>
          <a:off x="899592" y="2348880"/>
          <a:ext cx="66294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629400" imgH="638280" progId="PBrush">
                  <p:embed/>
                </p:oleObj>
              </mc:Choice>
              <mc:Fallback>
                <p:oleObj name="Bitmap Image" r:id="rId3" imgW="6629400" imgH="638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2348880"/>
                        <a:ext cx="6629400" cy="6381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194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Verilator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Verilator (0:00/27:02)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https://github.com/johnwinans/IceStick-Examples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We can do raspberry Pi and FPGA development.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A066F65-C774-D919-B9CE-194C6BD22E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366983"/>
              </p:ext>
            </p:extLst>
          </p:nvPr>
        </p:nvGraphicFramePr>
        <p:xfrm>
          <a:off x="467544" y="2492896"/>
          <a:ext cx="808672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086680" imgH="1238400" progId="PBrush">
                  <p:embed/>
                </p:oleObj>
              </mc:Choice>
              <mc:Fallback>
                <p:oleObj name="Bitmap Image" r:id="rId3" imgW="8086680" imgH="1238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2492896"/>
                        <a:ext cx="8086725" cy="12382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842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1.8 sim_top.cpp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424937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sim_top.cpp (0:00/27:02)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https://github.com/johnwinans/IceStick-Examples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vi sim_top.cpp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63BDEF3-9958-4870-C315-01ED040D86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979933"/>
              </p:ext>
            </p:extLst>
          </p:nvPr>
        </p:nvGraphicFramePr>
        <p:xfrm>
          <a:off x="2843808" y="2636912"/>
          <a:ext cx="4464496" cy="3853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153040" imgH="4448160" progId="PBrush">
                  <p:embed/>
                </p:oleObj>
              </mc:Choice>
              <mc:Fallback>
                <p:oleObj name="Bitmap Image" r:id="rId3" imgW="5153040" imgH="4448160" progId="PBrush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63BDEF3-9958-4870-C315-01ED040D86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3808" y="2636912"/>
                        <a:ext cx="4464496" cy="3853826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BA73487-7FFE-7F1F-3587-F8C2F77D7E84}"/>
              </a:ext>
            </a:extLst>
          </p:cNvPr>
          <p:cNvSpPr/>
          <p:nvPr/>
        </p:nvSpPr>
        <p:spPr>
          <a:xfrm>
            <a:off x="3059832" y="3717032"/>
            <a:ext cx="2088232" cy="24157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27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1.8 sim_top.cpp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424937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main (0:00/27:02)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https://github.com/johnwinans/IceStick-Examples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We are responsible to write a cpp program that has a main in it but below line is a boilerplate.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0633C10-F6F8-7151-7422-E9EA56475F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124502"/>
              </p:ext>
            </p:extLst>
          </p:nvPr>
        </p:nvGraphicFramePr>
        <p:xfrm>
          <a:off x="1979712" y="2420888"/>
          <a:ext cx="4864773" cy="4112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238720" imgH="4429080" progId="PBrush">
                  <p:embed/>
                </p:oleObj>
              </mc:Choice>
              <mc:Fallback>
                <p:oleObj name="Bitmap Image" r:id="rId3" imgW="5238720" imgH="4429080" progId="PBrus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F0633C10-F6F8-7151-7422-E9EA56475F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712" y="2420888"/>
                        <a:ext cx="4864773" cy="411294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FDC25D0A-952C-E66C-2497-18BF18206679}"/>
              </a:ext>
            </a:extLst>
          </p:cNvPr>
          <p:cNvSpPr/>
          <p:nvPr/>
        </p:nvSpPr>
        <p:spPr>
          <a:xfrm>
            <a:off x="2267744" y="2852936"/>
            <a:ext cx="388843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17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1.8 sim_top.cpp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424937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Command argument (0:00/27:02)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https://github.com/johnwinans/IceStick-Examples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We create the top level object “ptop = new Vtop” where top is the top module name. “V” is created by Verilator. “Vtop” is the Verilator version of top level module.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7261092-4EE5-EB3E-F717-3A2E4BAA80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9548" y="2636912"/>
          <a:ext cx="4969129" cy="422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315040" imgH="4514760" progId="PBrush">
                  <p:embed/>
                </p:oleObj>
              </mc:Choice>
              <mc:Fallback>
                <p:oleObj name="Bitmap Image" r:id="rId3" imgW="5315040" imgH="451476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7261092-4EE5-EB3E-F717-3A2E4BAA80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9548" y="2636912"/>
                        <a:ext cx="4969129" cy="422108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73EFFFC7-EFCF-5D09-8894-CD92FBC48449}"/>
              </a:ext>
            </a:extLst>
          </p:cNvPr>
          <p:cNvSpPr/>
          <p:nvPr/>
        </p:nvSpPr>
        <p:spPr>
          <a:xfrm>
            <a:off x="2749986" y="3029116"/>
            <a:ext cx="4486310" cy="3998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1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7D36586D-FC4A-BF02-04F0-3B42612055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060875"/>
              </p:ext>
            </p:extLst>
          </p:nvPr>
        </p:nvGraphicFramePr>
        <p:xfrm>
          <a:off x="1835696" y="2492896"/>
          <a:ext cx="5486400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486400" imgH="3610080" progId="PBrush">
                  <p:embed/>
                </p:oleObj>
              </mc:Choice>
              <mc:Fallback>
                <p:oleObj name="Bitmap Image" r:id="rId2" imgW="5486400" imgH="3610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35696" y="2492896"/>
                        <a:ext cx="5486400" cy="36099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1.8 sim_top.cpp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424937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Implement Optional (0:00/27:02)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https://github.com/johnwinans/IceStick-Examples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Code here is any code you want to write. The ‘t’ option is used to turn on the trace.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It is write to the “</a:t>
            </a:r>
            <a:r>
              <a:rPr lang="en-US" sz="1400" dirty="0" err="1">
                <a:solidFill>
                  <a:schemeClr val="tx1"/>
                </a:solidFill>
              </a:rPr>
              <a:t>wave.vcd</a:t>
            </a:r>
            <a:r>
              <a:rPr lang="en-US" sz="1400" dirty="0">
                <a:solidFill>
                  <a:schemeClr val="tx1"/>
                </a:solidFill>
              </a:rPr>
              <a:t>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FFFC7-EFCF-5D09-8894-CD92FBC48449}"/>
              </a:ext>
            </a:extLst>
          </p:cNvPr>
          <p:cNvSpPr/>
          <p:nvPr/>
        </p:nvSpPr>
        <p:spPr>
          <a:xfrm>
            <a:off x="2555775" y="4132162"/>
            <a:ext cx="3384377" cy="16731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12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1.8 sim_top.cpp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424937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Reset and Run (0:00/27:02)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https://github.com/johnwinans/IceStick-Examples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First, we reset.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Then, we run 1000 (one second).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4584076-9C0A-DC9F-3485-456B51E43A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932288"/>
              </p:ext>
            </p:extLst>
          </p:nvPr>
        </p:nvGraphicFramePr>
        <p:xfrm>
          <a:off x="1979712" y="2852936"/>
          <a:ext cx="4464496" cy="3853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153040" imgH="4448160" progId="PBrush">
                  <p:embed/>
                </p:oleObj>
              </mc:Choice>
              <mc:Fallback>
                <p:oleObj name="Bitmap Image" r:id="rId3" imgW="5153040" imgH="4448160" progId="PBrush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63BDEF3-9958-4870-C315-01ED040D86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712" y="2852936"/>
                        <a:ext cx="4464496" cy="3853826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08A95C4-999D-1A5E-333D-BE17D7B3120C}"/>
              </a:ext>
            </a:extLst>
          </p:cNvPr>
          <p:cNvSpPr/>
          <p:nvPr/>
        </p:nvSpPr>
        <p:spPr>
          <a:xfrm>
            <a:off x="2267744" y="3933056"/>
            <a:ext cx="2232248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37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1.8 sim_top.cpp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424937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Close log File (0:00/27:02)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https://github.com/johnwinans/IceStick-Examples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Then we close the log file (tfp -&gt; close()).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The we finalize the simulation (ptop-&gt;final())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4584076-9C0A-DC9F-3485-456B51E43A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712" y="2852936"/>
          <a:ext cx="4464496" cy="3853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153040" imgH="4448160" progId="PBrush">
                  <p:embed/>
                </p:oleObj>
              </mc:Choice>
              <mc:Fallback>
                <p:oleObj name="Bitmap Image" r:id="rId3" imgW="5153040" imgH="444816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4584076-9C0A-DC9F-3485-456B51E43A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712" y="2852936"/>
                        <a:ext cx="4464496" cy="3853826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08A95C4-999D-1A5E-333D-BE17D7B3120C}"/>
              </a:ext>
            </a:extLst>
          </p:cNvPr>
          <p:cNvSpPr/>
          <p:nvPr/>
        </p:nvSpPr>
        <p:spPr>
          <a:xfrm>
            <a:off x="2267744" y="4581128"/>
            <a:ext cx="2232248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17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1.8 sim_top.cpp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424937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Delete trace and top module (0:00/27:02)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https://github.com/johnwinans/IceStick-Examples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Then, we delete object we create for trace (delete tfp).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Then, we delete the top module (delete ptop).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Then, we return to Ubuntu system (return 0).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4584076-9C0A-DC9F-3485-456B51E43A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712" y="2852936"/>
          <a:ext cx="4464496" cy="3853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153040" imgH="4448160" progId="PBrush">
                  <p:embed/>
                </p:oleObj>
              </mc:Choice>
              <mc:Fallback>
                <p:oleObj name="Bitmap Image" r:id="rId3" imgW="5153040" imgH="444816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4584076-9C0A-DC9F-3485-456B51E43A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712" y="2852936"/>
                        <a:ext cx="4464496" cy="3853826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08A95C4-999D-1A5E-333D-BE17D7B3120C}"/>
              </a:ext>
            </a:extLst>
          </p:cNvPr>
          <p:cNvSpPr/>
          <p:nvPr/>
        </p:nvSpPr>
        <p:spPr>
          <a:xfrm>
            <a:off x="2195736" y="5373216"/>
            <a:ext cx="2232248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0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4900D46-5370-284E-9B24-D9B53E17F2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98634"/>
              </p:ext>
            </p:extLst>
          </p:nvPr>
        </p:nvGraphicFramePr>
        <p:xfrm>
          <a:off x="1619672" y="2996952"/>
          <a:ext cx="44386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438800" imgH="1562040" progId="PBrush">
                  <p:embed/>
                </p:oleObj>
              </mc:Choice>
              <mc:Fallback>
                <p:oleObj name="Bitmap Image" r:id="rId2" imgW="4438800" imgH="1562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9672" y="2996952"/>
                        <a:ext cx="4438650" cy="15621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1.8 sim_top.cpp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424937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Reset Function (0:00/27:02)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https://github.com/johnwinans/IceStick-Examples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Here, the reset() has nothing to do.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8A95C4-999D-1A5E-333D-BE17D7B3120C}"/>
              </a:ext>
            </a:extLst>
          </p:cNvPr>
          <p:cNvSpPr/>
          <p:nvPr/>
        </p:nvSpPr>
        <p:spPr>
          <a:xfrm>
            <a:off x="1619672" y="3645024"/>
            <a:ext cx="2232248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53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2F0CDD2-9CFC-BF5A-575A-DEA69D9F17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335208"/>
              </p:ext>
            </p:extLst>
          </p:nvPr>
        </p:nvGraphicFramePr>
        <p:xfrm>
          <a:off x="2843808" y="3645024"/>
          <a:ext cx="3209925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209760" imgH="2943360" progId="PBrush">
                  <p:embed/>
                </p:oleObj>
              </mc:Choice>
              <mc:Fallback>
                <p:oleObj name="Bitmap Image" r:id="rId2" imgW="3209760" imgH="2943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43808" y="3645024"/>
                        <a:ext cx="3209925" cy="29432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1.8 sim_top.cpp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424937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Run Function (0:00/27:02)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https://github.com/johnwinans/IceStick-Examples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For run()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This is what it means to run a  simulation.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In Verilator, we control the simulation is a cpp.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We have run (1000) for 1000 time of tick.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Each time, we are going to set clock to 1 and then wait [tick(PERIOD)].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The set clock to 0 and then wait [tick(PERIOD)].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8A95C4-999D-1A5E-333D-BE17D7B3120C}"/>
              </a:ext>
            </a:extLst>
          </p:cNvPr>
          <p:cNvSpPr/>
          <p:nvPr/>
        </p:nvSpPr>
        <p:spPr>
          <a:xfrm>
            <a:off x="3203848" y="4005064"/>
            <a:ext cx="2232248" cy="22322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47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FD2A25E-32EF-637C-165C-F41B980FF8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656630"/>
              </p:ext>
            </p:extLst>
          </p:nvPr>
        </p:nvGraphicFramePr>
        <p:xfrm>
          <a:off x="683568" y="3212976"/>
          <a:ext cx="7600950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601040" imgH="2914560" progId="PBrush">
                  <p:embed/>
                </p:oleObj>
              </mc:Choice>
              <mc:Fallback>
                <p:oleObj name="Bitmap Image" r:id="rId2" imgW="7601040" imgH="2914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3212976"/>
                        <a:ext cx="7600950" cy="29146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1.8 sim_top.cpp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424937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Tick Function (0:00/27:02)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https://github.com/johnwinans/IceStick-Examples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The tick function here is the actual does the simulation inside Verilator.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We are evaluate [Ptop-&gt;eval()] the current state of everything in the Verilog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And, we will keep track of current 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This time is used for waveform.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8A95C4-999D-1A5E-333D-BE17D7B3120C}"/>
              </a:ext>
            </a:extLst>
          </p:cNvPr>
          <p:cNvSpPr/>
          <p:nvPr/>
        </p:nvSpPr>
        <p:spPr>
          <a:xfrm>
            <a:off x="1403649" y="4653137"/>
            <a:ext cx="136815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1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1.1 Install Verilator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2" descr="Image result for verilator logo">
            <a:extLst>
              <a:ext uri="{FF2B5EF4-FFF2-40B4-BE49-F238E27FC236}">
                <a16:creationId xmlns:a16="http://schemas.microsoft.com/office/drawing/2014/main" id="{2473A4DD-55D8-FC64-DD47-B58C6671B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645024"/>
            <a:ext cx="1296144" cy="101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8763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FD2A25E-32EF-637C-165C-F41B980FF8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250166"/>
              </p:ext>
            </p:extLst>
          </p:nvPr>
        </p:nvGraphicFramePr>
        <p:xfrm>
          <a:off x="683568" y="2420888"/>
          <a:ext cx="7600950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601040" imgH="2914560" progId="PBrush">
                  <p:embed/>
                </p:oleObj>
              </mc:Choice>
              <mc:Fallback>
                <p:oleObj name="Bitmap Image" r:id="rId2" imgW="7601040" imgH="291456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FD2A25E-32EF-637C-165C-F41B980FF8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2420888"/>
                        <a:ext cx="7600950" cy="29146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1.8 sim_top.cpp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424937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Dump Input/</a:t>
            </a:r>
            <a:r>
              <a:rPr lang="en-US" sz="1400" b="1">
                <a:solidFill>
                  <a:schemeClr val="tx1"/>
                </a:solidFill>
              </a:rPr>
              <a:t>Output with Time </a:t>
            </a:r>
            <a:r>
              <a:rPr lang="en-US" sz="1400" b="1" dirty="0">
                <a:solidFill>
                  <a:schemeClr val="tx1"/>
                </a:solidFill>
              </a:rPr>
              <a:t>Stamp (0:00/27:02)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https://github.com/johnwinans/IceStick-Examples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The waveform is write to log file [tftp-&gt; dump(main_time)] with the time stamp (main_time)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8A95C4-999D-1A5E-333D-BE17D7B3120C}"/>
              </a:ext>
            </a:extLst>
          </p:cNvPr>
          <p:cNvSpPr/>
          <p:nvPr/>
        </p:nvSpPr>
        <p:spPr>
          <a:xfrm>
            <a:off x="1475656" y="4221088"/>
            <a:ext cx="2664296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65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Install Verilator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Install Prerequisites (0:00/27:02)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https://github.com/johnwinans/IceStick-Examples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Install clang, python,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E7F38B9-B130-B5F4-4696-6784E85050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9763" y="2676525"/>
          <a:ext cx="5324475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324400" imgH="1504800" progId="PBrush">
                  <p:embed/>
                </p:oleObj>
              </mc:Choice>
              <mc:Fallback>
                <p:oleObj name="Bitmap Image" r:id="rId3" imgW="5324400" imgH="150480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E7F38B9-B130-B5F4-4696-6784E85050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9763" y="2676525"/>
                        <a:ext cx="5324475" cy="15049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803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Install Verilator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Download Tools (0:00/27:02)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https://github.com/johnwinans/IceStick-Examples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Install icestorm, yosys,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0C8A189-896A-6056-53FA-DBD92555DB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052315"/>
              </p:ext>
            </p:extLst>
          </p:nvPr>
        </p:nvGraphicFramePr>
        <p:xfrm>
          <a:off x="2476500" y="2733675"/>
          <a:ext cx="419100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191120" imgH="1390680" progId="PBrush">
                  <p:embed/>
                </p:oleObj>
              </mc:Choice>
              <mc:Fallback>
                <p:oleObj name="Bitmap Image" r:id="rId3" imgW="4191120" imgH="1390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6500" y="2733675"/>
                        <a:ext cx="4191000" cy="13906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541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Install Verilator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Install Tools (0:00/27:02)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https://github.com/johnwinans/IceStick-Examples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Install icestorm, yosys, and etc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09C0C33-FB01-BE1C-B313-CA4B855F24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7487"/>
              </p:ext>
            </p:extLst>
          </p:nvPr>
        </p:nvGraphicFramePr>
        <p:xfrm>
          <a:off x="971600" y="2276872"/>
          <a:ext cx="7467600" cy="383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467480" imgH="3838680" progId="PBrush">
                  <p:embed/>
                </p:oleObj>
              </mc:Choice>
              <mc:Fallback>
                <p:oleObj name="Bitmap Image" r:id="rId3" imgW="7467480" imgH="3838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2276872"/>
                        <a:ext cx="7467600" cy="38385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503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Install Verilator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Install Verilator (0:00/27:02)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https://github.com/johnwinans/IceStick-Examples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Install Verilator for Verilog Simulator.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ED2461E-3BF9-DB52-31F9-F291837035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264849"/>
              </p:ext>
            </p:extLst>
          </p:nvPr>
        </p:nvGraphicFramePr>
        <p:xfrm>
          <a:off x="566738" y="2909888"/>
          <a:ext cx="80105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010360" imgH="1038240" progId="PBrush">
                  <p:embed/>
                </p:oleObj>
              </mc:Choice>
              <mc:Fallback>
                <p:oleObj name="Bitmap Image" r:id="rId3" imgW="8010360" imgH="1038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6738" y="2909888"/>
                        <a:ext cx="8010525" cy="10382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101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Install Verilator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Copy Examples to Local Machine (0:00/27:02)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https://github.com/johnwinans/IceStick-Examples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Copy Github examples to local machine.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https://www.youtube.com/watch?v=YodFKbKxElo&amp;list=PLfGJEQLQIDBN0VsXQ68_FEYyqcym8CTDN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49FC45C-97B7-4F0E-454E-F2DA3D04FC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604318"/>
              </p:ext>
            </p:extLst>
          </p:nvPr>
        </p:nvGraphicFramePr>
        <p:xfrm>
          <a:off x="1271588" y="2443163"/>
          <a:ext cx="6600825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600960" imgH="1971720" progId="PBrush">
                  <p:embed/>
                </p:oleObj>
              </mc:Choice>
              <mc:Fallback>
                <p:oleObj name="Bitmap Image" r:id="rId3" imgW="6600960" imgH="1971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1588" y="2443163"/>
                        <a:ext cx="6600825" cy="19716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FFF476F-C1C3-CCD5-C1F4-59DD9FDDE7A9}"/>
              </a:ext>
            </a:extLst>
          </p:cNvPr>
          <p:cNvSpPr/>
          <p:nvPr/>
        </p:nvSpPr>
        <p:spPr>
          <a:xfrm>
            <a:off x="1403648" y="4149080"/>
            <a:ext cx="9361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600C0E-FCCD-964D-E546-E062BE45596F}"/>
              </a:ext>
            </a:extLst>
          </p:cNvPr>
          <p:cNvSpPr txBox="1"/>
          <p:nvPr/>
        </p:nvSpPr>
        <p:spPr>
          <a:xfrm>
            <a:off x="2627784" y="4149080"/>
            <a:ext cx="5544616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Ubuntu does not have the burn like Raspberry Pi</a:t>
            </a:r>
          </a:p>
        </p:txBody>
      </p:sp>
    </p:spTree>
    <p:extLst>
      <p:ext uri="{BB962C8B-B14F-4D97-AF65-F5344CB8AC3E}">
        <p14:creationId xmlns:p14="http://schemas.microsoft.com/office/powerpoint/2010/main" val="427865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3769</TotalTime>
  <Words>1944</Words>
  <Application>Microsoft Office PowerPoint</Application>
  <PresentationFormat>On-screen Show (4:3)</PresentationFormat>
  <Paragraphs>266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Wingdings</vt:lpstr>
      <vt:lpstr>Office 佈景主題</vt:lpstr>
      <vt:lpstr>Bitmap Image</vt:lpstr>
      <vt:lpstr>1 Verilator </vt:lpstr>
      <vt:lpstr>1 Verilator </vt:lpstr>
      <vt:lpstr>1 Verilator </vt:lpstr>
      <vt:lpstr>1.1 Install Verilator</vt:lpstr>
      <vt:lpstr>1.1 Install Verilator</vt:lpstr>
      <vt:lpstr>1.1 Install Verilator</vt:lpstr>
      <vt:lpstr>1.1 Install Verilator</vt:lpstr>
      <vt:lpstr>1.1 Install Verilator</vt:lpstr>
      <vt:lpstr>1.1 Install Verilator</vt:lpstr>
      <vt:lpstr>1.2 Run Example</vt:lpstr>
      <vt:lpstr>1.2 Run Example</vt:lpstr>
      <vt:lpstr>1.3 View Waveform</vt:lpstr>
      <vt:lpstr>1.3 View Waveform</vt:lpstr>
      <vt:lpstr>1.4 View TOP Level and top Module</vt:lpstr>
      <vt:lpstr>1.4 View TOP Level and top Module</vt:lpstr>
      <vt:lpstr>1.4 View TOP Level and top Module</vt:lpstr>
      <vt:lpstr>1.5 View clk and counter</vt:lpstr>
      <vt:lpstr>1.5 View clk and counter</vt:lpstr>
      <vt:lpstr>1.5 View clk and counter</vt:lpstr>
      <vt:lpstr>1.5 View clk and counter</vt:lpstr>
      <vt:lpstr>1.6 Zoom in/out counter</vt:lpstr>
      <vt:lpstr>1.6 Zoom in/out counter</vt:lpstr>
      <vt:lpstr>1.6 Zoom in/out counter</vt:lpstr>
      <vt:lpstr>1.7 top.v</vt:lpstr>
      <vt:lpstr>1.7 top.v</vt:lpstr>
      <vt:lpstr>1.7 top.v</vt:lpstr>
      <vt:lpstr>1.7 top.v</vt:lpstr>
      <vt:lpstr>1.8 sim_top.cpp</vt:lpstr>
      <vt:lpstr>1.8 sim_top.cpp</vt:lpstr>
      <vt:lpstr>1.8 sim_top.cpp</vt:lpstr>
      <vt:lpstr>1.8 sim_top.cpp</vt:lpstr>
      <vt:lpstr>1.8 sim_top.cpp</vt:lpstr>
      <vt:lpstr>1.8 sim_top.cpp</vt:lpstr>
      <vt:lpstr>1.8 sim_top.cpp</vt:lpstr>
      <vt:lpstr>1.8 sim_top.cpp</vt:lpstr>
      <vt:lpstr>1.8 sim_top.cpp</vt:lpstr>
      <vt:lpstr>1.8 sim_top.cpp</vt:lpstr>
      <vt:lpstr>1.8 sim_top.cpp</vt:lpstr>
      <vt:lpstr>1.8 sim_top.cpp</vt:lpstr>
      <vt:lpstr>1.8 sim_top.cpp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1409</cp:revision>
  <dcterms:created xsi:type="dcterms:W3CDTF">2018-09-28T16:40:41Z</dcterms:created>
  <dcterms:modified xsi:type="dcterms:W3CDTF">2022-09-27T01:00:09Z</dcterms:modified>
</cp:coreProperties>
</file>