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65" r:id="rId4"/>
    <p:sldId id="264" r:id="rId5"/>
    <p:sldId id="263" r:id="rId6"/>
    <p:sldId id="272" r:id="rId7"/>
    <p:sldId id="273" r:id="rId8"/>
    <p:sldId id="274" r:id="rId9"/>
    <p:sldId id="270" r:id="rId10"/>
    <p:sldId id="275" r:id="rId11"/>
    <p:sldId id="271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8" r:id="rId20"/>
    <p:sldId id="269" r:id="rId21"/>
    <p:sldId id="267" r:id="rId22"/>
    <p:sldId id="283" r:id="rId23"/>
    <p:sldId id="284" r:id="rId24"/>
    <p:sldId id="266" r:id="rId25"/>
    <p:sldId id="285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5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6806" autoAdjust="0"/>
  </p:normalViewPr>
  <p:slideViewPr>
    <p:cSldViewPr>
      <p:cViewPr>
        <p:scale>
          <a:sx n="112" d="100"/>
          <a:sy n="112" d="100"/>
        </p:scale>
        <p:origin x="31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hyperlink" Target="https://www.edaplayground.com/x/3c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1.bin"/><Relationship Id="rId4" Type="http://schemas.openxmlformats.org/officeDocument/2006/relationships/hyperlink" Target="https://www.edaplayground.com/x/3c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3.bin"/><Relationship Id="rId4" Type="http://schemas.openxmlformats.org/officeDocument/2006/relationships/hyperlink" Target="https://www.edaplayground.com/x/3c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hyperlink" Target="https://www.edaplayground.com/x/3c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7.bin"/><Relationship Id="rId4" Type="http://schemas.openxmlformats.org/officeDocument/2006/relationships/hyperlink" Target="https://www.edaplayground.com/x/3c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9.bin"/><Relationship Id="rId4" Type="http://schemas.openxmlformats.org/officeDocument/2006/relationships/hyperlink" Target="https://www.edaplayground.com/x/3c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1.bin"/><Relationship Id="rId4" Type="http://schemas.openxmlformats.org/officeDocument/2006/relationships/hyperlink" Target="https://www.edaplayground.com/x/3c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3.bin"/><Relationship Id="rId4" Type="http://schemas.openxmlformats.org/officeDocument/2006/relationships/hyperlink" Target="https://www.edaplayground.com/x/3c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daplayground.com/x/3c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playground.com/x/3c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verilog logo">
            <a:extLst>
              <a:ext uri="{FF2B5EF4-FFF2-40B4-BE49-F238E27FC236}">
                <a16:creationId xmlns:a16="http://schemas.microsoft.com/office/drawing/2014/main" id="{257D7AFC-8E87-D4B6-1644-DCC51C08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45024"/>
            <a:ext cx="21812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0F96C3C-94FF-7EF7-B7A4-EBBE9CBB4D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063609"/>
              </p:ext>
            </p:extLst>
          </p:nvPr>
        </p:nvGraphicFramePr>
        <p:xfrm>
          <a:off x="539552" y="2204864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204864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4499992" y="2060848"/>
            <a:ext cx="4104456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testbench is typically non synthesizable.</a:t>
            </a:r>
          </a:p>
          <a:p>
            <a:r>
              <a:rPr lang="en-US" sz="1200" dirty="0"/>
              <a:t>So, we can use delays and we can use Verilog initial block here.</a:t>
            </a:r>
          </a:p>
          <a:p>
            <a:endParaRPr lang="en-US" sz="1200" dirty="0"/>
          </a:p>
          <a:p>
            <a:r>
              <a:rPr lang="en-US" sz="1200" dirty="0"/>
              <a:t>Testbench: “module test;”</a:t>
            </a:r>
          </a:p>
          <a:p>
            <a:r>
              <a:rPr lang="en-US" sz="1200" dirty="0"/>
              <a:t>For testbench, we will use “reg” to hook everything up.</a:t>
            </a:r>
          </a:p>
          <a:p>
            <a:r>
              <a:rPr lang="en-US" sz="1200" dirty="0"/>
              <a:t>We are going to use clock and reset reg.</a:t>
            </a:r>
          </a:p>
          <a:p>
            <a:r>
              <a:rPr lang="en-US" sz="1200" dirty="0"/>
              <a:t>The output will be the wire because we are not going to drive it by the testbench.</a:t>
            </a:r>
          </a:p>
          <a:p>
            <a:r>
              <a:rPr lang="en-US" sz="1200" dirty="0"/>
              <a:t>It is a 4 bits wire. “Wire [3:0] q;”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103147" y="2348880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543307" y="2564904"/>
            <a:ext cx="1956685" cy="37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849199"/>
              </p:ext>
            </p:extLst>
          </p:nvPr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500670"/>
              </p:ext>
            </p:extLst>
          </p:nvPr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4716016" y="2894456"/>
            <a:ext cx="410445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are going to instantiate the design here,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115616" y="2852936"/>
            <a:ext cx="309634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211960" y="303295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3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3563888" y="3503864"/>
            <a:ext cx="3888432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need to dump wave first.</a:t>
            </a:r>
          </a:p>
          <a:p>
            <a:r>
              <a:rPr lang="en-US" sz="1200" dirty="0"/>
              <a:t>We dump file (“dump.vcd”)</a:t>
            </a:r>
          </a:p>
          <a:p>
            <a:r>
              <a:rPr lang="en-US" sz="1200" dirty="0"/>
              <a:t>Then, we dump vars.</a:t>
            </a:r>
          </a:p>
          <a:p>
            <a:r>
              <a:rPr lang="en-US" sz="1200" dirty="0"/>
              <a:t>We dump only 1 level of this test bench.</a:t>
            </a:r>
          </a:p>
          <a:p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180618" y="3541853"/>
            <a:ext cx="1807206" cy="3856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987824" y="3734697"/>
            <a:ext cx="576064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5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988DDDD-E6E3-7DE4-2720-FE0659B3FBFD}"/>
              </a:ext>
            </a:extLst>
          </p:cNvPr>
          <p:cNvSpPr/>
          <p:nvPr/>
        </p:nvSpPr>
        <p:spPr>
          <a:xfrm>
            <a:off x="1187624" y="5733256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1B4697-BFBB-3389-026A-BDB3E743BE59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2843808" y="5748935"/>
            <a:ext cx="864096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877FFC-296A-2DD0-FF16-AB754B654E6A}"/>
              </a:ext>
            </a:extLst>
          </p:cNvPr>
          <p:cNvSpPr txBox="1"/>
          <p:nvPr/>
        </p:nvSpPr>
        <p:spPr>
          <a:xfrm>
            <a:off x="3707904" y="5610435"/>
            <a:ext cx="3888432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set bock to free running.</a:t>
            </a:r>
          </a:p>
        </p:txBody>
      </p:sp>
    </p:spTree>
    <p:extLst>
      <p:ext uri="{BB962C8B-B14F-4D97-AF65-F5344CB8AC3E}">
        <p14:creationId xmlns:p14="http://schemas.microsoft.com/office/powerpoint/2010/main" val="108564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4139952" y="3533236"/>
            <a:ext cx="388843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order for the clock to be free running, we need to initialize the clock to something. </a:t>
            </a:r>
          </a:p>
          <a:p>
            <a:r>
              <a:rPr lang="en-US" sz="1200" dirty="0"/>
              <a:t>Here we initialize to zero.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210553" y="3933056"/>
            <a:ext cx="105719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67744" y="3856402"/>
            <a:ext cx="187220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8DDDD-E6E3-7DE4-2720-FE0659B3FBFD}"/>
              </a:ext>
            </a:extLst>
          </p:cNvPr>
          <p:cNvSpPr/>
          <p:nvPr/>
        </p:nvSpPr>
        <p:spPr>
          <a:xfrm>
            <a:off x="1187624" y="5733256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3491880" y="4149080"/>
            <a:ext cx="4752528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 order to do the test, we are going to reset our ripple carry counter and let it run a little bit.</a:t>
            </a:r>
          </a:p>
          <a:p>
            <a:r>
              <a:rPr lang="en-US" sz="1200" dirty="0"/>
              <a:t>We reset 1’b1 first</a:t>
            </a:r>
          </a:p>
          <a:p>
            <a:r>
              <a:rPr lang="en-US" sz="1200" dirty="0"/>
              <a:t>And after sometime (10 tick), we are going to drive reset to 0.</a:t>
            </a:r>
          </a:p>
          <a:p>
            <a:r>
              <a:rPr lang="en-US" sz="1200" dirty="0"/>
              <a:t>After while (200 ticks), then we are going to reset it again reset = 1’b1;</a:t>
            </a:r>
          </a:p>
          <a:p>
            <a:r>
              <a:rPr lang="en-US" sz="1200" dirty="0"/>
              <a:t>After 10 tick, we reset to zero again.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194300" y="4149080"/>
            <a:ext cx="150549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699792" y="4617132"/>
            <a:ext cx="792088" cy="13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8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2627784" y="5126704"/>
            <a:ext cx="2511375" cy="27867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Then we run a little bit longer (#50)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219115" y="5157192"/>
            <a:ext cx="61658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1835696" y="5265204"/>
            <a:ext cx="792088" cy="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0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A96CC7D-9A0B-EEAA-F1C9-E4FC2B07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132856"/>
          <a:ext cx="37338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33920" imgH="3981600" progId="PBrush">
                  <p:embed/>
                </p:oleObj>
              </mc:Choice>
              <mc:Fallback>
                <p:oleObj name="Bitmap Image" r:id="rId2" imgW="3733920" imgH="3981600" progId="PBrush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A96CC7D-9A0B-EEAA-F1C9-E4FC2B074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132856"/>
                        <a:ext cx="3733800" cy="3981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776" y="0"/>
          <a:ext cx="5196196" cy="19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2776" y="0"/>
                        <a:ext cx="5196196" cy="19888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E87EE9-5D34-9F7C-2077-60C23BC98C53}"/>
              </a:ext>
            </a:extLst>
          </p:cNvPr>
          <p:cNvSpPr txBox="1"/>
          <p:nvPr/>
        </p:nvSpPr>
        <p:spPr>
          <a:xfrm>
            <a:off x="2699792" y="5341891"/>
            <a:ext cx="302433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need to finish to prevent it run forever.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CF23CD-AD8D-B8A5-C9F6-E840DD17591A}"/>
              </a:ext>
            </a:extLst>
          </p:cNvPr>
          <p:cNvSpPr/>
          <p:nvPr/>
        </p:nvSpPr>
        <p:spPr>
          <a:xfrm>
            <a:off x="1219115" y="5373216"/>
            <a:ext cx="61658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B14A5-B1A7-98FD-DC3B-FF825807239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1835696" y="5480391"/>
            <a:ext cx="864096" cy="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9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1.2 </a:t>
            </a:r>
            <a:r>
              <a:rPr lang="en-US" altLang="zh-TW" sz="4000" b="1" dirty="0" err="1">
                <a:solidFill>
                  <a:srgbClr val="FFFF00"/>
                </a:solidFill>
              </a:rPr>
              <a:t>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Now, we are ready to run.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35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1.3 EDA Playground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5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5760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Ripple Carry Counter (0:00/14:22)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discuss the Ripple Carry Counter.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9F89161-B18D-7457-7270-C911E75AD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663078"/>
              </p:ext>
            </p:extLst>
          </p:nvPr>
        </p:nvGraphicFramePr>
        <p:xfrm>
          <a:off x="971600" y="2060848"/>
          <a:ext cx="706755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67520" imgH="2705040" progId="PBrush">
                  <p:embed/>
                </p:oleObj>
              </mc:Choice>
              <mc:Fallback>
                <p:oleObj name="Bitmap Image" r:id="rId2" imgW="7067520" imgH="2705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2060848"/>
                        <a:ext cx="7067550" cy="27051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1.3 EDA Playground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24482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code Verilog model without testbench simulation.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Testbench: Verilog/SystemVerilog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Tools&amp; Simulator: Icarus Verilog 0.9.7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Control-s to save design before you run.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6BD8CEE-6A2A-46A3-54FC-4BAAE6743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784" y="3429000"/>
          <a:ext cx="6096000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620280" imgH="5114880" progId="PBrush">
                  <p:embed/>
                </p:oleObj>
              </mc:Choice>
              <mc:Fallback>
                <p:oleObj name="Bitmap Image" r:id="rId3" imgW="9620280" imgH="51148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6BD8CEE-6A2A-46A3-54FC-4BAAE67433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3429000"/>
                        <a:ext cx="6096000" cy="3241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F237CD1-8CB3-A2E0-B251-D0E0A5C15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3500" y="1268760"/>
          <a:ext cx="4331246" cy="165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3500" y="1268760"/>
                        <a:ext cx="4331246" cy="1657781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75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1.3 EDA Playground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136905" cy="5760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1D82873-69DF-CDE2-8E82-EB01E5B51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407769"/>
              </p:ext>
            </p:extLst>
          </p:nvPr>
        </p:nvGraphicFramePr>
        <p:xfrm>
          <a:off x="1403648" y="2348880"/>
          <a:ext cx="60960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0667880" imgH="5162400" progId="PBrush">
                  <p:embed/>
                </p:oleObj>
              </mc:Choice>
              <mc:Fallback>
                <p:oleObj name="Bitmap Image" r:id="rId3" imgW="10667880" imgH="516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2348880"/>
                        <a:ext cx="6096000" cy="29495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575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1.4 Check Result: Incorrect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5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1.4 Check Result: Incorrect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136905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Note: Use “x” to close web browser to return.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32DA19-00FC-7759-0018-B71EAAA1D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2420888"/>
          <a:ext cx="8485517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354200" imgH="3286080" progId="PBrush">
                  <p:embed/>
                </p:oleObj>
              </mc:Choice>
              <mc:Fallback>
                <p:oleObj name="Bitmap Image" r:id="rId3" imgW="13354200" imgH="328608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C32DA19-00FC-7759-0018-B71EAAA1D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2420888"/>
                        <a:ext cx="8485517" cy="208823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B11C806-C981-37E6-7381-A89E3EA68404}"/>
              </a:ext>
            </a:extLst>
          </p:cNvPr>
          <p:cNvSpPr/>
          <p:nvPr/>
        </p:nvSpPr>
        <p:spPr>
          <a:xfrm>
            <a:off x="8388424" y="3284984"/>
            <a:ext cx="28803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82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1.4 Check Result: Incorrect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136905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Why it does not count here? It start with “f”, “e”, “d”, …, 1, 0.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It does not go from “0”, “1”, “2”, …, and etc.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32DA19-00FC-7759-0018-B71EAAA1D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950743"/>
              </p:ext>
            </p:extLst>
          </p:nvPr>
        </p:nvGraphicFramePr>
        <p:xfrm>
          <a:off x="395536" y="2420888"/>
          <a:ext cx="8485517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3354200" imgH="3286080" progId="PBrush">
                  <p:embed/>
                </p:oleObj>
              </mc:Choice>
              <mc:Fallback>
                <p:oleObj name="Bitmap Image" r:id="rId3" imgW="13354200" imgH="3286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420888"/>
                        <a:ext cx="8485517" cy="208823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B11C806-C981-37E6-7381-A89E3EA68404}"/>
              </a:ext>
            </a:extLst>
          </p:cNvPr>
          <p:cNvSpPr/>
          <p:nvPr/>
        </p:nvSpPr>
        <p:spPr>
          <a:xfrm>
            <a:off x="1403648" y="4005064"/>
            <a:ext cx="453650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1.4 Check Result: Incorrect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136905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check the schematics. What ends up happening is because this is the ripple.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When there is a rising edge of the first clock, the output goes to one as we expect.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218FD0-B208-F2F2-B56C-60912DA3A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11740"/>
              </p:ext>
            </p:extLst>
          </p:nvPr>
        </p:nvGraphicFramePr>
        <p:xfrm>
          <a:off x="539552" y="2996952"/>
          <a:ext cx="790161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67520" imgH="2705040" progId="PBrush">
                  <p:embed/>
                </p:oleObj>
              </mc:Choice>
              <mc:Fallback>
                <p:oleObj name="Bitmap Image" r:id="rId3" imgW="7067520" imgH="27050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218FD0-B208-F2F2-B56C-60912DA3A7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996952"/>
                        <a:ext cx="7901613" cy="302433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C222609-99AA-B923-1965-C4860F9ABDCF}"/>
              </a:ext>
            </a:extLst>
          </p:cNvPr>
          <p:cNvSpPr/>
          <p:nvPr/>
        </p:nvSpPr>
        <p:spPr>
          <a:xfrm>
            <a:off x="1331640" y="4293096"/>
            <a:ext cx="57606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CB70CA-85BD-15FC-FBD3-A3AA76518D7C}"/>
              </a:ext>
            </a:extLst>
          </p:cNvPr>
          <p:cNvSpPr/>
          <p:nvPr/>
        </p:nvSpPr>
        <p:spPr>
          <a:xfrm>
            <a:off x="827584" y="2132856"/>
            <a:ext cx="60486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5F0046-B4E1-FB5A-13F1-1F99EF7169A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flipH="1">
            <a:off x="1619672" y="2348880"/>
            <a:ext cx="2232248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62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1.4 Check Result: Incorrect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136905" cy="11521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But the q[0] actually trigger the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next output q[1] as well.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218FD0-B208-F2F2-B56C-60912DA3A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996952"/>
          <a:ext cx="790161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67520" imgH="2705040" progId="PBrush">
                  <p:embed/>
                </p:oleObj>
              </mc:Choice>
              <mc:Fallback>
                <p:oleObj name="Bitmap Image" r:id="rId3" imgW="7067520" imgH="27050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218FD0-B208-F2F2-B56C-60912DA3A7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996952"/>
                        <a:ext cx="7901613" cy="302433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C222609-99AA-B923-1965-C4860F9ABDCF}"/>
              </a:ext>
            </a:extLst>
          </p:cNvPr>
          <p:cNvSpPr/>
          <p:nvPr/>
        </p:nvSpPr>
        <p:spPr>
          <a:xfrm>
            <a:off x="2915816" y="4280410"/>
            <a:ext cx="43204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CB70CA-85BD-15FC-FBD3-A3AA76518D7C}"/>
              </a:ext>
            </a:extLst>
          </p:cNvPr>
          <p:cNvSpPr/>
          <p:nvPr/>
        </p:nvSpPr>
        <p:spPr>
          <a:xfrm>
            <a:off x="899592" y="1916832"/>
            <a:ext cx="23762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5F0046-B4E1-FB5A-13F1-1F99EF7169A6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2087724" y="2132856"/>
            <a:ext cx="1044116" cy="21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54D61-62FA-1638-23AE-962C9B260B55}"/>
              </a:ext>
            </a:extLst>
          </p:cNvPr>
          <p:cNvSpPr/>
          <p:nvPr/>
        </p:nvSpPr>
        <p:spPr>
          <a:xfrm>
            <a:off x="4283968" y="4293096"/>
            <a:ext cx="43204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4549C-5217-9C6B-FEA5-D6D5468E9E37}"/>
              </a:ext>
            </a:extLst>
          </p:cNvPr>
          <p:cNvSpPr/>
          <p:nvPr/>
        </p:nvSpPr>
        <p:spPr>
          <a:xfrm>
            <a:off x="899592" y="2132856"/>
            <a:ext cx="18002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263562-CF7F-DB5E-BFF4-AF7F3262C856}"/>
              </a:ext>
            </a:extLst>
          </p:cNvPr>
          <p:cNvCxnSpPr>
            <a:endCxn id="14" idx="0"/>
          </p:cNvCxnSpPr>
          <p:nvPr/>
        </p:nvCxnSpPr>
        <p:spPr>
          <a:xfrm>
            <a:off x="2699792" y="2276872"/>
            <a:ext cx="1800200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42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1.5 Fix 1): negedge Clock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936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1.5 Fix 1): negedge Clock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960441" cy="25202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Fix Counter: negedge </a:t>
            </a:r>
            <a:r>
              <a:rPr lang="en-US" sz="1800" b="1" dirty="0" err="1">
                <a:solidFill>
                  <a:schemeClr val="tx1"/>
                </a:solidFill>
              </a:rPr>
              <a:t>lcokc</a:t>
            </a:r>
            <a:r>
              <a:rPr lang="en-US" sz="1800" b="1" dirty="0">
                <a:solidFill>
                  <a:schemeClr val="tx1"/>
                </a:solidFill>
              </a:rPr>
              <a:t>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So, after reset (1’b1), the first clock edge make every (q[3:0]) go to one (?).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If you want to ripple counter to count up 0, 1, 2, 3, 4, 5,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One way to do, instead of having a trigger on the positive clock edge, trigger on the negative clock edge,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8B830A5-77F2-5247-B182-D337F15F6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604369"/>
              </p:ext>
            </p:extLst>
          </p:nvPr>
        </p:nvGraphicFramePr>
        <p:xfrm>
          <a:off x="4644008" y="1052736"/>
          <a:ext cx="4295775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295880" imgH="4971960" progId="PBrush">
                  <p:embed/>
                </p:oleObj>
              </mc:Choice>
              <mc:Fallback>
                <p:oleObj name="Bitmap Image" r:id="rId3" imgW="4295880" imgH="4971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008" y="1052736"/>
                        <a:ext cx="4295775" cy="4972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2C8F28C-2CEA-9F7E-D5D6-D9B8C787DB2A}"/>
              </a:ext>
            </a:extLst>
          </p:cNvPr>
          <p:cNvSpPr/>
          <p:nvPr/>
        </p:nvSpPr>
        <p:spPr>
          <a:xfrm>
            <a:off x="5364088" y="2492896"/>
            <a:ext cx="352839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C5435-AC94-0C65-C5D9-6846ED1F584D}"/>
              </a:ext>
            </a:extLst>
          </p:cNvPr>
          <p:cNvSpPr/>
          <p:nvPr/>
        </p:nvSpPr>
        <p:spPr>
          <a:xfrm>
            <a:off x="827584" y="3068960"/>
            <a:ext cx="360040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9E9766-49CF-EA04-CD82-D93A5EBD0A1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4427984" y="2672916"/>
            <a:ext cx="936104" cy="75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37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1.5 Fix 1): negedge Clock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Testbench Again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Now, we have the correct ripple counter: 0, 1, 2, 3, …, a, b, c, d, e, f, and then we reset from 0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5BC2E7-AD32-2E62-4920-5D51432BE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66775"/>
              </p:ext>
            </p:extLst>
          </p:nvPr>
        </p:nvGraphicFramePr>
        <p:xfrm>
          <a:off x="611560" y="2402960"/>
          <a:ext cx="8916218" cy="167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877920" imgH="2419200" progId="PBrush">
                  <p:embed/>
                </p:oleObj>
              </mc:Choice>
              <mc:Fallback>
                <p:oleObj name="Bitmap Image" r:id="rId3" imgW="12877920" imgH="2419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402960"/>
                        <a:ext cx="8916218" cy="167411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6CC4152-2A38-6184-72A7-159FDFD6EF03}"/>
              </a:ext>
            </a:extLst>
          </p:cNvPr>
          <p:cNvSpPr/>
          <p:nvPr/>
        </p:nvSpPr>
        <p:spPr>
          <a:xfrm>
            <a:off x="1115616" y="3429000"/>
            <a:ext cx="496855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 Ripple Carry Counter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Ripple Carry Counter (0:00/14:22)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Toggle-Flip-Flop.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7FA04A8-355F-1F60-DAA0-4862DB1CD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675736"/>
              </p:ext>
            </p:extLst>
          </p:nvPr>
        </p:nvGraphicFramePr>
        <p:xfrm>
          <a:off x="1547664" y="2780928"/>
          <a:ext cx="60960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524960" imgH="5229360" progId="PBrush">
                  <p:embed/>
                </p:oleObj>
              </mc:Choice>
              <mc:Fallback>
                <p:oleObj name="Bitmap Image" r:id="rId2" imgW="10524960" imgH="5229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2780928"/>
                        <a:ext cx="6096000" cy="30289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16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1.6 Fix 2): Invert Output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009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1.6 Fix 2): Invert Output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960441" cy="17229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other way,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keep the posedge clk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invert the output ~clk, ~q[0], ~q[1], q[2]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DEF0AC4-AEB0-739E-BEF7-70A555CF7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14178"/>
              </p:ext>
            </p:extLst>
          </p:nvPr>
        </p:nvGraphicFramePr>
        <p:xfrm>
          <a:off x="4860032" y="764704"/>
          <a:ext cx="4368180" cy="538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010120" imgH="6181560" progId="PBrush">
                  <p:embed/>
                </p:oleObj>
              </mc:Choice>
              <mc:Fallback>
                <p:oleObj name="Bitmap Image" r:id="rId3" imgW="5010120" imgH="6181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032" y="764704"/>
                        <a:ext cx="4368180" cy="538963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A6E16AE-D73A-F6FA-217A-CD2074A2E75F}"/>
              </a:ext>
            </a:extLst>
          </p:cNvPr>
          <p:cNvSpPr/>
          <p:nvPr/>
        </p:nvSpPr>
        <p:spPr>
          <a:xfrm>
            <a:off x="5292080" y="5157192"/>
            <a:ext cx="244827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A77A1-C9F0-F4CB-BA70-82EB7BD3992F}"/>
              </a:ext>
            </a:extLst>
          </p:cNvPr>
          <p:cNvSpPr/>
          <p:nvPr/>
        </p:nvSpPr>
        <p:spPr>
          <a:xfrm>
            <a:off x="539552" y="1844824"/>
            <a:ext cx="360040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9D407-D219-E0DC-1A60-16EACA7E88EF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4139952" y="2132856"/>
            <a:ext cx="1224136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5ACCD75-B5D9-D7D7-50BE-8ABB48989276}"/>
              </a:ext>
            </a:extLst>
          </p:cNvPr>
          <p:cNvSpPr/>
          <p:nvPr/>
        </p:nvSpPr>
        <p:spPr>
          <a:xfrm>
            <a:off x="5364088" y="2276872"/>
            <a:ext cx="30963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A30DF2-1BD2-24FC-43B5-97A84B7DDE45}"/>
              </a:ext>
            </a:extLst>
          </p:cNvPr>
          <p:cNvSpPr/>
          <p:nvPr/>
        </p:nvSpPr>
        <p:spPr>
          <a:xfrm>
            <a:off x="509734" y="2649285"/>
            <a:ext cx="360040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86E9E5-0905-1E01-6BE6-28E1E9762FF7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4110134" y="2793301"/>
            <a:ext cx="1181946" cy="279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75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5246AD2-0EEC-BC43-9777-AD1751A38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27497"/>
              </p:ext>
            </p:extLst>
          </p:nvPr>
        </p:nvGraphicFramePr>
        <p:xfrm>
          <a:off x="510072" y="2564904"/>
          <a:ext cx="861405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639600" imgH="1057320" progId="PBrush">
                  <p:embed/>
                </p:oleObj>
              </mc:Choice>
              <mc:Fallback>
                <p:oleObj name="Bitmap Image" r:id="rId2" imgW="12639600" imgH="1057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072" y="2564904"/>
                        <a:ext cx="8614050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1.6 Fix 2): Invert Output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4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Now, we have the correct ripple counter: 0, 1, 2, 3, …, a, b, c, d, e, f, and then we reset from 0 again.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C4152-2A38-6184-72A7-159FDFD6EF03}"/>
              </a:ext>
            </a:extLst>
          </p:cNvPr>
          <p:cNvSpPr/>
          <p:nvPr/>
        </p:nvSpPr>
        <p:spPr>
          <a:xfrm>
            <a:off x="971600" y="2636912"/>
            <a:ext cx="460851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7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1.1 </a:t>
            </a:r>
            <a:r>
              <a:rPr lang="en-US" altLang="zh-TW" sz="4000" b="1" dirty="0" err="1">
                <a:solidFill>
                  <a:srgbClr val="FFFF00"/>
                </a:solidFill>
              </a:rPr>
              <a:t>design.v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1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design.v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406A98-FB7B-7A62-8A55-27B1719C1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37177"/>
              </p:ext>
            </p:extLst>
          </p:nvPr>
        </p:nvGraphicFramePr>
        <p:xfrm>
          <a:off x="467544" y="1988840"/>
          <a:ext cx="450532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05400" imgH="4724280" progId="PBrush">
                  <p:embed/>
                </p:oleObj>
              </mc:Choice>
              <mc:Fallback>
                <p:oleObj name="Bitmap Image" r:id="rId3" imgW="4505400" imgH="4724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988840"/>
                        <a:ext cx="4505325" cy="4724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96C7F6F-B9FB-B97C-5C93-E27EE009ACA8}"/>
              </a:ext>
            </a:extLst>
          </p:cNvPr>
          <p:cNvSpPr txBox="1"/>
          <p:nvPr/>
        </p:nvSpPr>
        <p:spPr>
          <a:xfrm>
            <a:off x="3995936" y="2780928"/>
            <a:ext cx="367240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Let output is q. It is q flip flop. Should be “reg q” driven.</a:t>
            </a:r>
          </a:p>
          <a:p>
            <a:r>
              <a:rPr lang="en-US" sz="1200" dirty="0"/>
              <a:t>input are clk and reset.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00ED9DC-89EC-0835-5E69-7FE9FF06A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924930"/>
              </p:ext>
            </p:extLst>
          </p:nvPr>
        </p:nvGraphicFramePr>
        <p:xfrm>
          <a:off x="2651660" y="116632"/>
          <a:ext cx="6492340" cy="248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237CD1-8CB3-A2E0-B251-D0E0A5C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1660" y="116632"/>
                        <a:ext cx="6492340" cy="24849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022407B-29C8-F3A0-231C-E137CBA8EB8C}"/>
              </a:ext>
            </a:extLst>
          </p:cNvPr>
          <p:cNvSpPr/>
          <p:nvPr/>
        </p:nvSpPr>
        <p:spPr>
          <a:xfrm>
            <a:off x="971600" y="2852936"/>
            <a:ext cx="172819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2F32E6-7642-F642-CA22-22683862D718}"/>
              </a:ext>
            </a:extLst>
          </p:cNvPr>
          <p:cNvCxnSpPr>
            <a:stCxn id="12" idx="1"/>
            <a:endCxn id="18" idx="3"/>
          </p:cNvCxnSpPr>
          <p:nvPr/>
        </p:nvCxnSpPr>
        <p:spPr>
          <a:xfrm flipH="1">
            <a:off x="2699792" y="3011761"/>
            <a:ext cx="1296144" cy="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9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design.v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406A98-FB7B-7A62-8A55-27B1719C1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1988840"/>
          <a:ext cx="450532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05400" imgH="4724280" progId="PBrush">
                  <p:embed/>
                </p:oleObj>
              </mc:Choice>
              <mc:Fallback>
                <p:oleObj name="Bitmap Image" r:id="rId3" imgW="4505400" imgH="472428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6406A98-FB7B-7A62-8A55-27B1719C1D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988840"/>
                        <a:ext cx="4505325" cy="4724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00ED9DC-89EC-0835-5E69-7FE9FF06A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660" y="116632"/>
          <a:ext cx="6492340" cy="248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00ED9DC-89EC-0835-5E69-7FE9FF06A9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1660" y="116632"/>
                        <a:ext cx="6492340" cy="24849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DECCFB3-DA24-5432-CC90-3A23D2E0D635}"/>
              </a:ext>
            </a:extLst>
          </p:cNvPr>
          <p:cNvSpPr txBox="1"/>
          <p:nvPr/>
        </p:nvSpPr>
        <p:spPr>
          <a:xfrm>
            <a:off x="4876053" y="2958914"/>
            <a:ext cx="42484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An always block is </a:t>
            </a:r>
          </a:p>
          <a:p>
            <a:r>
              <a:rPr lang="en-US" sz="1200" dirty="0"/>
              <a:t>always @posedge reset because we want to reset the flop.</a:t>
            </a:r>
          </a:p>
          <a:p>
            <a:r>
              <a:rPr lang="en-US" sz="1200" dirty="0"/>
              <a:t>And we have to clock the flop as well.</a:t>
            </a:r>
          </a:p>
          <a:p>
            <a:endParaRPr lang="en-US" sz="1200" dirty="0"/>
          </a:p>
          <a:p>
            <a:r>
              <a:rPr lang="en-US" sz="1200" dirty="0"/>
              <a:t>We do the reset first, </a:t>
            </a:r>
          </a:p>
          <a:p>
            <a:r>
              <a:rPr lang="en-US" sz="1200" dirty="0"/>
              <a:t>if (reset) begin, </a:t>
            </a:r>
          </a:p>
          <a:p>
            <a:r>
              <a:rPr lang="en-US" sz="1200" dirty="0"/>
              <a:t>we drive the output q to zero by non-blocking assignment (&lt;=).</a:t>
            </a:r>
          </a:p>
          <a:p>
            <a:r>
              <a:rPr lang="en-US" sz="1200" dirty="0"/>
              <a:t>end else </a:t>
            </a:r>
          </a:p>
          <a:p>
            <a:r>
              <a:rPr lang="en-US" sz="1200" dirty="0"/>
              <a:t>This is the toggle flip-flop </a:t>
            </a:r>
          </a:p>
          <a:p>
            <a:r>
              <a:rPr lang="en-US" sz="1200" dirty="0"/>
              <a:t>So the basic functionality is the output is going to toggle q &lt;= ~q</a:t>
            </a:r>
          </a:p>
          <a:p>
            <a:endParaRPr lang="en-US" sz="1200" dirty="0"/>
          </a:p>
          <a:p>
            <a:r>
              <a:rPr lang="en-US" sz="1200" dirty="0"/>
              <a:t>So, we close the always block and module here.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2D02B0-8D20-DFC4-A395-8C9A878AEAC3}"/>
              </a:ext>
            </a:extLst>
          </p:cNvPr>
          <p:cNvSpPr/>
          <p:nvPr/>
        </p:nvSpPr>
        <p:spPr>
          <a:xfrm>
            <a:off x="1043608" y="3356992"/>
            <a:ext cx="3528392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0E2EA-E325-1E5D-A6C9-41CCB89810C4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72000" y="4113076"/>
            <a:ext cx="304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5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design.v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4104457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406A98-FB7B-7A62-8A55-27B1719C1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1988840"/>
          <a:ext cx="450532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05400" imgH="4724280" progId="PBrush">
                  <p:embed/>
                </p:oleObj>
              </mc:Choice>
              <mc:Fallback>
                <p:oleObj name="Bitmap Image" r:id="rId3" imgW="4505400" imgH="4724280" progId="PBrush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6406A98-FB7B-7A62-8A55-27B1719C1D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988840"/>
                        <a:ext cx="4505325" cy="4724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00ED9DC-89EC-0835-5E69-7FE9FF06A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1660" y="116632"/>
          <a:ext cx="6492340" cy="248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7067520" imgH="2705040" progId="PBrush">
                  <p:embed/>
                </p:oleObj>
              </mc:Choice>
              <mc:Fallback>
                <p:oleObj name="Bitmap Image" r:id="rId5" imgW="7067520" imgH="2705040" progId="PBrush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00ED9DC-89EC-0835-5E69-7FE9FF06A9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1660" y="116632"/>
                        <a:ext cx="6492340" cy="248493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DECCFB3-DA24-5432-CC90-3A23D2E0D635}"/>
              </a:ext>
            </a:extLst>
          </p:cNvPr>
          <p:cNvSpPr txBox="1"/>
          <p:nvPr/>
        </p:nvSpPr>
        <p:spPr>
          <a:xfrm>
            <a:off x="4644008" y="4221088"/>
            <a:ext cx="4104456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Now, we have to hook up all the flip-flop into a ripple counter.</a:t>
            </a:r>
          </a:p>
          <a:p>
            <a:r>
              <a:rPr lang="en-US" sz="1200" dirty="0"/>
              <a:t>We call this module ripple_carry_counter.</a:t>
            </a:r>
          </a:p>
          <a:p>
            <a:r>
              <a:rPr lang="en-US" sz="1200" dirty="0"/>
              <a:t>The inputs the clk and reset.</a:t>
            </a:r>
          </a:p>
          <a:p>
            <a:r>
              <a:rPr lang="en-US" sz="1200" dirty="0"/>
              <a:t>The output is four bits. </a:t>
            </a:r>
          </a:p>
          <a:p>
            <a:r>
              <a:rPr lang="en-US" sz="1200" dirty="0"/>
              <a:t>The output here does not need the “reg q”.</a:t>
            </a:r>
          </a:p>
          <a:p>
            <a:r>
              <a:rPr lang="en-US" sz="1200" dirty="0"/>
              <a:t>We have four toggle flops: ftf0, ttf1, ttf2, tff3.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2D02B0-8D20-DFC4-A395-8C9A878AEAC3}"/>
              </a:ext>
            </a:extLst>
          </p:cNvPr>
          <p:cNvSpPr/>
          <p:nvPr/>
        </p:nvSpPr>
        <p:spPr>
          <a:xfrm>
            <a:off x="1259632" y="5229200"/>
            <a:ext cx="2376264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0E2EA-E325-1E5D-A6C9-41CCB89810C4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3635896" y="4821253"/>
            <a:ext cx="1008112" cy="105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5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1.1 design.v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776865" cy="9361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EDA Playground (2:24/14:22)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https://www.edaplayground.com/x/3cf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Before move on the testbench, we need to make sure there is no compilation error in design.v.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https://www.youtube.com/watch?v=eXb8prknDKg&amp;list=PLScWdLzHpkAfbPhzz1NKHDv2clv1SgsMo&amp;index=1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6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1.2 testbench.v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19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1890</Words>
  <Application>Microsoft Office PowerPoint</Application>
  <PresentationFormat>On-screen Show (4:3)</PresentationFormat>
  <Paragraphs>240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Wingdings</vt:lpstr>
      <vt:lpstr>Office 佈景主題</vt:lpstr>
      <vt:lpstr>Bitmap Image</vt:lpstr>
      <vt:lpstr>1 Ripple Carry Counter</vt:lpstr>
      <vt:lpstr>1 Ripple Carry Counter</vt:lpstr>
      <vt:lpstr>1 Ripple Carry Counter</vt:lpstr>
      <vt:lpstr>1.1 design.v</vt:lpstr>
      <vt:lpstr>1.1 design.v</vt:lpstr>
      <vt:lpstr>1.1 design.v</vt:lpstr>
      <vt:lpstr>1.1 design.v</vt:lpstr>
      <vt:lpstr>1.1 design.v</vt:lpstr>
      <vt:lpstr>1.2 testbench.v</vt:lpstr>
      <vt:lpstr>1.2 testbench.v</vt:lpstr>
      <vt:lpstr>1.2 testbench.v</vt:lpstr>
      <vt:lpstr>1.2 testbench.v</vt:lpstr>
      <vt:lpstr>1.2 testbench.v</vt:lpstr>
      <vt:lpstr>1.2 testbench.v</vt:lpstr>
      <vt:lpstr>1.2 testbench.v</vt:lpstr>
      <vt:lpstr>1.2 testbench.v</vt:lpstr>
      <vt:lpstr>1.2 testbench.v</vt:lpstr>
      <vt:lpstr>1.2 testbench.v</vt:lpstr>
      <vt:lpstr>1.3 EDA Playground</vt:lpstr>
      <vt:lpstr>1.3 EDA Playground</vt:lpstr>
      <vt:lpstr>1.3 EDA Playground</vt:lpstr>
      <vt:lpstr>1.4 Check Result: Incorrect</vt:lpstr>
      <vt:lpstr>1.4 Check Result: Incorrect</vt:lpstr>
      <vt:lpstr>1.4 Check Result: Incorrect</vt:lpstr>
      <vt:lpstr>1.4 Check Result: Incorrect</vt:lpstr>
      <vt:lpstr>1.4 Check Result: Incorrect</vt:lpstr>
      <vt:lpstr>1.5 Fix 1): negedge Clock</vt:lpstr>
      <vt:lpstr>1.5 Fix 1): negedge Clock</vt:lpstr>
      <vt:lpstr>1.5 Fix 1): negedge Clock</vt:lpstr>
      <vt:lpstr>1.6 Fix 2): Invert Output</vt:lpstr>
      <vt:lpstr>1.6 Fix 2): Invert Output</vt:lpstr>
      <vt:lpstr>1.6 Fix 2): Invert Output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1314</cp:revision>
  <dcterms:created xsi:type="dcterms:W3CDTF">2018-09-28T16:40:41Z</dcterms:created>
  <dcterms:modified xsi:type="dcterms:W3CDTF">2022-09-27T05:11:00Z</dcterms:modified>
</cp:coreProperties>
</file>