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5" r:id="rId4"/>
    <p:sldId id="294" r:id="rId5"/>
    <p:sldId id="293" r:id="rId6"/>
    <p:sldId id="295" r:id="rId7"/>
    <p:sldId id="296" r:id="rId8"/>
    <p:sldId id="299" r:id="rId9"/>
    <p:sldId id="297" r:id="rId10"/>
    <p:sldId id="298" r:id="rId11"/>
    <p:sldId id="264" r:id="rId12"/>
    <p:sldId id="263" r:id="rId13"/>
    <p:sldId id="272" r:id="rId14"/>
    <p:sldId id="273" r:id="rId15"/>
    <p:sldId id="274" r:id="rId16"/>
    <p:sldId id="270" r:id="rId17"/>
    <p:sldId id="275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8" r:id="rId27"/>
    <p:sldId id="269" r:id="rId28"/>
    <p:sldId id="267" r:id="rId29"/>
    <p:sldId id="283" r:id="rId30"/>
    <p:sldId id="284" r:id="rId31"/>
    <p:sldId id="266" r:id="rId32"/>
    <p:sldId id="285" r:id="rId33"/>
    <p:sldId id="286" r:id="rId34"/>
    <p:sldId id="288" r:id="rId35"/>
    <p:sldId id="287" r:id="rId36"/>
    <p:sldId id="289" r:id="rId37"/>
    <p:sldId id="290" r:id="rId38"/>
    <p:sldId id="291" r:id="rId39"/>
    <p:sldId id="292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verilogguide.readthedocs.io/en/latest/verilog/procedure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hyperlink" Target="https://www.edaplayground.com/x/3c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.bin"/><Relationship Id="rId4" Type="http://schemas.openxmlformats.org/officeDocument/2006/relationships/hyperlink" Target="https://www.edaplayground.com/x/3c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4" Type="http://schemas.openxmlformats.org/officeDocument/2006/relationships/hyperlink" Target="https://www.edaplayground.com/x/3c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hyperlink" Target="https://www.edaplayground.com/x/3c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4" Type="http://schemas.openxmlformats.org/officeDocument/2006/relationships/hyperlink" Target="https://www.edaplayground.com/x/3c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9.bin"/><Relationship Id="rId4" Type="http://schemas.openxmlformats.org/officeDocument/2006/relationships/hyperlink" Target="https://www.edaplayground.com/x/3c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1.bin"/><Relationship Id="rId4" Type="http://schemas.openxmlformats.org/officeDocument/2006/relationships/hyperlink" Target="https://www.edaplayground.com/x/3c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3.bin"/><Relationship Id="rId4" Type="http://schemas.openxmlformats.org/officeDocument/2006/relationships/hyperlink" Target="https://www.edaplayground.com/x/3c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aplayground.com/x/3c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Again-what-is-the-difference-between-wire-and-reg-in-Verilog#:~:text=The%20wire%20is%20used%20for,used%20in%20a%20procedural%20assignment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Again-what-is-the-difference-between-wire-and-reg-in-Verilog#:~:text=The%20wire%20is%20used%20for,used%20in%20a%20procedural%20assignme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erilogguide.readthedocs.io/en/latest/verilog/procedur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verilogguide.readthedocs.io/en/latest/verilog/procedure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rilogguide.readthedocs.io/en/latest/verilog/procedure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verilogguide.readthedocs.io/en/latest/verilog/procedur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erilog logo">
            <a:extLst>
              <a:ext uri="{FF2B5EF4-FFF2-40B4-BE49-F238E27FC236}">
                <a16:creationId xmlns:a16="http://schemas.microsoft.com/office/drawing/2014/main" id="{257D7AFC-8E87-D4B6-1644-DCC51C08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5024"/>
            <a:ext cx="2181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https://verilogguide.readthedocs.io/en/latest/verilog/procedure.html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continuous assignment (=) and procedural assignment (&lt;=)? (5)</a:t>
            </a:r>
            <a:endParaRPr lang="en-US" sz="1600" dirty="0">
              <a:solidFill>
                <a:srgbClr val="11111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3F6460-9F00-6C04-A65D-13022B4D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789040"/>
            <a:ext cx="3528392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nonblockAssignment.v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nonblockAssignment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</a:rPr>
              <a:t>wire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</a:rPr>
              <a:t>reg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endParaRPr lang="en-US" altLang="en-US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);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always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@(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begin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&lt;=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;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z_new = 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&lt;=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;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z_new = z_entry + y (not z = z_new + 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endmodule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4C3C-4789-9125-B680-B8B1CFE8D0EC}"/>
              </a:ext>
            </a:extLst>
          </p:cNvPr>
          <p:cNvSpPr txBox="1"/>
          <p:nvPr/>
        </p:nvSpPr>
        <p:spPr>
          <a:xfrm>
            <a:off x="971600" y="3717032"/>
            <a:ext cx="3024336" cy="3385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404040"/>
                </a:solidFill>
                <a:effectLst/>
                <a:highlight>
                  <a:srgbClr val="FFFF00"/>
                </a:highlight>
              </a:rPr>
              <a:t>Fig. 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Non-blocking assignment</a:t>
            </a:r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43E954-1FB6-8DDD-2D53-27518BF4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076825" cy="11811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1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</a:t>
            </a:r>
            <a:r>
              <a:rPr lang="en-US" altLang="zh-TW" sz="4000" b="1" dirty="0" err="1">
                <a:solidFill>
                  <a:srgbClr val="FFFF00"/>
                </a:solidFill>
              </a:rPr>
              <a:t>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37177"/>
              </p:ext>
            </p:extLst>
          </p:nvPr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6C7F6F-B9FB-B97C-5C93-E27EE009ACA8}"/>
              </a:ext>
            </a:extLst>
          </p:cNvPr>
          <p:cNvSpPr txBox="1"/>
          <p:nvPr/>
        </p:nvSpPr>
        <p:spPr>
          <a:xfrm>
            <a:off x="3995936" y="2780928"/>
            <a:ext cx="36724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Let output is q. It is q flip flop. Should be “reg q” driven.</a:t>
            </a:r>
          </a:p>
          <a:p>
            <a:r>
              <a:rPr lang="en-US" sz="1200" dirty="0"/>
              <a:t>input are clk and reset.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24930"/>
              </p:ext>
            </p:extLst>
          </p:nvPr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022407B-29C8-F3A0-231C-E137CBA8EB8C}"/>
              </a:ext>
            </a:extLst>
          </p:cNvPr>
          <p:cNvSpPr/>
          <p:nvPr/>
        </p:nvSpPr>
        <p:spPr>
          <a:xfrm>
            <a:off x="971600" y="2852936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2F32E6-7642-F642-CA22-22683862D718}"/>
              </a:ext>
            </a:extLst>
          </p:cNvPr>
          <p:cNvCxnSpPr>
            <a:stCxn id="12" idx="1"/>
            <a:endCxn id="18" idx="3"/>
          </p:cNvCxnSpPr>
          <p:nvPr/>
        </p:nvCxnSpPr>
        <p:spPr>
          <a:xfrm flipH="1">
            <a:off x="2699792" y="3011761"/>
            <a:ext cx="1296144" cy="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406A98-FB7B-7A62-8A55-27B1719C1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00ED9DC-89EC-0835-5E69-7FE9FF06A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ECCFB3-DA24-5432-CC90-3A23D2E0D635}"/>
              </a:ext>
            </a:extLst>
          </p:cNvPr>
          <p:cNvSpPr txBox="1"/>
          <p:nvPr/>
        </p:nvSpPr>
        <p:spPr>
          <a:xfrm>
            <a:off x="4876053" y="2958914"/>
            <a:ext cx="42484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 always block is </a:t>
            </a:r>
          </a:p>
          <a:p>
            <a:r>
              <a:rPr lang="en-US" sz="1200" dirty="0"/>
              <a:t>always @posedge reset because we want to reset the flop.</a:t>
            </a:r>
          </a:p>
          <a:p>
            <a:r>
              <a:rPr lang="en-US" sz="1200" dirty="0"/>
              <a:t>And we have to clock the flop as well.</a:t>
            </a:r>
          </a:p>
          <a:p>
            <a:endParaRPr lang="en-US" sz="1200" dirty="0"/>
          </a:p>
          <a:p>
            <a:r>
              <a:rPr lang="en-US" sz="1200" dirty="0"/>
              <a:t>We do the reset first, </a:t>
            </a:r>
          </a:p>
          <a:p>
            <a:r>
              <a:rPr lang="en-US" sz="1200" dirty="0"/>
              <a:t>if (reset) begin, </a:t>
            </a:r>
          </a:p>
          <a:p>
            <a:r>
              <a:rPr lang="en-US" sz="1200" dirty="0"/>
              <a:t>we drive the output q to zero by non-blocking assignment (&lt;=).</a:t>
            </a:r>
          </a:p>
          <a:p>
            <a:r>
              <a:rPr lang="en-US" sz="1200" dirty="0"/>
              <a:t>end else </a:t>
            </a:r>
          </a:p>
          <a:p>
            <a:r>
              <a:rPr lang="en-US" sz="1200" dirty="0"/>
              <a:t>This is the toggle flip-flop </a:t>
            </a:r>
          </a:p>
          <a:p>
            <a:r>
              <a:rPr lang="en-US" sz="1200" dirty="0"/>
              <a:t>So the basic functionality is the output is going to toggle q &lt;= ~q</a:t>
            </a:r>
          </a:p>
          <a:p>
            <a:endParaRPr lang="en-US" sz="1200" dirty="0"/>
          </a:p>
          <a:p>
            <a:r>
              <a:rPr lang="en-US" sz="1200" dirty="0"/>
              <a:t>So, we close the always block and module here.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D02B0-8D20-DFC4-A395-8C9A878AEAC3}"/>
              </a:ext>
            </a:extLst>
          </p:cNvPr>
          <p:cNvSpPr/>
          <p:nvPr/>
        </p:nvSpPr>
        <p:spPr>
          <a:xfrm>
            <a:off x="1043608" y="3356992"/>
            <a:ext cx="352839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0E2EA-E325-1E5D-A6C9-41CCB89810C4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72000" y="4113076"/>
            <a:ext cx="304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5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406A98-FB7B-7A62-8A55-27B1719C1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00ED9DC-89EC-0835-5E69-7FE9FF06A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ECCFB3-DA24-5432-CC90-3A23D2E0D635}"/>
              </a:ext>
            </a:extLst>
          </p:cNvPr>
          <p:cNvSpPr txBox="1"/>
          <p:nvPr/>
        </p:nvSpPr>
        <p:spPr>
          <a:xfrm>
            <a:off x="4644008" y="4221088"/>
            <a:ext cx="410445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Now, we have to hook up all the flip-flop into a ripple counter.</a:t>
            </a:r>
          </a:p>
          <a:p>
            <a:r>
              <a:rPr lang="en-US" sz="1200" dirty="0"/>
              <a:t>We call this module ripple_carry_counter.</a:t>
            </a:r>
          </a:p>
          <a:p>
            <a:r>
              <a:rPr lang="en-US" sz="1200" dirty="0"/>
              <a:t>The inputs the clk and reset.</a:t>
            </a:r>
          </a:p>
          <a:p>
            <a:r>
              <a:rPr lang="en-US" sz="1200" dirty="0"/>
              <a:t>The output is four bits. </a:t>
            </a:r>
          </a:p>
          <a:p>
            <a:r>
              <a:rPr lang="en-US" sz="1200" dirty="0"/>
              <a:t>The output here does not need the “reg q”.</a:t>
            </a:r>
          </a:p>
          <a:p>
            <a:r>
              <a:rPr lang="en-US" sz="1200" dirty="0"/>
              <a:t>We have four toggle flops: ftf0, ttf1, ttf2, tff3.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D02B0-8D20-DFC4-A395-8C9A878AEAC3}"/>
              </a:ext>
            </a:extLst>
          </p:cNvPr>
          <p:cNvSpPr/>
          <p:nvPr/>
        </p:nvSpPr>
        <p:spPr>
          <a:xfrm>
            <a:off x="1259632" y="5229200"/>
            <a:ext cx="2376264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0E2EA-E325-1E5D-A6C9-41CCB89810C4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3635896" y="4821253"/>
            <a:ext cx="1008112" cy="105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5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776865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Before move on the testbench, we need to make sure there is no compilation error in design.v.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6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9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F96C3C-94FF-7EF7-B7A4-EBBE9CBB4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63609"/>
              </p:ext>
            </p:extLst>
          </p:nvPr>
        </p:nvGraphicFramePr>
        <p:xfrm>
          <a:off x="539552" y="2204864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204864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499992" y="2060848"/>
            <a:ext cx="4104456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testbench is typically non synthesizable.</a:t>
            </a:r>
          </a:p>
          <a:p>
            <a:r>
              <a:rPr lang="en-US" sz="1200" dirty="0"/>
              <a:t>So, we can use delays and we can use Verilog initial block here.</a:t>
            </a:r>
          </a:p>
          <a:p>
            <a:endParaRPr lang="en-US" sz="1200" dirty="0"/>
          </a:p>
          <a:p>
            <a:r>
              <a:rPr lang="en-US" sz="1200" dirty="0"/>
              <a:t>Testbench: “module test;”</a:t>
            </a:r>
          </a:p>
          <a:p>
            <a:r>
              <a:rPr lang="en-US" sz="1200" dirty="0"/>
              <a:t>For testbench, we will use “reg” to hook everything up.</a:t>
            </a:r>
          </a:p>
          <a:p>
            <a:r>
              <a:rPr lang="en-US" sz="1200" dirty="0"/>
              <a:t>We are going to use clock and reset reg.</a:t>
            </a:r>
          </a:p>
          <a:p>
            <a:r>
              <a:rPr lang="en-US" sz="1200" dirty="0"/>
              <a:t>The output will be the wire because we are not going to drive it by the testbench.</a:t>
            </a:r>
          </a:p>
          <a:p>
            <a:r>
              <a:rPr lang="en-US" sz="1200" dirty="0"/>
              <a:t>It is a 4 bits wire. “Wire [3:0] q;”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03147" y="2348880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543307" y="2564904"/>
            <a:ext cx="1956685" cy="3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9199"/>
              </p:ext>
            </p:extLst>
          </p:nvPr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00670"/>
              </p:ext>
            </p:extLst>
          </p:nvPr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716016" y="2894456"/>
            <a:ext cx="41044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are going to instantiate the design here,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15616" y="2852936"/>
            <a:ext cx="309634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11960" y="30329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3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3563888" y="3503864"/>
            <a:ext cx="388843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dump wave first.</a:t>
            </a:r>
          </a:p>
          <a:p>
            <a:r>
              <a:rPr lang="en-US" sz="1200" dirty="0"/>
              <a:t>We dump file (“dump.vcd”)</a:t>
            </a:r>
          </a:p>
          <a:p>
            <a:r>
              <a:rPr lang="en-US" sz="1200" dirty="0"/>
              <a:t>Then, we dump vars.</a:t>
            </a:r>
          </a:p>
          <a:p>
            <a:r>
              <a:rPr lang="en-US" sz="1200" dirty="0"/>
              <a:t>We dump only 1 level of this test bench.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80618" y="3541853"/>
            <a:ext cx="1807206" cy="385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987824" y="3734697"/>
            <a:ext cx="57606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57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discuss the Ripple Carry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F89161-B18D-7457-7270-C911E75AD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63078"/>
              </p:ext>
            </p:extLst>
          </p:nvPr>
        </p:nvGraphicFramePr>
        <p:xfrm>
          <a:off x="971600" y="2060848"/>
          <a:ext cx="70675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67520" imgH="2705040" progId="PBrush">
                  <p:embed/>
                </p:oleObj>
              </mc:Choice>
              <mc:Fallback>
                <p:oleObj name="Bitmap Image" r:id="rId2" imgW="7067520" imgH="2705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7067550" cy="2705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988DDDD-E6E3-7DE4-2720-FE0659B3FBFD}"/>
              </a:ext>
            </a:extLst>
          </p:cNvPr>
          <p:cNvSpPr/>
          <p:nvPr/>
        </p:nvSpPr>
        <p:spPr>
          <a:xfrm>
            <a:off x="1187624" y="573325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B4697-BFBB-3389-026A-BDB3E743BE59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2843808" y="5748935"/>
            <a:ext cx="864096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77FFC-296A-2DD0-FF16-AB754B654E6A}"/>
              </a:ext>
            </a:extLst>
          </p:cNvPr>
          <p:cNvSpPr txBox="1"/>
          <p:nvPr/>
        </p:nvSpPr>
        <p:spPr>
          <a:xfrm>
            <a:off x="3707904" y="5610435"/>
            <a:ext cx="38884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set bock to free running.</a:t>
            </a:r>
          </a:p>
        </p:txBody>
      </p:sp>
    </p:spTree>
    <p:extLst>
      <p:ext uri="{BB962C8B-B14F-4D97-AF65-F5344CB8AC3E}">
        <p14:creationId xmlns:p14="http://schemas.microsoft.com/office/powerpoint/2010/main" val="108564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139952" y="3533236"/>
            <a:ext cx="388843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order for the clock to be free running, we need to initialize the clock to something. </a:t>
            </a:r>
          </a:p>
          <a:p>
            <a:r>
              <a:rPr lang="en-US" sz="1200" dirty="0"/>
              <a:t>Here we initialize to zero.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0553" y="3933056"/>
            <a:ext cx="105719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67744" y="3856402"/>
            <a:ext cx="18722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8DDDD-E6E3-7DE4-2720-FE0659B3FBFD}"/>
              </a:ext>
            </a:extLst>
          </p:cNvPr>
          <p:cNvSpPr/>
          <p:nvPr/>
        </p:nvSpPr>
        <p:spPr>
          <a:xfrm>
            <a:off x="1187624" y="573325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3491880" y="4149080"/>
            <a:ext cx="4752528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order to do the test, we are going to reset our ripple carry counter and let it run a little bit.</a:t>
            </a:r>
          </a:p>
          <a:p>
            <a:r>
              <a:rPr lang="en-US" sz="1200" dirty="0"/>
              <a:t>We reset 1’b1 first</a:t>
            </a:r>
          </a:p>
          <a:p>
            <a:r>
              <a:rPr lang="en-US" sz="1200" dirty="0"/>
              <a:t>And after sometime (10 tick), we are going to drive reset to 0.</a:t>
            </a:r>
          </a:p>
          <a:p>
            <a:r>
              <a:rPr lang="en-US" sz="1200" dirty="0"/>
              <a:t>After while (200 ticks), then we are going to reset it again reset = 1’b1;</a:t>
            </a:r>
          </a:p>
          <a:p>
            <a:r>
              <a:rPr lang="en-US" sz="1200" dirty="0"/>
              <a:t>After 10 tick, we reset to zero again.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94300" y="4149080"/>
            <a:ext cx="15054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699792" y="4617132"/>
            <a:ext cx="792088" cy="13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8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2627784" y="5126704"/>
            <a:ext cx="2511375" cy="27867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Then we run a little bit longer (#50)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9115" y="5157192"/>
            <a:ext cx="6165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1835696" y="5265204"/>
            <a:ext cx="792088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0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2699792" y="5341891"/>
            <a:ext cx="3024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finish to prevent it run forever.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9115" y="5373216"/>
            <a:ext cx="6165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1835696" y="5480391"/>
            <a:ext cx="864096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9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are ready to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5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code Verilog model without testbench 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Testbench: Verilog/SystemVerilog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Tools&amp; Simulator: Icarus Verilog 0.9.7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Control-s to save design before you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BD8CEE-6A2A-46A3-54FC-4BAAE6743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784" y="3429000"/>
          <a:ext cx="60960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20280" imgH="5114880" progId="PBrush">
                  <p:embed/>
                </p:oleObj>
              </mc:Choice>
              <mc:Fallback>
                <p:oleObj name="Bitmap Image" r:id="rId3" imgW="9620280" imgH="51148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6BD8CEE-6A2A-46A3-54FC-4BAAE6743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3429000"/>
                        <a:ext cx="6096000" cy="3241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3500" y="1268760"/>
          <a:ext cx="4331246" cy="165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500" y="1268760"/>
                        <a:ext cx="4331246" cy="165778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75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57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D82873-69DF-CDE2-8E82-EB01E5B51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07769"/>
              </p:ext>
            </p:extLst>
          </p:nvPr>
        </p:nvGraphicFramePr>
        <p:xfrm>
          <a:off x="1403648" y="2348880"/>
          <a:ext cx="60960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667880" imgH="5162400" progId="PBrush">
                  <p:embed/>
                </p:oleObj>
              </mc:Choice>
              <mc:Fallback>
                <p:oleObj name="Bitmap Image" r:id="rId3" imgW="10667880" imgH="516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348880"/>
                        <a:ext cx="6096000" cy="2949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57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Toggle-Flip-Flop.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FA04A8-355F-1F60-DAA0-4862DB1CD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75736"/>
              </p:ext>
            </p:extLst>
          </p:nvPr>
        </p:nvGraphicFramePr>
        <p:xfrm>
          <a:off x="1547664" y="2780928"/>
          <a:ext cx="60960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524960" imgH="5229360" progId="PBrush">
                  <p:embed/>
                </p:oleObj>
              </mc:Choice>
              <mc:Fallback>
                <p:oleObj name="Bitmap Image" r:id="rId2" imgW="10524960" imgH="522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780928"/>
                        <a:ext cx="6096000" cy="3028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6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 Use “x” to close web browser to return.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32DA19-00FC-7759-0018-B71EAAA1D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420888"/>
          <a:ext cx="848551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354200" imgH="3286080" progId="PBrush">
                  <p:embed/>
                </p:oleObj>
              </mc:Choice>
              <mc:Fallback>
                <p:oleObj name="Bitmap Image" r:id="rId3" imgW="13354200" imgH="32860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C32DA19-00FC-7759-0018-B71EAAA1D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8485517" cy="20882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B11C806-C981-37E6-7381-A89E3EA68404}"/>
              </a:ext>
            </a:extLst>
          </p:cNvPr>
          <p:cNvSpPr/>
          <p:nvPr/>
        </p:nvSpPr>
        <p:spPr>
          <a:xfrm>
            <a:off x="8388424" y="3284984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Why it does not count here? It start with “f”, “e”, “d”, …, 1, 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It does not go from “0”, “1”, “2”, …,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32DA19-00FC-7759-0018-B71EAAA1D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50743"/>
              </p:ext>
            </p:extLst>
          </p:nvPr>
        </p:nvGraphicFramePr>
        <p:xfrm>
          <a:off x="395536" y="2420888"/>
          <a:ext cx="848551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354200" imgH="3286080" progId="PBrush">
                  <p:embed/>
                </p:oleObj>
              </mc:Choice>
              <mc:Fallback>
                <p:oleObj name="Bitmap Image" r:id="rId3" imgW="13354200" imgH="32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420888"/>
                        <a:ext cx="8485517" cy="20882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B11C806-C981-37E6-7381-A89E3EA68404}"/>
              </a:ext>
            </a:extLst>
          </p:cNvPr>
          <p:cNvSpPr/>
          <p:nvPr/>
        </p:nvSpPr>
        <p:spPr>
          <a:xfrm>
            <a:off x="1403648" y="4005064"/>
            <a:ext cx="45365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check the schematics. What ends up happening is because this is the ripple.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When there is a rising edge of the first clock, the output goes to one as we expect.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18FD0-B208-F2F2-B56C-60912DA3A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1740"/>
              </p:ext>
            </p:extLst>
          </p:nvPr>
        </p:nvGraphicFramePr>
        <p:xfrm>
          <a:off x="539552" y="2996952"/>
          <a:ext cx="79016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67520" imgH="2705040" progId="PBrush">
                  <p:embed/>
                </p:oleObj>
              </mc:Choice>
              <mc:Fallback>
                <p:oleObj name="Bitmap Image" r:id="rId3" imgW="7067520" imgH="27050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218FD0-B208-F2F2-B56C-60912DA3A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7901613" cy="30243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222609-99AA-B923-1965-C4860F9ABDCF}"/>
              </a:ext>
            </a:extLst>
          </p:cNvPr>
          <p:cNvSpPr/>
          <p:nvPr/>
        </p:nvSpPr>
        <p:spPr>
          <a:xfrm>
            <a:off x="1331640" y="4293096"/>
            <a:ext cx="5760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B70CA-85BD-15FC-FBD3-A3AA76518D7C}"/>
              </a:ext>
            </a:extLst>
          </p:cNvPr>
          <p:cNvSpPr/>
          <p:nvPr/>
        </p:nvSpPr>
        <p:spPr>
          <a:xfrm>
            <a:off x="827584" y="2132856"/>
            <a:ext cx="60486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F0046-B4E1-FB5A-13F1-1F99EF7169A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619672" y="2348880"/>
            <a:ext cx="2232248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6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But the q[0] actually trigger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next output q[1] as well.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18FD0-B208-F2F2-B56C-60912DA3A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996952"/>
          <a:ext cx="79016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67520" imgH="2705040" progId="PBrush">
                  <p:embed/>
                </p:oleObj>
              </mc:Choice>
              <mc:Fallback>
                <p:oleObj name="Bitmap Image" r:id="rId3" imgW="7067520" imgH="27050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218FD0-B208-F2F2-B56C-60912DA3A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7901613" cy="30243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222609-99AA-B923-1965-C4860F9ABDCF}"/>
              </a:ext>
            </a:extLst>
          </p:cNvPr>
          <p:cNvSpPr/>
          <p:nvPr/>
        </p:nvSpPr>
        <p:spPr>
          <a:xfrm>
            <a:off x="2915816" y="4280410"/>
            <a:ext cx="4320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B70CA-85BD-15FC-FBD3-A3AA76518D7C}"/>
              </a:ext>
            </a:extLst>
          </p:cNvPr>
          <p:cNvSpPr/>
          <p:nvPr/>
        </p:nvSpPr>
        <p:spPr>
          <a:xfrm>
            <a:off x="899592" y="1916832"/>
            <a:ext cx="23762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F0046-B4E1-FB5A-13F1-1F99EF7169A6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087724" y="2132856"/>
            <a:ext cx="1044116" cy="21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54D61-62FA-1638-23AE-962C9B260B55}"/>
              </a:ext>
            </a:extLst>
          </p:cNvPr>
          <p:cNvSpPr/>
          <p:nvPr/>
        </p:nvSpPr>
        <p:spPr>
          <a:xfrm>
            <a:off x="4283968" y="4293096"/>
            <a:ext cx="4320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4549C-5217-9C6B-FEA5-D6D5468E9E37}"/>
              </a:ext>
            </a:extLst>
          </p:cNvPr>
          <p:cNvSpPr/>
          <p:nvPr/>
        </p:nvSpPr>
        <p:spPr>
          <a:xfrm>
            <a:off x="899592" y="2132856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63562-CF7F-DB5E-BFF4-AF7F3262C856}"/>
              </a:ext>
            </a:extLst>
          </p:cNvPr>
          <p:cNvCxnSpPr>
            <a:endCxn id="14" idx="0"/>
          </p:cNvCxnSpPr>
          <p:nvPr/>
        </p:nvCxnSpPr>
        <p:spPr>
          <a:xfrm>
            <a:off x="2699792" y="2276872"/>
            <a:ext cx="180020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4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36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96044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Fix Counter: negedge </a:t>
            </a:r>
            <a:r>
              <a:rPr lang="en-US" sz="1800" b="1" dirty="0" err="1">
                <a:solidFill>
                  <a:schemeClr val="tx1"/>
                </a:solidFill>
              </a:rPr>
              <a:t>lcokc</a:t>
            </a:r>
            <a:r>
              <a:rPr lang="en-US" sz="1800" b="1" dirty="0">
                <a:solidFill>
                  <a:schemeClr val="tx1"/>
                </a:solidFill>
              </a:rPr>
              <a:t>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So, after reset (1’b1), the first clock edge make every (q[3:0]) go to one (?).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If you want to ripple counter to count up 0, 1, 2, 3, 4, 5,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One way to do, instead of having a trigger on the positive clock edge, trigger on the negative clock edge,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8B830A5-77F2-5247-B182-D337F15F6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04369"/>
              </p:ext>
            </p:extLst>
          </p:nvPr>
        </p:nvGraphicFramePr>
        <p:xfrm>
          <a:off x="4644008" y="1052736"/>
          <a:ext cx="429577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95880" imgH="4971960" progId="PBrush">
                  <p:embed/>
                </p:oleObj>
              </mc:Choice>
              <mc:Fallback>
                <p:oleObj name="Bitmap Image" r:id="rId3" imgW="4295880" imgH="497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052736"/>
                        <a:ext cx="4295775" cy="4972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2C8F28C-2CEA-9F7E-D5D6-D9B8C787DB2A}"/>
              </a:ext>
            </a:extLst>
          </p:cNvPr>
          <p:cNvSpPr/>
          <p:nvPr/>
        </p:nvSpPr>
        <p:spPr>
          <a:xfrm>
            <a:off x="5364088" y="2492896"/>
            <a:ext cx="35283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C5435-AC94-0C65-C5D9-6846ED1F584D}"/>
              </a:ext>
            </a:extLst>
          </p:cNvPr>
          <p:cNvSpPr/>
          <p:nvPr/>
        </p:nvSpPr>
        <p:spPr>
          <a:xfrm>
            <a:off x="827584" y="3068960"/>
            <a:ext cx="360040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E9766-49CF-EA04-CD82-D93A5EBD0A1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427984" y="2672916"/>
            <a:ext cx="93610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3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Testbench Again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the correct ripple counter: 0, 1, 2, 3, …, a, b, c, d, e, f, and then we reset from 0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BC2E7-AD32-2E62-4920-5D51432BE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66775"/>
              </p:ext>
            </p:extLst>
          </p:nvPr>
        </p:nvGraphicFramePr>
        <p:xfrm>
          <a:off x="611560" y="2402960"/>
          <a:ext cx="8916218" cy="167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77920" imgH="2419200" progId="PBrush">
                  <p:embed/>
                </p:oleObj>
              </mc:Choice>
              <mc:Fallback>
                <p:oleObj name="Bitmap Image" r:id="rId3" imgW="1287792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402960"/>
                        <a:ext cx="8916218" cy="167411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6CC4152-2A38-6184-72A7-159FDFD6EF03}"/>
              </a:ext>
            </a:extLst>
          </p:cNvPr>
          <p:cNvSpPr/>
          <p:nvPr/>
        </p:nvSpPr>
        <p:spPr>
          <a:xfrm>
            <a:off x="1115616" y="3429000"/>
            <a:ext cx="49685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1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09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960441" cy="17229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other way,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keep the posedge clk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invert the output ~clk, ~q[0], ~q[1], q[2]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EF0AC4-AEB0-739E-BEF7-70A555CF7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14178"/>
              </p:ext>
            </p:extLst>
          </p:nvPr>
        </p:nvGraphicFramePr>
        <p:xfrm>
          <a:off x="4860032" y="764704"/>
          <a:ext cx="4368180" cy="538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10120" imgH="6181560" progId="PBrush">
                  <p:embed/>
                </p:oleObj>
              </mc:Choice>
              <mc:Fallback>
                <p:oleObj name="Bitmap Image" r:id="rId3" imgW="5010120" imgH="618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764704"/>
                        <a:ext cx="4368180" cy="538963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6E16AE-D73A-F6FA-217A-CD2074A2E75F}"/>
              </a:ext>
            </a:extLst>
          </p:cNvPr>
          <p:cNvSpPr/>
          <p:nvPr/>
        </p:nvSpPr>
        <p:spPr>
          <a:xfrm>
            <a:off x="5292080" y="5157192"/>
            <a:ext cx="244827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A77A1-C9F0-F4CB-BA70-82EB7BD3992F}"/>
              </a:ext>
            </a:extLst>
          </p:cNvPr>
          <p:cNvSpPr/>
          <p:nvPr/>
        </p:nvSpPr>
        <p:spPr>
          <a:xfrm>
            <a:off x="539552" y="1844824"/>
            <a:ext cx="360040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9D407-D219-E0DC-1A60-16EACA7E88EF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4139952" y="2132856"/>
            <a:ext cx="1224136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CCD75-B5D9-D7D7-50BE-8ABB48989276}"/>
              </a:ext>
            </a:extLst>
          </p:cNvPr>
          <p:cNvSpPr/>
          <p:nvPr/>
        </p:nvSpPr>
        <p:spPr>
          <a:xfrm>
            <a:off x="5364088" y="2276872"/>
            <a:ext cx="30963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A30DF2-1BD2-24FC-43B5-97A84B7DDE45}"/>
              </a:ext>
            </a:extLst>
          </p:cNvPr>
          <p:cNvSpPr/>
          <p:nvPr/>
        </p:nvSpPr>
        <p:spPr>
          <a:xfrm>
            <a:off x="509734" y="2649285"/>
            <a:ext cx="36004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6E9E5-0905-1E01-6BE6-28E1E9762FF7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4110134" y="2793301"/>
            <a:ext cx="1181946" cy="279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5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5246AD2-0EEC-BC43-9777-AD1751A38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27497"/>
              </p:ext>
            </p:extLst>
          </p:nvPr>
        </p:nvGraphicFramePr>
        <p:xfrm>
          <a:off x="510072" y="2564904"/>
          <a:ext cx="861405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39600" imgH="1057320" progId="PBrush">
                  <p:embed/>
                </p:oleObj>
              </mc:Choice>
              <mc:Fallback>
                <p:oleObj name="Bitmap Image" r:id="rId2" imgW="1263960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072" y="2564904"/>
                        <a:ext cx="861405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the correct ripple counter: 0, 1, 2, 3, …, a, b, c, d, e, f, and then we reset from 0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C4152-2A38-6184-72A7-159FDFD6EF03}"/>
              </a:ext>
            </a:extLst>
          </p:cNvPr>
          <p:cNvSpPr/>
          <p:nvPr/>
        </p:nvSpPr>
        <p:spPr>
          <a:xfrm>
            <a:off x="971600" y="2636912"/>
            <a:ext cx="46085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 and Wire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https://www.researchgate.net/post/Again-what-is-the-difference-between-wire-and-reg-in-Verilog#:~:text=The%20wire%20is%20used%20for,used%20in%20a%20procedural%20assignment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reg and wire?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reg is a verilog data type that can be synthesized into either sequential or combinational logic depending on how you code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Example of a reg that will be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synthesized as combinational logic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reg myreg;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always @ (*) begin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  myreg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=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 1’b0;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Example of a reg that will be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synthesized as sequential logic (flip flop):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reg myreg;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always @ (posedge clk) begin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  myreg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&lt;= </a:t>
            </a:r>
            <a:r>
              <a:rPr lang="en-US" sz="1600" b="0" i="0" dirty="0" err="1">
                <a:solidFill>
                  <a:srgbClr val="111111"/>
                </a:solidFill>
                <a:effectLst/>
              </a:rPr>
              <a:t>some_input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94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248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 and Wire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https://www.researchgate.net/post/Again-what-is-the-difference-between-wire-and-reg-in-Verilog#:~:text=The%20wire%20is%20used%20for,used%20in%20a%20procedural%20assignment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reg and wire?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111111"/>
                </a:solidFill>
                <a:effectLst/>
              </a:rPr>
              <a:t>reg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 and </a:t>
            </a:r>
            <a:r>
              <a:rPr lang="en-US" sz="1600" b="1" i="0" dirty="0">
                <a:solidFill>
                  <a:srgbClr val="111111"/>
                </a:solidFill>
                <a:effectLst/>
              </a:rPr>
              <a:t>wire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 is pretty similar. It depends on how you use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0" dirty="0">
                <a:solidFill>
                  <a:srgbClr val="C00000"/>
                </a:solidFill>
                <a:effectLst/>
              </a:rPr>
              <a:t>Wire is used as combinational logic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. You can assign it, e.g. assign a = 1'b1. In this case, the one which holds the value is 1’b1.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Reg can be used as either combinational or sequential logic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111111"/>
                </a:solidFill>
                <a:effectLst/>
              </a:rPr>
              <a:t>In always@ block, you have to use </a:t>
            </a:r>
            <a:r>
              <a:rPr lang="en-US" sz="1600" b="1" i="0" dirty="0">
                <a:solidFill>
                  <a:srgbClr val="111111"/>
                </a:solidFill>
                <a:effectLst/>
              </a:rPr>
              <a:t>reg</a:t>
            </a:r>
            <a:r>
              <a:rPr lang="en-US" sz="1600" b="0" i="0" dirty="0">
                <a:solidFill>
                  <a:srgbClr val="111111"/>
                </a:solidFill>
                <a:effectLst/>
              </a:rPr>
              <a:t> to assign for a value, e.g.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'=' or '&lt;=‘.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You cannot use assign with reg.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0" dirty="0">
                <a:solidFill>
                  <a:srgbClr val="111111"/>
                </a:solidFill>
                <a:effectLst/>
              </a:rPr>
              <a:t>When </a:t>
            </a:r>
            <a:r>
              <a:rPr lang="en-US" sz="1600" b="1" i="0" dirty="0">
                <a:solidFill>
                  <a:srgbClr val="111111"/>
                </a:solidFill>
                <a:effectLst/>
              </a:rPr>
              <a:t>reg</a:t>
            </a:r>
            <a:r>
              <a:rPr lang="en-US" sz="1600" i="0" dirty="0">
                <a:solidFill>
                  <a:srgbClr val="111111"/>
                </a:solidFill>
                <a:effectLst/>
              </a:rPr>
              <a:t> used in always @(posedge clock), it becomes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sequential logic</a:t>
            </a:r>
            <a:r>
              <a:rPr lang="en-US" sz="1600" i="0" dirty="0">
                <a:solidFill>
                  <a:srgbClr val="11111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11111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The wire is used for a continuous assignment (=) whereas reg is used in a procedural assignment (&lt;=).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680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https://verilogguide.readthedocs.io/en/latest/verilog/procedure.html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continuous assignment (=) and procedural assignment (&lt;=)? (1)</a:t>
            </a:r>
            <a:endParaRPr lang="en-US" sz="1600" dirty="0">
              <a:solidFill>
                <a:srgbClr val="11111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Digital design can be broadly categorized in two ways, i.e., </a:t>
            </a:r>
            <a:r>
              <a:rPr lang="en-US" sz="1600" b="1" i="0" dirty="0">
                <a:solidFill>
                  <a:srgbClr val="404040"/>
                </a:solidFill>
                <a:effectLst/>
              </a:rPr>
              <a:t>combinational designs</a:t>
            </a:r>
            <a:r>
              <a:rPr lang="en-US" sz="1600" dirty="0">
                <a:solidFill>
                  <a:srgbClr val="404040"/>
                </a:solidFill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and </a:t>
            </a:r>
            <a:r>
              <a:rPr lang="en-US" sz="1600" b="1" i="0" dirty="0">
                <a:solidFill>
                  <a:srgbClr val="404040"/>
                </a:solidFill>
                <a:effectLst/>
              </a:rPr>
              <a:t>sequential designs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It is very important to understand the differences between these two designs and see the relation between these designs with various elements of Verilog.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404040"/>
                </a:solidFill>
                <a:effectLst/>
              </a:rPr>
              <a:t>Combinational designs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 : Combinational designs are the designs in which the output of the system depends on present value of the inputs only. Since, the outputs depends on current inputs only, therefore ‘</a:t>
            </a:r>
            <a:r>
              <a:rPr lang="en-US" sz="1600" b="1" i="0" dirty="0">
                <a:solidFill>
                  <a:srgbClr val="404040"/>
                </a:solidFill>
                <a:effectLst/>
              </a:rPr>
              <a:t>no memory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’ is required for these designs. Further, memories are nothing but the ‘flip flops’ in the digital designs, therefore there is </a:t>
            </a:r>
            <a:r>
              <a:rPr lang="en-US" sz="1600" b="1" i="0" dirty="0">
                <a:solidFill>
                  <a:srgbClr val="404040"/>
                </a:solidFill>
                <a:effectLst/>
              </a:rPr>
              <a:t>no need of ‘flip flops’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 in combination designs. In the other words, only ‘logic gates (i.e. and, not and xor etc.)’ are required to implement the combinational designs.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404040"/>
                </a:solidFill>
                <a:effectLst/>
              </a:rPr>
              <a:t>Sequential designs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 : Sequential designs are the designs in which the output depends on current inputs and previous states of the system. Since output depends on previous states, therefore ‘</a:t>
            </a:r>
            <a:r>
              <a:rPr lang="en-US" sz="1600" b="1" i="0" dirty="0">
                <a:solidFill>
                  <a:srgbClr val="404040"/>
                </a:solidFill>
                <a:effectLst/>
              </a:rPr>
              <a:t>memories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’ are required for these systems. Hence, in the sequential designs the ‘flip flops’ are needed along with the logic gates.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0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https://verilogguide.readthedocs.io/en/latest/verilog/procedure.html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continuous assignment (=) and procedural assignment (&lt;=)? (2)</a:t>
            </a:r>
            <a:endParaRPr lang="en-US" sz="1600" dirty="0">
              <a:solidFill>
                <a:srgbClr val="11111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854F1-13BE-0498-4D14-691B469B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857875" cy="21526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85892-98F7-1DD3-69E2-684D8E1B0093}"/>
              </a:ext>
            </a:extLst>
          </p:cNvPr>
          <p:cNvSpPr txBox="1"/>
          <p:nvPr/>
        </p:nvSpPr>
        <p:spPr>
          <a:xfrm>
            <a:off x="1691680" y="4581128"/>
            <a:ext cx="54006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</a:rPr>
              <a:t>Fig. Block diagram of ‘combinational’ and ‘sequential’ designs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36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https://verilogguide.readthedocs.io/en/latest/verilog/procedure.html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continuous assignment (=) and procedural assignment (&lt;=)?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404040"/>
                </a:solidFill>
                <a:effectLst/>
              </a:rPr>
              <a:t>Blocking and Non-blocking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There are two kinds of assignments which can be used inside the always block, i.e., blocking and non-blocking assignments.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The ‘=’ sign is used in blocking assignment; whereas the ‘&lt;=’ is used for non-blocking assignment.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b="0" i="0" dirty="0">
              <a:solidFill>
                <a:srgbClr val="40404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11111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hlinkClick r:id="rId2"/>
              </a:rPr>
              <a:t>https://verilogguide.readthedocs.io/en/latest/verilog/procedure.html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difference between continuous assignment (=) and procedural assignment (&lt;=)? (4)</a:t>
            </a:r>
            <a:endParaRPr lang="en-US" sz="1600" dirty="0">
              <a:solidFill>
                <a:srgbClr val="11111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3F6460-9F00-6C04-A65D-13022B4D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2348880"/>
            <a:ext cx="25202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blockAssignment.v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blockAssignment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</a:rPr>
              <a:t>wire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</a:rPr>
              <a:t>reg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always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@(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begin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since z = 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04040"/>
                </a:solidFill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</a:rPr>
              <a:t>// therefore, z = x + y;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</a:rPr>
              <a:t>endmodule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E706DF9-9731-58A7-D82A-E4B5F9D5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3971925" cy="8382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44C3C-4789-9125-B680-B8B1CFE8D0EC}"/>
              </a:ext>
            </a:extLst>
          </p:cNvPr>
          <p:cNvSpPr txBox="1"/>
          <p:nvPr/>
        </p:nvSpPr>
        <p:spPr>
          <a:xfrm>
            <a:off x="395536" y="3429000"/>
            <a:ext cx="2376264" cy="3385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404040"/>
                </a:solidFill>
                <a:effectLst/>
                <a:highlight>
                  <a:srgbClr val="FFFF00"/>
                </a:highlight>
              </a:rPr>
              <a:t>Fig. Blocking assignment</a:t>
            </a:r>
            <a:endParaRPr 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09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2965</Words>
  <Application>Microsoft Office PowerPoint</Application>
  <PresentationFormat>On-screen Show (4:3)</PresentationFormat>
  <Paragraphs>340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Lato</vt:lpstr>
      <vt:lpstr>Wingdings</vt:lpstr>
      <vt:lpstr>Office 佈景主題</vt:lpstr>
      <vt:lpstr>Bitmap Image</vt:lpstr>
      <vt:lpstr>1 Ripple Carry Counter</vt:lpstr>
      <vt:lpstr>1 Ripple Carry Counter</vt:lpstr>
      <vt:lpstr>1 Ripple Carry Counter</vt:lpstr>
      <vt:lpstr>1 Ripple Carry Counter</vt:lpstr>
      <vt:lpstr>1 Ripple Carry Counter</vt:lpstr>
      <vt:lpstr>1 Ripple Carry Counter</vt:lpstr>
      <vt:lpstr>1 Ripple Carry Counter</vt:lpstr>
      <vt:lpstr>1 Ripple Carry Counter</vt:lpstr>
      <vt:lpstr>1 Ripple Carry Counter</vt:lpstr>
      <vt:lpstr>1 Ripple Carry Counter</vt:lpstr>
      <vt:lpstr>1.1 design.v</vt:lpstr>
      <vt:lpstr>1.1 design.v</vt:lpstr>
      <vt:lpstr>1.1 design.v</vt:lpstr>
      <vt:lpstr>1.1 design.v</vt:lpstr>
      <vt:lpstr>1.1 design.v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1.3 EDA Playground</vt:lpstr>
      <vt:lpstr>1.3 EDA Playground</vt:lpstr>
      <vt:lpstr>1.3 EDA Playground</vt:lpstr>
      <vt:lpstr>1.4 Check Result: Incorrect</vt:lpstr>
      <vt:lpstr>1.4 Check Result: Incorrect</vt:lpstr>
      <vt:lpstr>1.4 Check Result: Incorrect</vt:lpstr>
      <vt:lpstr>1.4 Check Result: Incorrect</vt:lpstr>
      <vt:lpstr>1.4 Check Result: Incorrect</vt:lpstr>
      <vt:lpstr>1.5 Fix 1): negedge Clock</vt:lpstr>
      <vt:lpstr>1.5 Fix 1): negedge Clock</vt:lpstr>
      <vt:lpstr>1.5 Fix 1): negedge Clock</vt:lpstr>
      <vt:lpstr>1.6 Fix 2): Invert Output</vt:lpstr>
      <vt:lpstr>1.6 Fix 2): Invert Output</vt:lpstr>
      <vt:lpstr>1.6 Fix 2): Invert Output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1323</cp:revision>
  <dcterms:created xsi:type="dcterms:W3CDTF">2018-09-28T16:40:41Z</dcterms:created>
  <dcterms:modified xsi:type="dcterms:W3CDTF">2022-09-27T16:45:40Z</dcterms:modified>
</cp:coreProperties>
</file>