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8" r:id="rId3"/>
    <p:sldId id="260" r:id="rId4"/>
    <p:sldId id="261" r:id="rId5"/>
    <p:sldId id="259" r:id="rId6"/>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1" d="100"/>
          <a:sy n="101" d="100"/>
        </p:scale>
        <p:origin x="234" y="13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2019/1/23</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2019/1/23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2019/1/23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2019/1/23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2019/1/23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2019/1/23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2019/1/23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2019/1/23</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2019/1/23</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2019/1/23</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2019/1/23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2019/1/23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2019/1/23</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3 Polymorphism</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2019/1/23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1026" name="Picture 2"/>
          <p:cNvPicPr>
            <a:picLocks noChangeAspect="1" noChangeArrowheads="1"/>
          </p:cNvPicPr>
          <p:nvPr/>
        </p:nvPicPr>
        <p:blipFill>
          <a:blip r:embed="rId2" cstate="print"/>
          <a:srcRect/>
          <a:stretch>
            <a:fillRect/>
          </a:stretch>
        </p:blipFill>
        <p:spPr bwMode="auto">
          <a:xfrm>
            <a:off x="3995936" y="3645024"/>
            <a:ext cx="1018399" cy="864096"/>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3 Polymorphism</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7240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dirty="0">
                <a:solidFill>
                  <a:schemeClr val="tx1"/>
                </a:solidFill>
              </a:rPr>
              <a:t>Polymorphism is the ability of an object to take on many forms. The most common use of polymorphism in OOP occurs when a parent class reference is used to refer to a child class object.</a:t>
            </a:r>
          </a:p>
          <a:p>
            <a:pPr marL="342900" indent="-342900" algn="l">
              <a:buClr>
                <a:srgbClr val="0070C0"/>
              </a:buClr>
              <a:buSzPct val="80000"/>
              <a:buFont typeface="Wingdings" pitchFamily="2" charset="2"/>
              <a:buChar char="u"/>
            </a:pPr>
            <a:r>
              <a:rPr lang="en-US" sz="1600" dirty="0">
                <a:solidFill>
                  <a:schemeClr val="tx1"/>
                </a:solidFill>
              </a:rPr>
              <a:t>Any Java object that can pass more than one IS-A test is considered to be polymorphic. In Java, all Java objects are polymorphic since any object will pass the IS-A test for their own type and for the class Object.</a:t>
            </a:r>
          </a:p>
          <a:p>
            <a:pPr marL="342900" indent="-342900" algn="l">
              <a:buClr>
                <a:srgbClr val="0070C0"/>
              </a:buClr>
              <a:buSzPct val="80000"/>
              <a:buFont typeface="Wingdings" pitchFamily="2" charset="2"/>
              <a:buChar char="u"/>
            </a:pPr>
            <a:r>
              <a:rPr lang="en-US" sz="1600" b="1" dirty="0">
                <a:solidFill>
                  <a:schemeClr val="tx1"/>
                </a:solidFill>
              </a:rPr>
              <a:t>It is important to know that the only possible way to access an object is through a reference variable. A reference variable can be of only one type. Once declared, the type of a reference variable cannot be changed</a:t>
            </a:r>
            <a:r>
              <a:rPr lang="en-US" sz="1600" dirty="0">
                <a:solidFill>
                  <a:schemeClr val="tx1"/>
                </a:solidFill>
              </a:rPr>
              <a:t>.</a:t>
            </a:r>
          </a:p>
          <a:p>
            <a:pPr marL="342900" indent="-342900" algn="l">
              <a:buClr>
                <a:srgbClr val="0070C0"/>
              </a:buClr>
              <a:buSzPct val="80000"/>
              <a:buFont typeface="Wingdings" pitchFamily="2" charset="2"/>
              <a:buChar char="u"/>
            </a:pPr>
            <a:r>
              <a:rPr lang="en-US" sz="1600" b="1" dirty="0">
                <a:solidFill>
                  <a:schemeClr val="tx1"/>
                </a:solidFill>
              </a:rPr>
              <a:t>The reference variable can be reassigned to other objects provided that it is not declared final. The type of the reference variable would determine the methods that it can invoke on the object.</a:t>
            </a:r>
          </a:p>
          <a:p>
            <a:pPr marL="342900" indent="-342900" algn="l">
              <a:buClr>
                <a:srgbClr val="0070C0"/>
              </a:buClr>
              <a:buSzPct val="80000"/>
              <a:buFont typeface="Wingdings" pitchFamily="2" charset="2"/>
              <a:buChar char="u"/>
            </a:pPr>
            <a:r>
              <a:rPr lang="en-US" sz="1600" dirty="0">
                <a:solidFill>
                  <a:schemeClr val="tx1"/>
                </a:solidFill>
              </a:rPr>
              <a:t>A reference variable can refer to any object of its declared type or any subtype of its declared type. A reference variable can be declared as a class or interface type.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a:latin typeface="+mj-lt"/>
                <a:ea typeface="+mj-ea"/>
                <a:cs typeface="+mj-cs"/>
              </a:rPr>
              <a:t>https://www.tutorialspoint.com/java/index.htm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3 Polymorphism</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64807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Example</a:t>
            </a:r>
          </a:p>
          <a:p>
            <a:pPr marL="342900" indent="-342900" algn="l">
              <a:buClr>
                <a:srgbClr val="0070C0"/>
              </a:buClr>
              <a:buSzPct val="80000"/>
              <a:buFont typeface="Wingdings" pitchFamily="2" charset="2"/>
              <a:buChar char="u"/>
            </a:pPr>
            <a:r>
              <a:rPr lang="en-US" sz="1600" dirty="0">
                <a:solidFill>
                  <a:schemeClr val="tx1"/>
                </a:solidFill>
              </a:rPr>
              <a:t>Let us look at an example.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a:latin typeface="+mj-lt"/>
                <a:ea typeface="+mj-ea"/>
                <a:cs typeface="+mj-cs"/>
              </a:rPr>
              <a:t>https://www.tutorialspoint.com/java/index.htm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sp>
        <p:nvSpPr>
          <p:cNvPr id="7" name="副標題 2">
            <a:extLst>
              <a:ext uri="{FF2B5EF4-FFF2-40B4-BE49-F238E27FC236}">
                <a16:creationId xmlns:a16="http://schemas.microsoft.com/office/drawing/2014/main" id="{15B3FBBE-3753-4FE5-AF3D-7E4A0076F91F}"/>
              </a:ext>
            </a:extLst>
          </p:cNvPr>
          <p:cNvSpPr txBox="1">
            <a:spLocks/>
          </p:cNvSpPr>
          <p:nvPr/>
        </p:nvSpPr>
        <p:spPr>
          <a:xfrm>
            <a:off x="1691679" y="2060848"/>
            <a:ext cx="5184577" cy="864096"/>
          </a:xfrm>
          <a:prstGeom prst="rect">
            <a:avLst/>
          </a:prstGeom>
          <a:solidFill>
            <a:schemeClr val="bg1">
              <a:lumMod val="95000"/>
            </a:schemeClr>
          </a:solidFill>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0" algn="l" eaLnBrk="0" fontAlgn="base" hangingPunct="0">
              <a:spcBef>
                <a:spcPct val="0"/>
              </a:spcBef>
              <a:spcAft>
                <a:spcPct val="0"/>
              </a:spcAft>
            </a:pPr>
            <a:r>
              <a:rPr lang="en-US" altLang="en-US" sz="1600" dirty="0">
                <a:solidFill>
                  <a:srgbClr val="000088"/>
                </a:solidFill>
                <a:latin typeface="Menlo"/>
              </a:rPr>
              <a:t>public</a:t>
            </a:r>
            <a:r>
              <a:rPr lang="en-US" altLang="en-US" sz="1600" dirty="0">
                <a:solidFill>
                  <a:srgbClr val="313131"/>
                </a:solidFill>
                <a:latin typeface="Menlo"/>
              </a:rPr>
              <a:t> </a:t>
            </a:r>
            <a:r>
              <a:rPr lang="en-US" altLang="en-US" sz="1600" dirty="0">
                <a:solidFill>
                  <a:srgbClr val="000088"/>
                </a:solidFill>
                <a:latin typeface="Menlo"/>
              </a:rPr>
              <a:t>interface</a:t>
            </a:r>
            <a:r>
              <a:rPr lang="en-US" altLang="en-US" sz="1600" dirty="0">
                <a:solidFill>
                  <a:srgbClr val="313131"/>
                </a:solidFill>
                <a:latin typeface="Menlo"/>
              </a:rPr>
              <a:t> </a:t>
            </a:r>
            <a:r>
              <a:rPr lang="en-US" altLang="en-US" sz="1600" dirty="0">
                <a:solidFill>
                  <a:srgbClr val="7F0055"/>
                </a:solidFill>
                <a:latin typeface="Menlo"/>
              </a:rPr>
              <a:t>Vegetarian</a:t>
            </a:r>
            <a:r>
              <a:rPr lang="en-US" altLang="en-US" sz="1600" dirty="0">
                <a:solidFill>
                  <a:srgbClr val="666600"/>
                </a:solidFill>
                <a:latin typeface="Menlo"/>
              </a:rPr>
              <a:t>{}</a:t>
            </a:r>
            <a:r>
              <a:rPr lang="en-US" altLang="en-US" sz="1600" dirty="0">
                <a:solidFill>
                  <a:srgbClr val="313131"/>
                </a:solidFill>
                <a:latin typeface="Menlo"/>
              </a:rPr>
              <a:t> </a:t>
            </a:r>
          </a:p>
          <a:p>
            <a:pPr lvl="0" algn="l" eaLnBrk="0" fontAlgn="base" hangingPunct="0">
              <a:spcBef>
                <a:spcPct val="0"/>
              </a:spcBef>
              <a:spcAft>
                <a:spcPct val="0"/>
              </a:spcAft>
            </a:pPr>
            <a:r>
              <a:rPr lang="en-US" altLang="en-US" sz="1600" dirty="0">
                <a:solidFill>
                  <a:srgbClr val="000088"/>
                </a:solidFill>
                <a:latin typeface="Menlo"/>
              </a:rPr>
              <a:t>public</a:t>
            </a:r>
            <a:r>
              <a:rPr lang="en-US" altLang="en-US" sz="1600" dirty="0">
                <a:solidFill>
                  <a:srgbClr val="313131"/>
                </a:solidFill>
                <a:latin typeface="Menlo"/>
              </a:rPr>
              <a:t> </a:t>
            </a:r>
            <a:r>
              <a:rPr lang="en-US" altLang="en-US" sz="1600" dirty="0">
                <a:solidFill>
                  <a:srgbClr val="000088"/>
                </a:solidFill>
                <a:latin typeface="Menlo"/>
              </a:rPr>
              <a:t>class</a:t>
            </a:r>
            <a:r>
              <a:rPr lang="en-US" altLang="en-US" sz="1600" dirty="0">
                <a:solidFill>
                  <a:srgbClr val="313131"/>
                </a:solidFill>
                <a:latin typeface="Menlo"/>
              </a:rPr>
              <a:t> </a:t>
            </a:r>
            <a:r>
              <a:rPr lang="en-US" altLang="en-US" sz="1600" dirty="0">
                <a:solidFill>
                  <a:srgbClr val="7F0055"/>
                </a:solidFill>
                <a:latin typeface="Menlo"/>
              </a:rPr>
              <a:t>Animal</a:t>
            </a:r>
            <a:r>
              <a:rPr lang="en-US" altLang="en-US" sz="1600" dirty="0">
                <a:solidFill>
                  <a:srgbClr val="666600"/>
                </a:solidFill>
                <a:latin typeface="Menlo"/>
              </a:rPr>
              <a:t>{}</a:t>
            </a:r>
            <a:r>
              <a:rPr lang="en-US" altLang="en-US" sz="1600" dirty="0">
                <a:solidFill>
                  <a:srgbClr val="313131"/>
                </a:solidFill>
                <a:latin typeface="Menlo"/>
              </a:rPr>
              <a:t> </a:t>
            </a:r>
          </a:p>
          <a:p>
            <a:pPr lvl="0" algn="l" eaLnBrk="0" fontAlgn="base" hangingPunct="0">
              <a:spcBef>
                <a:spcPct val="0"/>
              </a:spcBef>
              <a:spcAft>
                <a:spcPct val="0"/>
              </a:spcAft>
            </a:pPr>
            <a:r>
              <a:rPr lang="en-US" altLang="en-US" sz="1600" dirty="0">
                <a:solidFill>
                  <a:srgbClr val="000088"/>
                </a:solidFill>
                <a:latin typeface="Menlo"/>
              </a:rPr>
              <a:t>public</a:t>
            </a:r>
            <a:r>
              <a:rPr lang="en-US" altLang="en-US" sz="1600" dirty="0">
                <a:solidFill>
                  <a:srgbClr val="313131"/>
                </a:solidFill>
                <a:latin typeface="Menlo"/>
              </a:rPr>
              <a:t> </a:t>
            </a:r>
            <a:r>
              <a:rPr lang="en-US" altLang="en-US" sz="1600" dirty="0">
                <a:solidFill>
                  <a:srgbClr val="000088"/>
                </a:solidFill>
                <a:latin typeface="Menlo"/>
              </a:rPr>
              <a:t>class</a:t>
            </a:r>
            <a:r>
              <a:rPr lang="en-US" altLang="en-US" sz="1600" dirty="0">
                <a:solidFill>
                  <a:srgbClr val="313131"/>
                </a:solidFill>
                <a:latin typeface="Menlo"/>
              </a:rPr>
              <a:t> </a:t>
            </a:r>
            <a:r>
              <a:rPr lang="en-US" altLang="en-US" sz="1600" dirty="0">
                <a:solidFill>
                  <a:srgbClr val="7F0055"/>
                </a:solidFill>
                <a:latin typeface="Menlo"/>
              </a:rPr>
              <a:t>Deer</a:t>
            </a:r>
            <a:r>
              <a:rPr lang="en-US" altLang="en-US" sz="1600" dirty="0">
                <a:solidFill>
                  <a:srgbClr val="313131"/>
                </a:solidFill>
                <a:latin typeface="Menlo"/>
              </a:rPr>
              <a:t> </a:t>
            </a:r>
            <a:r>
              <a:rPr lang="en-US" altLang="en-US" sz="1600" dirty="0">
                <a:solidFill>
                  <a:srgbClr val="000088"/>
                </a:solidFill>
                <a:latin typeface="Menlo"/>
              </a:rPr>
              <a:t>extends</a:t>
            </a:r>
            <a:r>
              <a:rPr lang="en-US" altLang="en-US" sz="1600" dirty="0">
                <a:solidFill>
                  <a:srgbClr val="313131"/>
                </a:solidFill>
                <a:latin typeface="Menlo"/>
              </a:rPr>
              <a:t> </a:t>
            </a:r>
            <a:r>
              <a:rPr lang="en-US" altLang="en-US" sz="1600" dirty="0">
                <a:solidFill>
                  <a:srgbClr val="7F0055"/>
                </a:solidFill>
                <a:latin typeface="Menlo"/>
              </a:rPr>
              <a:t>Animal</a:t>
            </a:r>
            <a:r>
              <a:rPr lang="en-US" altLang="en-US" sz="1600" dirty="0">
                <a:solidFill>
                  <a:srgbClr val="313131"/>
                </a:solidFill>
                <a:latin typeface="Menlo"/>
              </a:rPr>
              <a:t> </a:t>
            </a:r>
            <a:r>
              <a:rPr lang="en-US" altLang="en-US" sz="1600" dirty="0">
                <a:solidFill>
                  <a:srgbClr val="000088"/>
                </a:solidFill>
                <a:latin typeface="Menlo"/>
              </a:rPr>
              <a:t>implements</a:t>
            </a:r>
            <a:r>
              <a:rPr lang="en-US" altLang="en-US" sz="1600" dirty="0">
                <a:solidFill>
                  <a:srgbClr val="313131"/>
                </a:solidFill>
                <a:latin typeface="Menlo"/>
              </a:rPr>
              <a:t> </a:t>
            </a:r>
            <a:r>
              <a:rPr lang="en-US" altLang="en-US" sz="1600" dirty="0">
                <a:solidFill>
                  <a:srgbClr val="7F0055"/>
                </a:solidFill>
                <a:latin typeface="Menlo"/>
              </a:rPr>
              <a:t>Vegetarian</a:t>
            </a:r>
            <a:r>
              <a:rPr lang="en-US" altLang="en-US" sz="1600" dirty="0">
                <a:solidFill>
                  <a:srgbClr val="666600"/>
                </a:solidFill>
                <a:latin typeface="Menlo"/>
              </a:rPr>
              <a:t>{}</a:t>
            </a:r>
            <a:r>
              <a:rPr lang="en-US" altLang="en-US" sz="800" dirty="0">
                <a:solidFill>
                  <a:schemeClr val="tx1"/>
                </a:solidFill>
              </a:rPr>
              <a:t> </a:t>
            </a:r>
            <a:endParaRPr lang="en-US" altLang="en-US" sz="4000" dirty="0">
              <a:solidFill>
                <a:schemeClr val="tx1"/>
              </a:solidFill>
              <a:latin typeface="Arial" panose="020B0604020202020204" pitchFamily="34" charset="0"/>
            </a:endParaRPr>
          </a:p>
        </p:txBody>
      </p:sp>
      <p:sp>
        <p:nvSpPr>
          <p:cNvPr id="9" name="副標題 2">
            <a:extLst>
              <a:ext uri="{FF2B5EF4-FFF2-40B4-BE49-F238E27FC236}">
                <a16:creationId xmlns:a16="http://schemas.microsoft.com/office/drawing/2014/main" id="{E73B5735-9597-448B-8343-BE8F21938548}"/>
              </a:ext>
            </a:extLst>
          </p:cNvPr>
          <p:cNvSpPr txBox="1">
            <a:spLocks/>
          </p:cNvSpPr>
          <p:nvPr/>
        </p:nvSpPr>
        <p:spPr>
          <a:xfrm>
            <a:off x="607715" y="2983733"/>
            <a:ext cx="8352928" cy="2317476"/>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600" dirty="0">
                <a:solidFill>
                  <a:schemeClr val="tx1"/>
                </a:solidFill>
              </a:rPr>
              <a:t>Now, the Deer class is considered to be polymorphic since this has multiple inheritance. Following are true for the above examples −</a:t>
            </a:r>
          </a:p>
          <a:p>
            <a:pPr marL="800100" lvl="1" indent="-342900" algn="l">
              <a:buClr>
                <a:srgbClr val="0070C0"/>
              </a:buClr>
              <a:buSzPct val="80000"/>
              <a:buFont typeface="Wingdings" pitchFamily="2" charset="2"/>
              <a:buChar char="u"/>
            </a:pPr>
            <a:r>
              <a:rPr lang="en-US" sz="1600" dirty="0">
                <a:solidFill>
                  <a:schemeClr val="tx1"/>
                </a:solidFill>
              </a:rPr>
              <a:t>A Deer IS-A Animal</a:t>
            </a:r>
          </a:p>
          <a:p>
            <a:pPr marL="800100" lvl="1" indent="-342900" algn="l">
              <a:buClr>
                <a:srgbClr val="0070C0"/>
              </a:buClr>
              <a:buSzPct val="80000"/>
              <a:buFont typeface="Wingdings" pitchFamily="2" charset="2"/>
              <a:buChar char="u"/>
            </a:pPr>
            <a:r>
              <a:rPr lang="en-US" sz="1600" dirty="0">
                <a:solidFill>
                  <a:schemeClr val="tx1"/>
                </a:solidFill>
              </a:rPr>
              <a:t>A Deer IS-A Vegetarian</a:t>
            </a:r>
          </a:p>
          <a:p>
            <a:pPr marL="800100" lvl="1" indent="-342900" algn="l">
              <a:buClr>
                <a:srgbClr val="0070C0"/>
              </a:buClr>
              <a:buSzPct val="80000"/>
              <a:buFont typeface="Wingdings" pitchFamily="2" charset="2"/>
              <a:buChar char="u"/>
            </a:pPr>
            <a:r>
              <a:rPr lang="en-US" sz="1600" dirty="0">
                <a:solidFill>
                  <a:schemeClr val="tx1"/>
                </a:solidFill>
              </a:rPr>
              <a:t>A Deer IS-A Deer</a:t>
            </a:r>
          </a:p>
          <a:p>
            <a:pPr marL="800100" lvl="1" indent="-342900" algn="l">
              <a:buClr>
                <a:srgbClr val="0070C0"/>
              </a:buClr>
              <a:buSzPct val="80000"/>
              <a:buFont typeface="Wingdings" pitchFamily="2" charset="2"/>
              <a:buChar char="u"/>
            </a:pPr>
            <a:r>
              <a:rPr lang="en-US" sz="1600" dirty="0">
                <a:solidFill>
                  <a:schemeClr val="tx1"/>
                </a:solidFill>
              </a:rPr>
              <a:t>A Deer IS-A Object</a:t>
            </a:r>
          </a:p>
          <a:p>
            <a:pPr marL="342900" indent="-342900" algn="l">
              <a:buClr>
                <a:srgbClr val="0070C0"/>
              </a:buClr>
              <a:buSzPct val="80000"/>
              <a:buFont typeface="Wingdings" pitchFamily="2" charset="2"/>
              <a:buChar char="u"/>
            </a:pPr>
            <a:r>
              <a:rPr lang="en-US" sz="1600" dirty="0">
                <a:solidFill>
                  <a:schemeClr val="tx1"/>
                </a:solidFill>
              </a:rPr>
              <a:t>When we apply the reference variable facts to a Deer object reference, the following declarations are legal:</a:t>
            </a:r>
          </a:p>
        </p:txBody>
      </p:sp>
    </p:spTree>
    <p:extLst>
      <p:ext uri="{BB962C8B-B14F-4D97-AF65-F5344CB8AC3E}">
        <p14:creationId xmlns:p14="http://schemas.microsoft.com/office/powerpoint/2010/main" val="1933084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3 Polymorphism</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Virtual Method Example:</a:t>
            </a:r>
            <a:endParaRPr lang="en-US" sz="16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a:latin typeface="+mj-lt"/>
                <a:ea typeface="+mj-ea"/>
                <a:cs typeface="+mj-cs"/>
              </a:rPr>
              <a:t>https://www.tutorialspoint.com/java/index.htm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pic>
        <p:nvPicPr>
          <p:cNvPr id="8" name="Picture 7">
            <a:extLst>
              <a:ext uri="{FF2B5EF4-FFF2-40B4-BE49-F238E27FC236}">
                <a16:creationId xmlns:a16="http://schemas.microsoft.com/office/drawing/2014/main" id="{E0F33857-6999-4879-9653-202C56FEFD5D}"/>
              </a:ext>
            </a:extLst>
          </p:cNvPr>
          <p:cNvPicPr>
            <a:picLocks noChangeAspect="1"/>
          </p:cNvPicPr>
          <p:nvPr/>
        </p:nvPicPr>
        <p:blipFill>
          <a:blip r:embed="rId2"/>
          <a:stretch>
            <a:fillRect/>
          </a:stretch>
        </p:blipFill>
        <p:spPr>
          <a:xfrm>
            <a:off x="1619672" y="1798838"/>
            <a:ext cx="5200597" cy="4387474"/>
          </a:xfrm>
          <a:prstGeom prst="rect">
            <a:avLst/>
          </a:prstGeom>
          <a:ln>
            <a:solidFill>
              <a:srgbClr val="C00000"/>
            </a:solidFill>
          </a:ln>
        </p:spPr>
      </p:pic>
    </p:spTree>
    <p:extLst>
      <p:ext uri="{BB962C8B-B14F-4D97-AF65-F5344CB8AC3E}">
        <p14:creationId xmlns:p14="http://schemas.microsoft.com/office/powerpoint/2010/main" val="2651608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2019/1/23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Tree>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242</TotalTime>
  <Words>342</Words>
  <Application>Microsoft Office PowerPoint</Application>
  <PresentationFormat>On-screen Show (4:3)</PresentationFormat>
  <Paragraphs>36</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Menlo</vt:lpstr>
      <vt:lpstr>Wingdings</vt:lpstr>
      <vt:lpstr>Office 佈景主題</vt:lpstr>
      <vt:lpstr>3 Polymorphism</vt:lpstr>
      <vt:lpstr>3 Polymorphism</vt:lpstr>
      <vt:lpstr>3 Polymorphism</vt:lpstr>
      <vt:lpstr>3 Polymorphism</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63</cp:revision>
  <dcterms:created xsi:type="dcterms:W3CDTF">2018-09-28T16:40:41Z</dcterms:created>
  <dcterms:modified xsi:type="dcterms:W3CDTF">2019-01-23T23:22:54Z</dcterms:modified>
</cp:coreProperties>
</file>