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4" r:id="rId4"/>
    <p:sldId id="260" r:id="rId5"/>
    <p:sldId id="265" r:id="rId6"/>
    <p:sldId id="261" r:id="rId7"/>
    <p:sldId id="266" r:id="rId8"/>
    <p:sldId id="262" r:id="rId9"/>
    <p:sldId id="263"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3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Inheritance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a:solidFill>
                  <a:srgbClr val="FFFF00"/>
                </a:solidFill>
              </a:rPr>
              <a:t>1 Inheritance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Inheritance can be defined as the process where one class acquires the properties (methods and fields) of another. </a:t>
            </a:r>
          </a:p>
          <a:p>
            <a:pPr marL="342900" indent="-342900" algn="l">
              <a:buClr>
                <a:srgbClr val="0070C0"/>
              </a:buClr>
              <a:buSzPct val="80000"/>
              <a:buFont typeface="Wingdings" pitchFamily="2" charset="2"/>
              <a:buChar char="u"/>
            </a:pPr>
            <a:r>
              <a:rPr lang="en-US" sz="1600" dirty="0">
                <a:solidFill>
                  <a:schemeClr val="tx1"/>
                </a:solidFill>
              </a:rPr>
              <a:t>With the use of inheritance the information is made manageable in a hierarchical order.</a:t>
            </a:r>
          </a:p>
          <a:p>
            <a:pPr marL="342900" indent="-342900" algn="l">
              <a:buClr>
                <a:srgbClr val="0070C0"/>
              </a:buClr>
              <a:buSzPct val="80000"/>
              <a:buFont typeface="Wingdings" pitchFamily="2" charset="2"/>
              <a:buChar char="u"/>
            </a:pPr>
            <a:r>
              <a:rPr lang="en-US" sz="1600" dirty="0">
                <a:solidFill>
                  <a:schemeClr val="tx1"/>
                </a:solidFill>
              </a:rPr>
              <a:t>The class which inherits the properties of other is known as subclass (derived class, child class) and the class whose properties are inherited is known as superclass (base class, parent class).</a:t>
            </a:r>
          </a:p>
          <a:p>
            <a:pPr marL="342900" indent="-342900" algn="l">
              <a:buClr>
                <a:srgbClr val="0070C0"/>
              </a:buClr>
              <a:buSzPct val="80000"/>
              <a:buFont typeface="Wingdings" pitchFamily="2" charset="2"/>
              <a:buChar char="u"/>
            </a:pPr>
            <a:r>
              <a:rPr lang="en-US" sz="1600" b="1" dirty="0">
                <a:solidFill>
                  <a:schemeClr val="tx1"/>
                </a:solidFill>
              </a:rPr>
              <a:t>extends Keyword</a:t>
            </a:r>
          </a:p>
          <a:p>
            <a:pPr marL="342900" indent="-342900" algn="l">
              <a:buClr>
                <a:srgbClr val="0070C0"/>
              </a:buClr>
              <a:buSzPct val="80000"/>
              <a:buFont typeface="Wingdings" pitchFamily="2" charset="2"/>
              <a:buChar char="u"/>
            </a:pPr>
            <a:r>
              <a:rPr lang="en-US" sz="1600" b="1" dirty="0">
                <a:solidFill>
                  <a:schemeClr val="tx1"/>
                </a:solidFill>
              </a:rPr>
              <a:t>extends</a:t>
            </a:r>
            <a:r>
              <a:rPr lang="en-US" sz="1600" dirty="0">
                <a:solidFill>
                  <a:schemeClr val="tx1"/>
                </a:solidFill>
              </a:rPr>
              <a:t> is the keyword used to inherit the properties of a class. Following is the syntax of extends keyword.</a:t>
            </a:r>
          </a:p>
          <a:p>
            <a:pPr marL="342900" indent="-342900" algn="l">
              <a:buClr>
                <a:srgbClr val="0070C0"/>
              </a:buClr>
              <a:buSzPct val="80000"/>
              <a:buFont typeface="Wingdings" pitchFamily="2" charset="2"/>
              <a:buChar char="u"/>
            </a:pPr>
            <a:r>
              <a:rPr lang="en-US" sz="1600" b="1" dirty="0">
                <a:solidFill>
                  <a:schemeClr val="tx1"/>
                </a:solidFill>
              </a:rPr>
              <a:t>Syntax</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8" name="副標題 2">
            <a:extLst>
              <a:ext uri="{FF2B5EF4-FFF2-40B4-BE49-F238E27FC236}">
                <a16:creationId xmlns:a16="http://schemas.microsoft.com/office/drawing/2014/main" id="{BDB0EF2E-8EC1-454F-99AB-5DDDB17468BA}"/>
              </a:ext>
            </a:extLst>
          </p:cNvPr>
          <p:cNvSpPr txBox="1">
            <a:spLocks/>
          </p:cNvSpPr>
          <p:nvPr/>
        </p:nvSpPr>
        <p:spPr>
          <a:xfrm>
            <a:off x="2123728" y="3946624"/>
            <a:ext cx="3312368" cy="2409726"/>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altLang="en-US" sz="1600" dirty="0">
                <a:solidFill>
                  <a:srgbClr val="313131"/>
                </a:solidFill>
                <a:latin typeface="Menlo"/>
              </a:rPr>
              <a:t>class Super { </a:t>
            </a:r>
          </a:p>
          <a:p>
            <a:pPr algn="l">
              <a:buClr>
                <a:srgbClr val="0070C0"/>
              </a:buClr>
              <a:buSzPct val="80000"/>
            </a:pPr>
            <a:r>
              <a:rPr lang="en-US" altLang="en-US" sz="1600" dirty="0">
                <a:solidFill>
                  <a:srgbClr val="313131"/>
                </a:solidFill>
                <a:latin typeface="Menlo"/>
              </a:rPr>
              <a:t>    ..... </a:t>
            </a:r>
          </a:p>
          <a:p>
            <a:pPr algn="l">
              <a:buClr>
                <a:srgbClr val="0070C0"/>
              </a:buClr>
              <a:buSzPct val="80000"/>
            </a:pPr>
            <a:r>
              <a:rPr lang="en-US" altLang="en-US" sz="1600" dirty="0">
                <a:solidFill>
                  <a:srgbClr val="313131"/>
                </a:solidFill>
                <a:latin typeface="Menlo"/>
              </a:rPr>
              <a:t>    ..... </a:t>
            </a:r>
          </a:p>
          <a:p>
            <a:pPr algn="l">
              <a:buClr>
                <a:srgbClr val="0070C0"/>
              </a:buClr>
              <a:buSzPct val="80000"/>
            </a:pPr>
            <a:r>
              <a:rPr lang="en-US" altLang="en-US" sz="1600" dirty="0">
                <a:solidFill>
                  <a:srgbClr val="313131"/>
                </a:solidFill>
                <a:latin typeface="Menlo"/>
              </a:rPr>
              <a:t>} </a:t>
            </a:r>
          </a:p>
          <a:p>
            <a:pPr algn="l">
              <a:buClr>
                <a:srgbClr val="0070C0"/>
              </a:buClr>
              <a:buSzPct val="80000"/>
            </a:pPr>
            <a:r>
              <a:rPr lang="en-US" altLang="en-US" sz="1600" dirty="0">
                <a:solidFill>
                  <a:srgbClr val="313131"/>
                </a:solidFill>
                <a:latin typeface="Menlo"/>
              </a:rPr>
              <a:t>class Sub extends Super { </a:t>
            </a:r>
          </a:p>
          <a:p>
            <a:pPr algn="l">
              <a:buClr>
                <a:srgbClr val="0070C0"/>
              </a:buClr>
              <a:buSzPct val="80000"/>
            </a:pPr>
            <a:r>
              <a:rPr lang="en-US" altLang="en-US" sz="1600" dirty="0">
                <a:solidFill>
                  <a:srgbClr val="313131"/>
                </a:solidFill>
                <a:latin typeface="Menlo"/>
              </a:rPr>
              <a:t>    ..... </a:t>
            </a:r>
          </a:p>
          <a:p>
            <a:pPr algn="l">
              <a:buClr>
                <a:srgbClr val="0070C0"/>
              </a:buClr>
              <a:buSzPct val="80000"/>
            </a:pPr>
            <a:r>
              <a:rPr lang="en-US" altLang="en-US" sz="1600" dirty="0">
                <a:solidFill>
                  <a:srgbClr val="313131"/>
                </a:solidFill>
                <a:latin typeface="Menlo"/>
              </a:rPr>
              <a:t>    ..... </a:t>
            </a:r>
          </a:p>
          <a:p>
            <a:pPr algn="l">
              <a:buClr>
                <a:srgbClr val="0070C0"/>
              </a:buClr>
              <a:buSzPct val="80000"/>
            </a:pPr>
            <a:r>
              <a:rPr lang="en-US" altLang="en-US" sz="1600" dirty="0">
                <a:solidFill>
                  <a:srgbClr val="313131"/>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a:p>
            <a:pPr algn="l">
              <a:buClr>
                <a:srgbClr val="0070C0"/>
              </a:buClr>
              <a:buSzPct val="80000"/>
            </a:pPr>
            <a:endParaRPr lang="en-US" sz="1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Keyword extends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58201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Keyword extend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err="1">
                <a:solidFill>
                  <a:schemeClr val="tx1"/>
                </a:solidFill>
              </a:rPr>
              <a:t>myCalc</a:t>
            </a:r>
            <a:r>
              <a:rPr lang="en-US" sz="1600" b="1" dirty="0">
                <a:solidFill>
                  <a:schemeClr val="tx1"/>
                </a:solidFill>
              </a:rPr>
              <a:t>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056DB99C-2F5A-4D37-9060-3FF343774F6C}"/>
              </a:ext>
            </a:extLst>
          </p:cNvPr>
          <p:cNvPicPr>
            <a:picLocks noChangeAspect="1"/>
          </p:cNvPicPr>
          <p:nvPr/>
        </p:nvPicPr>
        <p:blipFill>
          <a:blip r:embed="rId2"/>
          <a:stretch>
            <a:fillRect/>
          </a:stretch>
        </p:blipFill>
        <p:spPr>
          <a:xfrm>
            <a:off x="1691680" y="1746264"/>
            <a:ext cx="5452429" cy="4954598"/>
          </a:xfrm>
          <a:prstGeom prst="rect">
            <a:avLst/>
          </a:prstGeom>
          <a:ln>
            <a:solidFill>
              <a:srgbClr val="C00000"/>
            </a:solidFill>
          </a:ln>
        </p:spPr>
      </p:pic>
    </p:spTree>
    <p:extLst>
      <p:ext uri="{BB962C8B-B14F-4D97-AF65-F5344CB8AC3E}">
        <p14:creationId xmlns:p14="http://schemas.microsoft.com/office/powerpoint/2010/main" val="228361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Keyword super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93438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Keyword super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Super Keyword:</a:t>
            </a:r>
          </a:p>
          <a:p>
            <a:pPr marL="342900" indent="-342900" algn="l">
              <a:buClr>
                <a:srgbClr val="0070C0"/>
              </a:buClr>
              <a:buSzPct val="80000"/>
              <a:buFont typeface="Wingdings" pitchFamily="2" charset="2"/>
              <a:buChar char="u"/>
            </a:pPr>
            <a:r>
              <a:rPr lang="en-US" sz="1600" dirty="0">
                <a:solidFill>
                  <a:schemeClr val="tx1"/>
                </a:solidFill>
              </a:rPr>
              <a:t>The </a:t>
            </a:r>
            <a:r>
              <a:rPr lang="en-US" sz="1600" b="1" dirty="0">
                <a:solidFill>
                  <a:schemeClr val="tx1"/>
                </a:solidFill>
              </a:rPr>
              <a:t>super</a:t>
            </a:r>
            <a:r>
              <a:rPr lang="en-US" sz="1600" dirty="0">
                <a:solidFill>
                  <a:schemeClr val="tx1"/>
                </a:solidFill>
              </a:rPr>
              <a:t> keyword is similar to </a:t>
            </a:r>
            <a:r>
              <a:rPr lang="en-US" sz="1600" b="1" dirty="0">
                <a:solidFill>
                  <a:schemeClr val="tx1"/>
                </a:solidFill>
              </a:rPr>
              <a:t>this</a:t>
            </a:r>
            <a:r>
              <a:rPr lang="en-US" sz="1600" dirty="0">
                <a:solidFill>
                  <a:schemeClr val="tx1"/>
                </a:solidFill>
              </a:rPr>
              <a:t> keyword. Following are the scenarios where the super keyword is used.</a:t>
            </a:r>
          </a:p>
          <a:p>
            <a:pPr marL="342900" indent="-342900" algn="l">
              <a:buClr>
                <a:srgbClr val="0070C0"/>
              </a:buClr>
              <a:buSzPct val="80000"/>
              <a:buFont typeface="Wingdings" pitchFamily="2" charset="2"/>
              <a:buChar char="u"/>
            </a:pPr>
            <a:r>
              <a:rPr lang="en-US" sz="1600" dirty="0">
                <a:solidFill>
                  <a:schemeClr val="tx1"/>
                </a:solidFill>
              </a:rPr>
              <a:t>It is used to </a:t>
            </a:r>
            <a:r>
              <a:rPr lang="en-US" sz="1600" b="1" dirty="0">
                <a:solidFill>
                  <a:schemeClr val="tx1"/>
                </a:solidFill>
              </a:rPr>
              <a:t>differentiate the members</a:t>
            </a:r>
            <a:r>
              <a:rPr lang="en-US" sz="1600" dirty="0">
                <a:solidFill>
                  <a:schemeClr val="tx1"/>
                </a:solidFill>
              </a:rPr>
              <a:t> of superclass from the members of subclass, if they have same names.</a:t>
            </a:r>
          </a:p>
          <a:p>
            <a:pPr marL="342900" indent="-342900" algn="l">
              <a:buClr>
                <a:srgbClr val="0070C0"/>
              </a:buClr>
              <a:buSzPct val="80000"/>
              <a:buFont typeface="Wingdings" pitchFamily="2" charset="2"/>
              <a:buChar char="u"/>
            </a:pPr>
            <a:r>
              <a:rPr lang="en-US" sz="1600" dirty="0">
                <a:solidFill>
                  <a:schemeClr val="tx1"/>
                </a:solidFill>
              </a:rPr>
              <a:t>It is used to </a:t>
            </a:r>
            <a:r>
              <a:rPr lang="en-US" sz="1600" b="1" dirty="0">
                <a:solidFill>
                  <a:schemeClr val="tx1"/>
                </a:solidFill>
              </a:rPr>
              <a:t>invoke the superclass</a:t>
            </a:r>
            <a:r>
              <a:rPr lang="en-US" sz="1600" dirty="0">
                <a:solidFill>
                  <a:schemeClr val="tx1"/>
                </a:solidFill>
              </a:rPr>
              <a:t> constructor from subclass.</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463E4AB-A067-4664-B8CE-EDDAEF2F4644}"/>
              </a:ext>
            </a:extLst>
          </p:cNvPr>
          <p:cNvPicPr>
            <a:picLocks noChangeAspect="1"/>
          </p:cNvPicPr>
          <p:nvPr/>
        </p:nvPicPr>
        <p:blipFill>
          <a:blip r:embed="rId2"/>
          <a:stretch>
            <a:fillRect/>
          </a:stretch>
        </p:blipFill>
        <p:spPr>
          <a:xfrm>
            <a:off x="1979712" y="3068960"/>
            <a:ext cx="3955159" cy="3612629"/>
          </a:xfrm>
          <a:prstGeom prst="rect">
            <a:avLst/>
          </a:prstGeom>
          <a:ln>
            <a:solidFill>
              <a:srgbClr val="C00000"/>
            </a:solidFill>
          </a:ln>
        </p:spPr>
      </p:pic>
    </p:spTree>
    <p:extLst>
      <p:ext uri="{BB962C8B-B14F-4D97-AF65-F5344CB8AC3E}">
        <p14:creationId xmlns:p14="http://schemas.microsoft.com/office/powerpoint/2010/main" val="68413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Superclass Constructor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80418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1.3 Superclass Constructor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Invoking Superclass Constructor (1)</a:t>
            </a:r>
          </a:p>
          <a:p>
            <a:pPr marL="342900" indent="-342900" algn="l">
              <a:buClr>
                <a:srgbClr val="0070C0"/>
              </a:buClr>
              <a:buSzPct val="80000"/>
              <a:buFont typeface="Wingdings" pitchFamily="2" charset="2"/>
              <a:buChar char="u"/>
            </a:pPr>
            <a:r>
              <a:rPr lang="en-US" sz="1600" dirty="0">
                <a:solidFill>
                  <a:schemeClr val="tx1"/>
                </a:solidFill>
              </a:rPr>
              <a:t>If a class is inheriting the properties of another class, the subclass automatically acquires the default constructor of the superclass. </a:t>
            </a:r>
          </a:p>
          <a:p>
            <a:pPr marL="342900" indent="-342900" algn="l">
              <a:buClr>
                <a:srgbClr val="0070C0"/>
              </a:buClr>
              <a:buSzPct val="80000"/>
              <a:buFont typeface="Wingdings" pitchFamily="2" charset="2"/>
              <a:buChar char="u"/>
            </a:pPr>
            <a:r>
              <a:rPr lang="en-US" sz="1600" dirty="0">
                <a:solidFill>
                  <a:schemeClr val="tx1"/>
                </a:solidFill>
              </a:rPr>
              <a:t>But if you want to call a parameterized constructor of the superclass, you need to use the super keyword as shown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8" name="副標題 2">
            <a:extLst>
              <a:ext uri="{FF2B5EF4-FFF2-40B4-BE49-F238E27FC236}">
                <a16:creationId xmlns:a16="http://schemas.microsoft.com/office/drawing/2014/main" id="{25D8F343-EC6E-4DA2-AFA0-B438DCC13DA6}"/>
              </a:ext>
            </a:extLst>
          </p:cNvPr>
          <p:cNvSpPr txBox="1">
            <a:spLocks/>
          </p:cNvSpPr>
          <p:nvPr/>
        </p:nvSpPr>
        <p:spPr>
          <a:xfrm>
            <a:off x="899592" y="2832251"/>
            <a:ext cx="7344816"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313131"/>
                </a:solidFill>
                <a:latin typeface="Menlo"/>
              </a:rPr>
              <a:t>super(values);</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9" name="Rectangle 1">
            <a:extLst>
              <a:ext uri="{FF2B5EF4-FFF2-40B4-BE49-F238E27FC236}">
                <a16:creationId xmlns:a16="http://schemas.microsoft.com/office/drawing/2014/main" id="{C5856C96-3CCA-4D60-96F0-15F0715CAADB}"/>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726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1.3 Superclass Constructor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Invoking Superclass Constructor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a:latin typeface="+mj-lt"/>
                <a:ea typeface="+mj-ea"/>
                <a:cs typeface="+mj-cs"/>
              </a:rPr>
              <a:t>https://www.tutorialspoint.com/java/index.htm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Rectangle 1">
            <a:extLst>
              <a:ext uri="{FF2B5EF4-FFF2-40B4-BE49-F238E27FC236}">
                <a16:creationId xmlns:a16="http://schemas.microsoft.com/office/drawing/2014/main" id="{C5856C96-3CCA-4D60-96F0-15F0715CAADB}"/>
              </a:ext>
            </a:extLst>
          </p:cNvPr>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621C70D5-8A17-4E8B-8F66-22EEC7621543}"/>
              </a:ext>
            </a:extLst>
          </p:cNvPr>
          <p:cNvPicPr>
            <a:picLocks noChangeAspect="1"/>
          </p:cNvPicPr>
          <p:nvPr/>
        </p:nvPicPr>
        <p:blipFill>
          <a:blip r:embed="rId2"/>
          <a:stretch>
            <a:fillRect/>
          </a:stretch>
        </p:blipFill>
        <p:spPr>
          <a:xfrm>
            <a:off x="1243853" y="1736403"/>
            <a:ext cx="6376147" cy="3974008"/>
          </a:xfrm>
          <a:prstGeom prst="rect">
            <a:avLst/>
          </a:prstGeom>
          <a:ln>
            <a:solidFill>
              <a:srgbClr val="C00000"/>
            </a:solidFill>
          </a:ln>
        </p:spPr>
      </p:pic>
    </p:spTree>
    <p:extLst>
      <p:ext uri="{BB962C8B-B14F-4D97-AF65-F5344CB8AC3E}">
        <p14:creationId xmlns:p14="http://schemas.microsoft.com/office/powerpoint/2010/main" val="15086108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280</Words>
  <Application>Microsoft Office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Menlo</vt:lpstr>
      <vt:lpstr>Wingdings</vt:lpstr>
      <vt:lpstr>Office 佈景主題</vt:lpstr>
      <vt:lpstr>1 Inheritance</vt:lpstr>
      <vt:lpstr>1 Inheritance</vt:lpstr>
      <vt:lpstr>1.1 Keyword extends</vt:lpstr>
      <vt:lpstr>1.1 Keyword extend</vt:lpstr>
      <vt:lpstr>1.2 Keyword super</vt:lpstr>
      <vt:lpstr>1.2 Keyword super</vt:lpstr>
      <vt:lpstr>1.3 Superclass Constructor</vt:lpstr>
      <vt:lpstr>1.3 Superclass Constructor</vt:lpstr>
      <vt:lpstr>1.3 Superclass Constructor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54</cp:revision>
  <dcterms:created xsi:type="dcterms:W3CDTF">2018-09-28T16:40:41Z</dcterms:created>
  <dcterms:modified xsi:type="dcterms:W3CDTF">2019-01-23T21:41:35Z</dcterms:modified>
</cp:coreProperties>
</file>