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62" r:id="rId5"/>
    <p:sldId id="264" r:id="rId6"/>
    <p:sldId id="263" r:id="rId7"/>
    <p:sldId id="265" r:id="rId8"/>
    <p:sldId id="268" r:id="rId9"/>
    <p:sldId id="266" r:id="rId10"/>
    <p:sldId id="267" r:id="rId11"/>
    <p:sldId id="269" r:id="rId12"/>
    <p:sldId id="270" r:id="rId13"/>
    <p:sldId id="271"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78" d="100"/>
          <a:sy n="78" d="100"/>
        </p:scale>
        <p:origin x="46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14.02 Collection and Generic Practical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E29281-308C-44D3-8E4A-AB074B879039}"/>
              </a:ext>
            </a:extLst>
          </p:cNvPr>
          <p:cNvPicPr>
            <a:picLocks noChangeAspect="1"/>
          </p:cNvPicPr>
          <p:nvPr/>
        </p:nvPicPr>
        <p:blipFill>
          <a:blip r:embed="rId2"/>
          <a:stretch>
            <a:fillRect/>
          </a:stretch>
        </p:blipFill>
        <p:spPr>
          <a:xfrm>
            <a:off x="2051720" y="1882376"/>
            <a:ext cx="3852428" cy="466911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14.02.01 Loop Objects by Iterator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Use while (</a:t>
            </a:r>
            <a:r>
              <a:rPr lang="en-US" altLang="zh-TW" sz="1600" dirty="0" err="1">
                <a:solidFill>
                  <a:schemeClr val="tx1"/>
                </a:solidFill>
              </a:rPr>
              <a:t>i.hasNext</a:t>
            </a:r>
            <a:r>
              <a:rPr lang="en-US" altLang="zh-TW" sz="1600" dirty="0">
                <a:solidFill>
                  <a:schemeClr val="tx1"/>
                </a:solidFill>
              </a:rPr>
              <a:t>()) to loop all the elements and print with </a:t>
            </a:r>
            <a:r>
              <a:rPr lang="en-US" altLang="zh-TW" sz="1600" dirty="0" err="1">
                <a:solidFill>
                  <a:schemeClr val="tx1"/>
                </a:solidFill>
              </a:rPr>
              <a:t>i.next</a:t>
            </a:r>
            <a:r>
              <a:rPr lang="en-US" altLang="zh-TW"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771800" y="4581128"/>
            <a:ext cx="23042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3923928" y="1738360"/>
            <a:ext cx="720080" cy="28427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8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14.02.02 Enhanced for Loop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67025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7CB7E0-5809-4613-B758-B56A18DC8E20}"/>
              </a:ext>
            </a:extLst>
          </p:cNvPr>
          <p:cNvPicPr>
            <a:picLocks noChangeAspect="1"/>
          </p:cNvPicPr>
          <p:nvPr/>
        </p:nvPicPr>
        <p:blipFill>
          <a:blip r:embed="rId2"/>
          <a:stretch>
            <a:fillRect/>
          </a:stretch>
        </p:blipFill>
        <p:spPr>
          <a:xfrm>
            <a:off x="4329112" y="1268760"/>
            <a:ext cx="4448175" cy="56769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14.02.02 Enhanced for Loop</a:t>
            </a:r>
            <a:endParaRPr lang="zh-TW" altLang="en-US" b="1" dirty="0">
              <a:solidFill>
                <a:srgbClr val="FFFF00"/>
              </a:solidFill>
            </a:endParaRPr>
          </a:p>
        </p:txBody>
      </p:sp>
      <p:sp>
        <p:nvSpPr>
          <p:cNvPr id="3" name="副標題 2"/>
          <p:cNvSpPr>
            <a:spLocks noGrp="1"/>
          </p:cNvSpPr>
          <p:nvPr>
            <p:ph type="subTitle" idx="1"/>
          </p:nvPr>
        </p:nvSpPr>
        <p:spPr>
          <a:xfrm>
            <a:off x="467544" y="1268760"/>
            <a:ext cx="3456384"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Iterator is a very old technique, we want to use new technique with Enhanced for Loop.</a:t>
            </a:r>
          </a:p>
          <a:p>
            <a:pPr marL="342900" indent="-342900" algn="l">
              <a:buClr>
                <a:srgbClr val="0070C0"/>
              </a:buClr>
              <a:buSzPct val="80000"/>
              <a:buFont typeface="Wingdings" pitchFamily="2" charset="2"/>
              <a:buChar char="u"/>
            </a:pPr>
            <a:r>
              <a:rPr lang="en-US" altLang="zh-TW" sz="1600" dirty="0">
                <a:solidFill>
                  <a:schemeClr val="tx1"/>
                </a:solidFill>
              </a:rPr>
              <a:t>for (</a:t>
            </a:r>
            <a:r>
              <a:rPr lang="en-US" altLang="zh-TW" sz="1600" dirty="0" err="1">
                <a:solidFill>
                  <a:schemeClr val="tx1"/>
                </a:solidFill>
              </a:rPr>
              <a:t>Obejct</a:t>
            </a:r>
            <a:r>
              <a:rPr lang="en-US" altLang="zh-TW" sz="1600" dirty="0">
                <a:solidFill>
                  <a:schemeClr val="tx1"/>
                </a:solidFill>
              </a:rPr>
              <a:t> i: values) {</a:t>
            </a:r>
          </a:p>
          <a:p>
            <a:pPr marL="342900" indent="-342900" algn="l">
              <a:buClr>
                <a:srgbClr val="0070C0"/>
              </a:buClr>
              <a:buSzPct val="80000"/>
              <a:buFont typeface="Wingdings" pitchFamily="2" charset="2"/>
              <a:buChar char="u"/>
            </a:pPr>
            <a:r>
              <a:rPr lang="en-US" altLang="zh-TW" sz="1600" dirty="0">
                <a:solidFill>
                  <a:schemeClr val="tx1"/>
                </a:solidFill>
              </a:rPr>
              <a:t>    </a:t>
            </a: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 </a:t>
            </a:r>
          </a:p>
          <a:p>
            <a:pPr marL="342900" indent="-342900" algn="l">
              <a:buClr>
                <a:srgbClr val="0070C0"/>
              </a:buClr>
              <a:buSzPct val="80000"/>
              <a:buFont typeface="Wingdings" pitchFamily="2" charset="2"/>
              <a:buChar char="u"/>
            </a:pPr>
            <a:r>
              <a:rPr lang="en-US" altLang="zh-TW" sz="1600" dirty="0">
                <a:solidFill>
                  <a:schemeClr val="tx1"/>
                </a:solidFill>
              </a:rPr>
              <a:t>i: is the Object in values Object. The </a:t>
            </a:r>
            <a:r>
              <a:rPr lang="en-US" altLang="zh-TW" sz="1600" dirty="0" err="1">
                <a:solidFill>
                  <a:schemeClr val="tx1"/>
                </a:solidFill>
              </a:rPr>
              <a:t>i</a:t>
            </a:r>
            <a:r>
              <a:rPr lang="en-US" altLang="zh-TW" sz="1600" dirty="0">
                <a:solidFill>
                  <a:schemeClr val="tx1"/>
                </a:solidFill>
              </a:rPr>
              <a:t> is one of the Object in the Object array.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5220072" y="4797152"/>
            <a:ext cx="201622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p:cNvCxnSpPr>
          <p:nvPr/>
        </p:nvCxnSpPr>
        <p:spPr>
          <a:xfrm>
            <a:off x="2195736" y="3789040"/>
            <a:ext cx="3024336" cy="12241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4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14.02.02 Enhanced for Loop</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Use while (</a:t>
            </a:r>
            <a:r>
              <a:rPr lang="en-US" altLang="zh-TW" sz="1600" dirty="0" err="1">
                <a:solidFill>
                  <a:schemeClr val="tx1"/>
                </a:solidFill>
              </a:rPr>
              <a:t>i.hasNext</a:t>
            </a:r>
            <a:r>
              <a:rPr lang="en-US" altLang="zh-TW" sz="1600" dirty="0">
                <a:solidFill>
                  <a:schemeClr val="tx1"/>
                </a:solidFill>
              </a:rPr>
              <a:t>()) to loop all the elements and print with </a:t>
            </a:r>
            <a:r>
              <a:rPr lang="en-US" altLang="zh-TW" sz="1600" dirty="0" err="1">
                <a:solidFill>
                  <a:schemeClr val="tx1"/>
                </a:solidFill>
              </a:rPr>
              <a:t>i.next</a:t>
            </a:r>
            <a:r>
              <a:rPr lang="en-US" altLang="zh-TW"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771800" y="4581128"/>
            <a:ext cx="23042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3923928" y="1738360"/>
            <a:ext cx="720080" cy="28427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20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discuss the Collection and Generic Practical in Java.</a:t>
            </a:r>
          </a:p>
          <a:p>
            <a:pPr marL="342900" indent="-342900" algn="l">
              <a:buClr>
                <a:srgbClr val="0070C0"/>
              </a:buClr>
              <a:buSzPct val="80000"/>
              <a:buFont typeface="Wingdings" pitchFamily="2" charset="2"/>
              <a:buChar char="u"/>
            </a:pPr>
            <a:r>
              <a:rPr lang="en-US" altLang="zh-TW" sz="1600" dirty="0">
                <a:solidFill>
                  <a:schemeClr val="tx1"/>
                </a:solidFill>
              </a:rPr>
              <a:t>Java 1.2 have the Collections and Java 1.5 have the Generics</a:t>
            </a:r>
          </a:p>
          <a:p>
            <a:pPr marL="342900" indent="-342900" algn="l">
              <a:buClr>
                <a:srgbClr val="0070C0"/>
              </a:buClr>
              <a:buSzPct val="80000"/>
              <a:buFont typeface="Wingdings" pitchFamily="2" charset="2"/>
              <a:buChar char="u"/>
            </a:pPr>
            <a:r>
              <a:rPr lang="en-US" altLang="zh-TW" sz="1600" dirty="0">
                <a:solidFill>
                  <a:schemeClr val="tx1"/>
                </a:solidFill>
              </a:rPr>
              <a:t>Since we are in Java 1.8, we have Collections and Generics.</a:t>
            </a:r>
          </a:p>
          <a:p>
            <a:pPr marL="342900" indent="-342900" algn="l">
              <a:buClr>
                <a:srgbClr val="0070C0"/>
              </a:buClr>
              <a:buSzPct val="80000"/>
              <a:buFont typeface="Wingdings" pitchFamily="2" charset="2"/>
              <a:buChar char="u"/>
            </a:pPr>
            <a:r>
              <a:rPr lang="en-US" altLang="zh-TW" sz="1600" dirty="0">
                <a:solidFill>
                  <a:schemeClr val="tx1"/>
                </a:solidFill>
              </a:rPr>
              <a:t>Why we need the collections?</a:t>
            </a:r>
          </a:p>
          <a:p>
            <a:pPr marL="342900" indent="-342900" algn="l">
              <a:buClr>
                <a:srgbClr val="0070C0"/>
              </a:buClr>
              <a:buSzPct val="80000"/>
              <a:buFont typeface="Wingdings" pitchFamily="2" charset="2"/>
              <a:buChar char="u"/>
            </a:pPr>
            <a:r>
              <a:rPr lang="en-US" altLang="zh-TW" sz="1600" dirty="0">
                <a:solidFill>
                  <a:schemeClr val="tx1"/>
                </a:solidFill>
              </a:rPr>
              <a:t>Collections provide you the dynamic type of arrays where you can add your elements, you can expand the size of array, and you can reduce the size of array. Those are the advantage of using collection.</a:t>
            </a:r>
          </a:p>
          <a:p>
            <a:pPr marL="342900" indent="-342900" algn="l">
              <a:buClr>
                <a:srgbClr val="0070C0"/>
              </a:buClr>
              <a:buSzPct val="80000"/>
              <a:buFont typeface="Wingdings" pitchFamily="2" charset="2"/>
              <a:buChar char="u"/>
            </a:pPr>
            <a:r>
              <a:rPr lang="en-US" altLang="zh-TW" sz="1600" dirty="0">
                <a:solidFill>
                  <a:schemeClr val="tx1"/>
                </a:solidFill>
              </a:rPr>
              <a:t>Why we require the Generics? We add similar type elements inside the array. Why similar type? We can have array of objects.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18874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DC3DDF-CC83-4B84-880B-442E5EDD8A5A}"/>
              </a:ext>
            </a:extLst>
          </p:cNvPr>
          <p:cNvPicPr>
            <a:picLocks noChangeAspect="1"/>
          </p:cNvPicPr>
          <p:nvPr/>
        </p:nvPicPr>
        <p:blipFill>
          <a:blip r:embed="rId2"/>
          <a:stretch>
            <a:fillRect/>
          </a:stretch>
        </p:blipFill>
        <p:spPr>
          <a:xfrm>
            <a:off x="457200" y="1837193"/>
            <a:ext cx="3554874" cy="263324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Check the Collection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B8D3334F-8D0D-4E91-8820-32F06E99DB9A}"/>
              </a:ext>
            </a:extLst>
          </p:cNvPr>
          <p:cNvPicPr>
            <a:picLocks noChangeAspect="1"/>
          </p:cNvPicPr>
          <p:nvPr/>
        </p:nvPicPr>
        <p:blipFill>
          <a:blip r:embed="rId3"/>
          <a:stretch>
            <a:fillRect/>
          </a:stretch>
        </p:blipFill>
        <p:spPr>
          <a:xfrm>
            <a:off x="457200" y="3723110"/>
            <a:ext cx="4077510" cy="2633240"/>
          </a:xfrm>
          <a:prstGeom prst="rect">
            <a:avLst/>
          </a:prstGeom>
          <a:ln>
            <a:solidFill>
              <a:srgbClr val="C00000"/>
            </a:solidFill>
          </a:ln>
        </p:spPr>
      </p:pic>
      <p:pic>
        <p:nvPicPr>
          <p:cNvPr id="9" name="Picture 8">
            <a:extLst>
              <a:ext uri="{FF2B5EF4-FFF2-40B4-BE49-F238E27FC236}">
                <a16:creationId xmlns:a16="http://schemas.microsoft.com/office/drawing/2014/main" id="{DCC56DED-6616-4102-ACCB-F31DE6704B54}"/>
              </a:ext>
            </a:extLst>
          </p:cNvPr>
          <p:cNvPicPr>
            <a:picLocks noChangeAspect="1"/>
          </p:cNvPicPr>
          <p:nvPr/>
        </p:nvPicPr>
        <p:blipFill>
          <a:blip r:embed="rId4"/>
          <a:stretch>
            <a:fillRect/>
          </a:stretch>
        </p:blipFill>
        <p:spPr>
          <a:xfrm>
            <a:off x="2899697" y="1885439"/>
            <a:ext cx="2773268" cy="3675342"/>
          </a:xfrm>
          <a:prstGeom prst="rect">
            <a:avLst/>
          </a:prstGeom>
          <a:ln>
            <a:solidFill>
              <a:srgbClr val="C00000"/>
            </a:solidFill>
          </a:ln>
        </p:spPr>
      </p:pic>
      <p:pic>
        <p:nvPicPr>
          <p:cNvPr id="10" name="Picture 9">
            <a:extLst>
              <a:ext uri="{FF2B5EF4-FFF2-40B4-BE49-F238E27FC236}">
                <a16:creationId xmlns:a16="http://schemas.microsoft.com/office/drawing/2014/main" id="{9B1FCAD2-9C46-454F-996D-55420BB7A415}"/>
              </a:ext>
            </a:extLst>
          </p:cNvPr>
          <p:cNvPicPr>
            <a:picLocks noChangeAspect="1"/>
          </p:cNvPicPr>
          <p:nvPr/>
        </p:nvPicPr>
        <p:blipFill>
          <a:blip r:embed="rId5"/>
          <a:stretch>
            <a:fillRect/>
          </a:stretch>
        </p:blipFill>
        <p:spPr>
          <a:xfrm>
            <a:off x="5250617" y="2115837"/>
            <a:ext cx="3453179" cy="3675342"/>
          </a:xfrm>
          <a:prstGeom prst="rect">
            <a:avLst/>
          </a:prstGeom>
          <a:ln>
            <a:solidFill>
              <a:srgbClr val="C00000"/>
            </a:solidFill>
          </a:ln>
        </p:spPr>
      </p:pic>
    </p:spTree>
    <p:extLst>
      <p:ext uri="{BB962C8B-B14F-4D97-AF65-F5344CB8AC3E}">
        <p14:creationId xmlns:p14="http://schemas.microsoft.com/office/powerpoint/2010/main" val="202026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7A96C24-86CA-4BEF-B3D8-4C5D79D7D2DC}"/>
              </a:ext>
            </a:extLst>
          </p:cNvPr>
          <p:cNvPicPr>
            <a:picLocks noChangeAspect="1"/>
          </p:cNvPicPr>
          <p:nvPr/>
        </p:nvPicPr>
        <p:blipFill>
          <a:blip r:embed="rId2"/>
          <a:stretch>
            <a:fillRect/>
          </a:stretch>
        </p:blipFill>
        <p:spPr>
          <a:xfrm>
            <a:off x="3752665" y="3480494"/>
            <a:ext cx="5077479" cy="249321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Google “Collection API in 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2" name="Picture 11">
            <a:extLst>
              <a:ext uri="{FF2B5EF4-FFF2-40B4-BE49-F238E27FC236}">
                <a16:creationId xmlns:a16="http://schemas.microsoft.com/office/drawing/2014/main" id="{43691173-D047-4CB3-8588-8C751F8AA111}"/>
              </a:ext>
            </a:extLst>
          </p:cNvPr>
          <p:cNvPicPr>
            <a:picLocks noChangeAspect="1"/>
          </p:cNvPicPr>
          <p:nvPr/>
        </p:nvPicPr>
        <p:blipFill>
          <a:blip r:embed="rId3"/>
          <a:stretch>
            <a:fillRect/>
          </a:stretch>
        </p:blipFill>
        <p:spPr>
          <a:xfrm>
            <a:off x="539552" y="1750045"/>
            <a:ext cx="2745617" cy="3460899"/>
          </a:xfrm>
          <a:prstGeom prst="rect">
            <a:avLst/>
          </a:prstGeom>
          <a:ln>
            <a:solidFill>
              <a:srgbClr val="C00000"/>
            </a:solidFill>
          </a:ln>
        </p:spPr>
      </p:pic>
      <p:sp>
        <p:nvSpPr>
          <p:cNvPr id="13" name="Rectangle 12">
            <a:extLst>
              <a:ext uri="{FF2B5EF4-FFF2-40B4-BE49-F238E27FC236}">
                <a16:creationId xmlns:a16="http://schemas.microsoft.com/office/drawing/2014/main" id="{BE35145C-4D91-4FC1-96F8-A9CEE5B0B36D}"/>
              </a:ext>
            </a:extLst>
          </p:cNvPr>
          <p:cNvSpPr/>
          <p:nvPr/>
        </p:nvSpPr>
        <p:spPr>
          <a:xfrm>
            <a:off x="1691680" y="4217151"/>
            <a:ext cx="1593489" cy="9697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72182A1-CBAA-43D2-B31E-F8DFDDA9DF8D}"/>
              </a:ext>
            </a:extLst>
          </p:cNvPr>
          <p:cNvCxnSpPr>
            <a:stCxn id="13" idx="3"/>
            <a:endCxn id="14" idx="1"/>
          </p:cNvCxnSpPr>
          <p:nvPr/>
        </p:nvCxnSpPr>
        <p:spPr>
          <a:xfrm>
            <a:off x="3285169" y="4702016"/>
            <a:ext cx="467496" cy="250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48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7A96C24-86CA-4BEF-B3D8-4C5D79D7D2DC}"/>
              </a:ext>
            </a:extLst>
          </p:cNvPr>
          <p:cNvPicPr>
            <a:picLocks noChangeAspect="1"/>
          </p:cNvPicPr>
          <p:nvPr/>
        </p:nvPicPr>
        <p:blipFill>
          <a:blip r:embed="rId2"/>
          <a:stretch>
            <a:fillRect/>
          </a:stretch>
        </p:blipFill>
        <p:spPr>
          <a:xfrm>
            <a:off x="457200" y="2400461"/>
            <a:ext cx="2924037" cy="143580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222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Google “Collection API in Java”. The Collection Interface have Set, List, and Queue Interface.</a:t>
            </a:r>
          </a:p>
          <a:p>
            <a:pPr marL="342900" indent="-342900" algn="l">
              <a:buClr>
                <a:srgbClr val="0070C0"/>
              </a:buClr>
              <a:buSzPct val="80000"/>
              <a:buFont typeface="Wingdings" pitchFamily="2" charset="2"/>
              <a:buChar char="u"/>
            </a:pPr>
            <a:r>
              <a:rPr lang="en-US" altLang="zh-TW" sz="1600" dirty="0">
                <a:solidFill>
                  <a:schemeClr val="tx1"/>
                </a:solidFill>
              </a:rPr>
              <a:t>Inside the List interface, we have ArrayList, Vector, and LinkedList.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F8961277-9E4D-4407-99EF-C4A7A1897ECA}"/>
              </a:ext>
            </a:extLst>
          </p:cNvPr>
          <p:cNvSpPr/>
          <p:nvPr/>
        </p:nvSpPr>
        <p:spPr>
          <a:xfrm>
            <a:off x="5065712" y="2416122"/>
            <a:ext cx="1224136"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Collection</a:t>
            </a:r>
          </a:p>
        </p:txBody>
      </p:sp>
      <p:sp>
        <p:nvSpPr>
          <p:cNvPr id="15" name="Rectangle 14">
            <a:extLst>
              <a:ext uri="{FF2B5EF4-FFF2-40B4-BE49-F238E27FC236}">
                <a16:creationId xmlns:a16="http://schemas.microsoft.com/office/drawing/2014/main" id="{0F91B2E0-59EB-4B88-B26F-A4BC57F94C49}"/>
              </a:ext>
            </a:extLst>
          </p:cNvPr>
          <p:cNvSpPr/>
          <p:nvPr/>
        </p:nvSpPr>
        <p:spPr>
          <a:xfrm>
            <a:off x="6450673" y="2416122"/>
            <a:ext cx="395064" cy="36004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17" name="Rectangle 16">
            <a:extLst>
              <a:ext uri="{FF2B5EF4-FFF2-40B4-BE49-F238E27FC236}">
                <a16:creationId xmlns:a16="http://schemas.microsoft.com/office/drawing/2014/main" id="{609DEBB0-F3D9-46C3-967B-3F0A7A0B5802}"/>
              </a:ext>
            </a:extLst>
          </p:cNvPr>
          <p:cNvSpPr/>
          <p:nvPr/>
        </p:nvSpPr>
        <p:spPr>
          <a:xfrm>
            <a:off x="349238" y="3946549"/>
            <a:ext cx="1296144" cy="36004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 Interface</a:t>
            </a:r>
          </a:p>
        </p:txBody>
      </p:sp>
      <p:sp>
        <p:nvSpPr>
          <p:cNvPr id="18" name="Rectangle 17">
            <a:extLst>
              <a:ext uri="{FF2B5EF4-FFF2-40B4-BE49-F238E27FC236}">
                <a16:creationId xmlns:a16="http://schemas.microsoft.com/office/drawing/2014/main" id="{24617BF7-9ABA-4910-8EF0-A3F5E706AC18}"/>
              </a:ext>
            </a:extLst>
          </p:cNvPr>
          <p:cNvSpPr/>
          <p:nvPr/>
        </p:nvSpPr>
        <p:spPr>
          <a:xfrm>
            <a:off x="3737910" y="3576105"/>
            <a:ext cx="607722"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a:t>
            </a:r>
          </a:p>
        </p:txBody>
      </p:sp>
      <p:sp>
        <p:nvSpPr>
          <p:cNvPr id="19" name="Rectangle 18">
            <a:extLst>
              <a:ext uri="{FF2B5EF4-FFF2-40B4-BE49-F238E27FC236}">
                <a16:creationId xmlns:a16="http://schemas.microsoft.com/office/drawing/2014/main" id="{FF05E4AA-8CF1-47C5-ACE3-14D75BE2BED0}"/>
              </a:ext>
            </a:extLst>
          </p:cNvPr>
          <p:cNvSpPr/>
          <p:nvPr/>
        </p:nvSpPr>
        <p:spPr>
          <a:xfrm>
            <a:off x="4436132" y="3579898"/>
            <a:ext cx="395064" cy="36004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20" name="Rectangle 19">
            <a:extLst>
              <a:ext uri="{FF2B5EF4-FFF2-40B4-BE49-F238E27FC236}">
                <a16:creationId xmlns:a16="http://schemas.microsoft.com/office/drawing/2014/main" id="{9BAC5112-6C75-4A2A-A73E-15847975EF2C}"/>
              </a:ext>
            </a:extLst>
          </p:cNvPr>
          <p:cNvSpPr/>
          <p:nvPr/>
        </p:nvSpPr>
        <p:spPr>
          <a:xfrm>
            <a:off x="5497760" y="3586509"/>
            <a:ext cx="607722"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List</a:t>
            </a:r>
          </a:p>
        </p:txBody>
      </p:sp>
      <p:sp>
        <p:nvSpPr>
          <p:cNvPr id="21" name="Rectangle 20">
            <a:extLst>
              <a:ext uri="{FF2B5EF4-FFF2-40B4-BE49-F238E27FC236}">
                <a16:creationId xmlns:a16="http://schemas.microsoft.com/office/drawing/2014/main" id="{C0D8BE60-B060-4570-A8F7-7314C6A66261}"/>
              </a:ext>
            </a:extLst>
          </p:cNvPr>
          <p:cNvSpPr/>
          <p:nvPr/>
        </p:nvSpPr>
        <p:spPr>
          <a:xfrm>
            <a:off x="6195982" y="3590302"/>
            <a:ext cx="395064" cy="36004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22" name="Rectangle 21">
            <a:extLst>
              <a:ext uri="{FF2B5EF4-FFF2-40B4-BE49-F238E27FC236}">
                <a16:creationId xmlns:a16="http://schemas.microsoft.com/office/drawing/2014/main" id="{9A2C9611-895C-404B-AEC0-A665E4295C86}"/>
              </a:ext>
            </a:extLst>
          </p:cNvPr>
          <p:cNvSpPr/>
          <p:nvPr/>
        </p:nvSpPr>
        <p:spPr>
          <a:xfrm>
            <a:off x="7175803" y="3574207"/>
            <a:ext cx="873895"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Queue</a:t>
            </a:r>
          </a:p>
        </p:txBody>
      </p:sp>
      <p:sp>
        <p:nvSpPr>
          <p:cNvPr id="23" name="Rectangle 22">
            <a:extLst>
              <a:ext uri="{FF2B5EF4-FFF2-40B4-BE49-F238E27FC236}">
                <a16:creationId xmlns:a16="http://schemas.microsoft.com/office/drawing/2014/main" id="{57ABBF70-0FEF-44E2-B5D5-2018E187BCDC}"/>
              </a:ext>
            </a:extLst>
          </p:cNvPr>
          <p:cNvSpPr/>
          <p:nvPr/>
        </p:nvSpPr>
        <p:spPr>
          <a:xfrm>
            <a:off x="8140198" y="3578000"/>
            <a:ext cx="395064" cy="36004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9" name="Straight Arrow Connector 8">
            <a:extLst>
              <a:ext uri="{FF2B5EF4-FFF2-40B4-BE49-F238E27FC236}">
                <a16:creationId xmlns:a16="http://schemas.microsoft.com/office/drawing/2014/main" id="{26638DD6-F3D0-4760-9C16-4B5DCDD7590A}"/>
              </a:ext>
            </a:extLst>
          </p:cNvPr>
          <p:cNvCxnSpPr>
            <a:cxnSpLocks/>
            <a:stCxn id="18" idx="0"/>
          </p:cNvCxnSpPr>
          <p:nvPr/>
        </p:nvCxnSpPr>
        <p:spPr>
          <a:xfrm flipV="1">
            <a:off x="4041771" y="2765758"/>
            <a:ext cx="1240945" cy="8103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11974D-CCBE-49C8-ABCE-C89C4BC58976}"/>
              </a:ext>
            </a:extLst>
          </p:cNvPr>
          <p:cNvCxnSpPr>
            <a:cxnSpLocks/>
            <a:stCxn id="20" idx="0"/>
            <a:endCxn id="7" idx="2"/>
          </p:cNvCxnSpPr>
          <p:nvPr/>
        </p:nvCxnSpPr>
        <p:spPr>
          <a:xfrm flipH="1" flipV="1">
            <a:off x="5677780" y="2776162"/>
            <a:ext cx="123841" cy="8103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85BD751-5E36-4CCD-BBA0-E94E7DFE7503}"/>
              </a:ext>
            </a:extLst>
          </p:cNvPr>
          <p:cNvCxnSpPr>
            <a:cxnSpLocks/>
            <a:stCxn id="22" idx="0"/>
          </p:cNvCxnSpPr>
          <p:nvPr/>
        </p:nvCxnSpPr>
        <p:spPr>
          <a:xfrm flipH="1" flipV="1">
            <a:off x="6072844" y="2776162"/>
            <a:ext cx="1539907" cy="79804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7DA1C0-D7E5-4C40-8995-F1B12CEF2C6D}"/>
              </a:ext>
            </a:extLst>
          </p:cNvPr>
          <p:cNvSpPr/>
          <p:nvPr/>
        </p:nvSpPr>
        <p:spPr>
          <a:xfrm>
            <a:off x="910082" y="5710885"/>
            <a:ext cx="1172013"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HashSet</a:t>
            </a:r>
          </a:p>
        </p:txBody>
      </p:sp>
      <p:cxnSp>
        <p:nvCxnSpPr>
          <p:cNvPr id="31" name="Straight Arrow Connector 30">
            <a:extLst>
              <a:ext uri="{FF2B5EF4-FFF2-40B4-BE49-F238E27FC236}">
                <a16:creationId xmlns:a16="http://schemas.microsoft.com/office/drawing/2014/main" id="{C09F697E-4ECA-4447-90E8-B1B1EC7A4543}"/>
              </a:ext>
            </a:extLst>
          </p:cNvPr>
          <p:cNvCxnSpPr>
            <a:cxnSpLocks/>
            <a:stCxn id="30" idx="0"/>
          </p:cNvCxnSpPr>
          <p:nvPr/>
        </p:nvCxnSpPr>
        <p:spPr>
          <a:xfrm flipV="1">
            <a:off x="1496089" y="3946549"/>
            <a:ext cx="2439891" cy="1764336"/>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1DD84A7-F15B-4064-A731-3DE5A4F7A67F}"/>
              </a:ext>
            </a:extLst>
          </p:cNvPr>
          <p:cNvSpPr/>
          <p:nvPr/>
        </p:nvSpPr>
        <p:spPr>
          <a:xfrm>
            <a:off x="1666044" y="6389672"/>
            <a:ext cx="1689499"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LinkedHashSet</a:t>
            </a:r>
          </a:p>
        </p:txBody>
      </p:sp>
      <p:cxnSp>
        <p:nvCxnSpPr>
          <p:cNvPr id="38" name="Straight Arrow Connector 37">
            <a:extLst>
              <a:ext uri="{FF2B5EF4-FFF2-40B4-BE49-F238E27FC236}">
                <a16:creationId xmlns:a16="http://schemas.microsoft.com/office/drawing/2014/main" id="{1B32ADE6-7807-4870-9800-869A92C27C61}"/>
              </a:ext>
            </a:extLst>
          </p:cNvPr>
          <p:cNvCxnSpPr>
            <a:cxnSpLocks/>
            <a:stCxn id="35" idx="0"/>
            <a:endCxn id="18" idx="2"/>
          </p:cNvCxnSpPr>
          <p:nvPr/>
        </p:nvCxnSpPr>
        <p:spPr>
          <a:xfrm flipV="1">
            <a:off x="2510794" y="3936145"/>
            <a:ext cx="1530977" cy="2453527"/>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D2C4126-056E-45BB-B2A9-9CAFA4AB1B24}"/>
              </a:ext>
            </a:extLst>
          </p:cNvPr>
          <p:cNvCxnSpPr>
            <a:cxnSpLocks/>
          </p:cNvCxnSpPr>
          <p:nvPr/>
        </p:nvCxnSpPr>
        <p:spPr>
          <a:xfrm flipV="1">
            <a:off x="349238" y="4519895"/>
            <a:ext cx="0" cy="332183"/>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7AFF60-1DC2-4206-B664-684B51BB0B7E}"/>
              </a:ext>
            </a:extLst>
          </p:cNvPr>
          <p:cNvSpPr/>
          <p:nvPr/>
        </p:nvSpPr>
        <p:spPr>
          <a:xfrm>
            <a:off x="453901" y="4492038"/>
            <a:ext cx="1213339" cy="36004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Implement</a:t>
            </a:r>
          </a:p>
        </p:txBody>
      </p:sp>
      <p:cxnSp>
        <p:nvCxnSpPr>
          <p:cNvPr id="47" name="Straight Arrow Connector 46">
            <a:extLst>
              <a:ext uri="{FF2B5EF4-FFF2-40B4-BE49-F238E27FC236}">
                <a16:creationId xmlns:a16="http://schemas.microsoft.com/office/drawing/2014/main" id="{D02CB1EB-41C9-4189-9665-B2BF2E1A199D}"/>
              </a:ext>
            </a:extLst>
          </p:cNvPr>
          <p:cNvCxnSpPr>
            <a:cxnSpLocks/>
          </p:cNvCxnSpPr>
          <p:nvPr/>
        </p:nvCxnSpPr>
        <p:spPr>
          <a:xfrm flipV="1">
            <a:off x="348042" y="4990220"/>
            <a:ext cx="0" cy="332183"/>
          </a:xfrm>
          <a:prstGeom prst="straightConnector1">
            <a:avLst/>
          </a:prstGeom>
          <a:ln>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0966164-9251-4C61-9133-732EF14D03FF}"/>
              </a:ext>
            </a:extLst>
          </p:cNvPr>
          <p:cNvSpPr/>
          <p:nvPr/>
        </p:nvSpPr>
        <p:spPr>
          <a:xfrm>
            <a:off x="452705" y="4962363"/>
            <a:ext cx="1213339" cy="36004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extends</a:t>
            </a:r>
          </a:p>
        </p:txBody>
      </p:sp>
      <p:sp>
        <p:nvSpPr>
          <p:cNvPr id="50" name="Rectangle 49">
            <a:extLst>
              <a:ext uri="{FF2B5EF4-FFF2-40B4-BE49-F238E27FC236}">
                <a16:creationId xmlns:a16="http://schemas.microsoft.com/office/drawing/2014/main" id="{41529C5F-3E9D-4957-89E0-03A8494C1493}"/>
              </a:ext>
            </a:extLst>
          </p:cNvPr>
          <p:cNvSpPr/>
          <p:nvPr/>
        </p:nvSpPr>
        <p:spPr>
          <a:xfrm>
            <a:off x="3730503" y="4606331"/>
            <a:ext cx="1220182"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SortedSet</a:t>
            </a:r>
            <a:endParaRPr lang="en-US" dirty="0">
              <a:solidFill>
                <a:schemeClr val="tx1"/>
              </a:solidFill>
            </a:endParaRPr>
          </a:p>
        </p:txBody>
      </p:sp>
      <p:cxnSp>
        <p:nvCxnSpPr>
          <p:cNvPr id="51" name="Straight Arrow Connector 50">
            <a:extLst>
              <a:ext uri="{FF2B5EF4-FFF2-40B4-BE49-F238E27FC236}">
                <a16:creationId xmlns:a16="http://schemas.microsoft.com/office/drawing/2014/main" id="{A6DEE6D6-E57A-4C93-97A3-1B60972E0F32}"/>
              </a:ext>
            </a:extLst>
          </p:cNvPr>
          <p:cNvCxnSpPr>
            <a:cxnSpLocks/>
            <a:stCxn id="50" idx="0"/>
          </p:cNvCxnSpPr>
          <p:nvPr/>
        </p:nvCxnSpPr>
        <p:spPr>
          <a:xfrm flipH="1" flipV="1">
            <a:off x="4216568" y="3925741"/>
            <a:ext cx="124026" cy="680590"/>
          </a:xfrm>
          <a:prstGeom prst="straightConnector1">
            <a:avLst/>
          </a:prstGeom>
          <a:ln>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2DA7C991-E339-4CD0-8EF5-BCD92B3AD246}"/>
              </a:ext>
            </a:extLst>
          </p:cNvPr>
          <p:cNvSpPr/>
          <p:nvPr/>
        </p:nvSpPr>
        <p:spPr>
          <a:xfrm>
            <a:off x="3777492" y="5641150"/>
            <a:ext cx="1173193"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TreeSet</a:t>
            </a:r>
            <a:endParaRPr lang="en-US" dirty="0">
              <a:solidFill>
                <a:schemeClr val="tx1"/>
              </a:solidFill>
            </a:endParaRPr>
          </a:p>
        </p:txBody>
      </p:sp>
      <p:cxnSp>
        <p:nvCxnSpPr>
          <p:cNvPr id="55" name="Straight Arrow Connector 54">
            <a:extLst>
              <a:ext uri="{FF2B5EF4-FFF2-40B4-BE49-F238E27FC236}">
                <a16:creationId xmlns:a16="http://schemas.microsoft.com/office/drawing/2014/main" id="{AD97B9AE-60A8-40D2-88CE-961D9CC94A38}"/>
              </a:ext>
            </a:extLst>
          </p:cNvPr>
          <p:cNvCxnSpPr>
            <a:cxnSpLocks/>
            <a:stCxn id="54" idx="0"/>
            <a:endCxn id="50" idx="2"/>
          </p:cNvCxnSpPr>
          <p:nvPr/>
        </p:nvCxnSpPr>
        <p:spPr>
          <a:xfrm flipH="1" flipV="1">
            <a:off x="4340594" y="4966371"/>
            <a:ext cx="23495" cy="674779"/>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162245C0-F0A9-4B1E-86B7-84423EAA2322}"/>
              </a:ext>
            </a:extLst>
          </p:cNvPr>
          <p:cNvSpPr/>
          <p:nvPr/>
        </p:nvSpPr>
        <p:spPr>
          <a:xfrm>
            <a:off x="4883369" y="5072648"/>
            <a:ext cx="1172013"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ArrayList</a:t>
            </a:r>
          </a:p>
        </p:txBody>
      </p:sp>
      <p:sp>
        <p:nvSpPr>
          <p:cNvPr id="83" name="Rectangle 82">
            <a:extLst>
              <a:ext uri="{FF2B5EF4-FFF2-40B4-BE49-F238E27FC236}">
                <a16:creationId xmlns:a16="http://schemas.microsoft.com/office/drawing/2014/main" id="{9B753F5F-B989-4069-B63E-4F1D654BB96F}"/>
              </a:ext>
            </a:extLst>
          </p:cNvPr>
          <p:cNvSpPr/>
          <p:nvPr/>
        </p:nvSpPr>
        <p:spPr>
          <a:xfrm>
            <a:off x="5500134" y="5667830"/>
            <a:ext cx="789714"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Vector</a:t>
            </a:r>
          </a:p>
        </p:txBody>
      </p:sp>
      <p:sp>
        <p:nvSpPr>
          <p:cNvPr id="84" name="Rectangle 83">
            <a:extLst>
              <a:ext uri="{FF2B5EF4-FFF2-40B4-BE49-F238E27FC236}">
                <a16:creationId xmlns:a16="http://schemas.microsoft.com/office/drawing/2014/main" id="{97617A6F-C059-4CC4-914F-8D980B7611F6}"/>
              </a:ext>
            </a:extLst>
          </p:cNvPr>
          <p:cNvSpPr/>
          <p:nvPr/>
        </p:nvSpPr>
        <p:spPr>
          <a:xfrm>
            <a:off x="5899860" y="6260122"/>
            <a:ext cx="1359252"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LinkedList</a:t>
            </a:r>
          </a:p>
        </p:txBody>
      </p:sp>
      <p:cxnSp>
        <p:nvCxnSpPr>
          <p:cNvPr id="85" name="Straight Arrow Connector 84">
            <a:extLst>
              <a:ext uri="{FF2B5EF4-FFF2-40B4-BE49-F238E27FC236}">
                <a16:creationId xmlns:a16="http://schemas.microsoft.com/office/drawing/2014/main" id="{53D2C6E5-26AB-4BCD-8B85-410ACB21CD0B}"/>
              </a:ext>
            </a:extLst>
          </p:cNvPr>
          <p:cNvCxnSpPr>
            <a:cxnSpLocks/>
            <a:stCxn id="82" idx="0"/>
          </p:cNvCxnSpPr>
          <p:nvPr/>
        </p:nvCxnSpPr>
        <p:spPr>
          <a:xfrm flipV="1">
            <a:off x="5469376" y="3946549"/>
            <a:ext cx="189855" cy="1126099"/>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E61A61D-7B5C-4925-AFCA-04E29B56A714}"/>
              </a:ext>
            </a:extLst>
          </p:cNvPr>
          <p:cNvCxnSpPr>
            <a:cxnSpLocks/>
            <a:stCxn id="83" idx="0"/>
            <a:endCxn id="20" idx="2"/>
          </p:cNvCxnSpPr>
          <p:nvPr/>
        </p:nvCxnSpPr>
        <p:spPr>
          <a:xfrm flipH="1" flipV="1">
            <a:off x="5801621" y="3946549"/>
            <a:ext cx="93370" cy="1721281"/>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B3E06C2-88FA-4AC6-A231-6B2913F9A856}"/>
              </a:ext>
            </a:extLst>
          </p:cNvPr>
          <p:cNvCxnSpPr>
            <a:cxnSpLocks/>
            <a:stCxn id="84" idx="0"/>
          </p:cNvCxnSpPr>
          <p:nvPr/>
        </p:nvCxnSpPr>
        <p:spPr>
          <a:xfrm flipH="1" flipV="1">
            <a:off x="5925357" y="3934247"/>
            <a:ext cx="654129" cy="2325875"/>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85D836C-17CA-41D8-BED8-4E54555965F7}"/>
              </a:ext>
            </a:extLst>
          </p:cNvPr>
          <p:cNvCxnSpPr>
            <a:cxnSpLocks/>
            <a:stCxn id="84" idx="0"/>
            <a:endCxn id="103" idx="2"/>
          </p:cNvCxnSpPr>
          <p:nvPr/>
        </p:nvCxnSpPr>
        <p:spPr>
          <a:xfrm flipV="1">
            <a:off x="6579486" y="4987209"/>
            <a:ext cx="753037" cy="1272913"/>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02830D17-07B2-40CA-9C66-015171866D1F}"/>
              </a:ext>
            </a:extLst>
          </p:cNvPr>
          <p:cNvSpPr/>
          <p:nvPr/>
        </p:nvSpPr>
        <p:spPr>
          <a:xfrm>
            <a:off x="6810805" y="4627169"/>
            <a:ext cx="1043435"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Dequeue</a:t>
            </a:r>
          </a:p>
        </p:txBody>
      </p:sp>
      <p:cxnSp>
        <p:nvCxnSpPr>
          <p:cNvPr id="107" name="Straight Arrow Connector 106">
            <a:extLst>
              <a:ext uri="{FF2B5EF4-FFF2-40B4-BE49-F238E27FC236}">
                <a16:creationId xmlns:a16="http://schemas.microsoft.com/office/drawing/2014/main" id="{7F029B86-6ABB-43A8-A943-F87E457D990C}"/>
              </a:ext>
            </a:extLst>
          </p:cNvPr>
          <p:cNvCxnSpPr>
            <a:cxnSpLocks/>
            <a:stCxn id="103" idx="0"/>
          </p:cNvCxnSpPr>
          <p:nvPr/>
        </p:nvCxnSpPr>
        <p:spPr>
          <a:xfrm flipV="1">
            <a:off x="7332523" y="3934247"/>
            <a:ext cx="101266" cy="692922"/>
          </a:xfrm>
          <a:prstGeom prst="straightConnector1">
            <a:avLst/>
          </a:prstGeom>
          <a:ln>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28A2BBE6-2994-4A78-B71D-3C31DF3B88DC}"/>
              </a:ext>
            </a:extLst>
          </p:cNvPr>
          <p:cNvSpPr/>
          <p:nvPr/>
        </p:nvSpPr>
        <p:spPr>
          <a:xfrm>
            <a:off x="7304456" y="5385578"/>
            <a:ext cx="1575492" cy="36004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PriorityQueue</a:t>
            </a:r>
          </a:p>
        </p:txBody>
      </p:sp>
      <p:cxnSp>
        <p:nvCxnSpPr>
          <p:cNvPr id="115" name="Straight Arrow Connector 114">
            <a:extLst>
              <a:ext uri="{FF2B5EF4-FFF2-40B4-BE49-F238E27FC236}">
                <a16:creationId xmlns:a16="http://schemas.microsoft.com/office/drawing/2014/main" id="{A866FE75-D3A8-4C28-AAAE-CEFA2A9D423D}"/>
              </a:ext>
            </a:extLst>
          </p:cNvPr>
          <p:cNvCxnSpPr>
            <a:cxnSpLocks/>
            <a:stCxn id="114" idx="0"/>
          </p:cNvCxnSpPr>
          <p:nvPr/>
        </p:nvCxnSpPr>
        <p:spPr>
          <a:xfrm flipH="1" flipV="1">
            <a:off x="7778577" y="3925741"/>
            <a:ext cx="313625" cy="1459837"/>
          </a:xfrm>
          <a:prstGeom prst="straightConnector1">
            <a:avLst/>
          </a:prstGeom>
          <a:ln>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5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In this example, we have Collection Interface and class ArrayList.</a:t>
            </a:r>
          </a:p>
          <a:p>
            <a:pPr marL="342900" indent="-342900" algn="l">
              <a:buClr>
                <a:srgbClr val="0070C0"/>
              </a:buClr>
              <a:buSzPct val="80000"/>
              <a:buFont typeface="Wingdings" pitchFamily="2" charset="2"/>
              <a:buChar char="u"/>
            </a:pPr>
            <a:r>
              <a:rPr lang="en-US" altLang="zh-TW" sz="1600" dirty="0">
                <a:solidFill>
                  <a:schemeClr val="tx1"/>
                </a:solidFill>
              </a:rPr>
              <a:t>Once we got the object of ArrayList.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28" name="Picture 127">
            <a:extLst>
              <a:ext uri="{FF2B5EF4-FFF2-40B4-BE49-F238E27FC236}">
                <a16:creationId xmlns:a16="http://schemas.microsoft.com/office/drawing/2014/main" id="{7FE85ACE-C4B2-4D79-8099-E314837CC33A}"/>
              </a:ext>
            </a:extLst>
          </p:cNvPr>
          <p:cNvPicPr>
            <a:picLocks noChangeAspect="1"/>
          </p:cNvPicPr>
          <p:nvPr/>
        </p:nvPicPr>
        <p:blipFill>
          <a:blip r:embed="rId2"/>
          <a:stretch>
            <a:fillRect/>
          </a:stretch>
        </p:blipFill>
        <p:spPr>
          <a:xfrm>
            <a:off x="2386583" y="2144787"/>
            <a:ext cx="4514850" cy="3419475"/>
          </a:xfrm>
          <a:prstGeom prst="rect">
            <a:avLst/>
          </a:prstGeom>
          <a:ln>
            <a:solidFill>
              <a:srgbClr val="C00000"/>
            </a:solidFill>
          </a:ln>
        </p:spPr>
      </p:pic>
      <p:sp>
        <p:nvSpPr>
          <p:cNvPr id="129" name="Rectangle 128">
            <a:extLst>
              <a:ext uri="{FF2B5EF4-FFF2-40B4-BE49-F238E27FC236}">
                <a16:creationId xmlns:a16="http://schemas.microsoft.com/office/drawing/2014/main" id="{9F68A035-546B-4E11-ADFC-7FBDDAC42022}"/>
              </a:ext>
            </a:extLst>
          </p:cNvPr>
          <p:cNvSpPr/>
          <p:nvPr/>
        </p:nvSpPr>
        <p:spPr>
          <a:xfrm>
            <a:off x="3167844" y="4581128"/>
            <a:ext cx="280831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4572000" y="1916832"/>
            <a:ext cx="72008" cy="26642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42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36CE5F-5729-489B-B58C-6EE6BFDE5F7B}"/>
              </a:ext>
            </a:extLst>
          </p:cNvPr>
          <p:cNvPicPr>
            <a:picLocks noChangeAspect="1"/>
          </p:cNvPicPr>
          <p:nvPr/>
        </p:nvPicPr>
        <p:blipFill>
          <a:blip r:embed="rId2"/>
          <a:stretch>
            <a:fillRect/>
          </a:stretch>
        </p:blipFill>
        <p:spPr>
          <a:xfrm>
            <a:off x="2048878" y="2321190"/>
            <a:ext cx="4524375" cy="32861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Since our interface reference to values and ArrayList.</a:t>
            </a:r>
          </a:p>
          <a:p>
            <a:pPr marL="342900" indent="-342900" algn="l">
              <a:buClr>
                <a:srgbClr val="0070C0"/>
              </a:buClr>
              <a:buSzPct val="80000"/>
              <a:buFont typeface="Wingdings" pitchFamily="2" charset="2"/>
              <a:buChar char="u"/>
            </a:pPr>
            <a:r>
              <a:rPr lang="en-US" altLang="zh-TW" sz="1600" dirty="0">
                <a:solidFill>
                  <a:schemeClr val="tx1"/>
                </a:solidFill>
              </a:rPr>
              <a:t>We can add some values of integer, string, or float.</a:t>
            </a:r>
          </a:p>
          <a:p>
            <a:pPr marL="342900" indent="-342900" algn="l">
              <a:buClr>
                <a:srgbClr val="0070C0"/>
              </a:buClr>
              <a:buSzPct val="80000"/>
              <a:buFont typeface="Wingdings" pitchFamily="2" charset="2"/>
              <a:buChar char="u"/>
            </a:pPr>
            <a:r>
              <a:rPr lang="en-US" altLang="zh-TW" sz="1600" dirty="0">
                <a:solidFill>
                  <a:schemeClr val="tx1"/>
                </a:solidFill>
              </a:rPr>
              <a:t>We called this is a collection of objects.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906909" y="4588810"/>
            <a:ext cx="280831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4311065" y="2132856"/>
            <a:ext cx="332943" cy="24559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6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14.02.01 Loop Objects by Iterator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13885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279849-4263-4666-BC3E-56C1707EDE80}"/>
              </a:ext>
            </a:extLst>
          </p:cNvPr>
          <p:cNvPicPr>
            <a:picLocks noChangeAspect="1"/>
          </p:cNvPicPr>
          <p:nvPr/>
        </p:nvPicPr>
        <p:blipFill>
          <a:blip r:embed="rId2"/>
          <a:stretch>
            <a:fillRect/>
          </a:stretch>
        </p:blipFill>
        <p:spPr>
          <a:xfrm>
            <a:off x="484226" y="2002056"/>
            <a:ext cx="6351708" cy="2901314"/>
          </a:xfrm>
          <a:prstGeom prst="rect">
            <a:avLst/>
          </a:prstGeom>
          <a:ln>
            <a:solidFill>
              <a:srgbClr val="C00000"/>
            </a:solidFill>
          </a:ln>
        </p:spPr>
      </p:pic>
      <p:pic>
        <p:nvPicPr>
          <p:cNvPr id="9" name="Picture 8">
            <a:extLst>
              <a:ext uri="{FF2B5EF4-FFF2-40B4-BE49-F238E27FC236}">
                <a16:creationId xmlns:a16="http://schemas.microsoft.com/office/drawing/2014/main" id="{32B9BB88-B208-4910-B1AA-A8D99F884887}"/>
              </a:ext>
            </a:extLst>
          </p:cNvPr>
          <p:cNvPicPr>
            <a:picLocks noChangeAspect="1"/>
          </p:cNvPicPr>
          <p:nvPr/>
        </p:nvPicPr>
        <p:blipFill>
          <a:blip r:embed="rId3"/>
          <a:stretch>
            <a:fillRect/>
          </a:stretch>
        </p:blipFill>
        <p:spPr>
          <a:xfrm>
            <a:off x="5564051" y="2388458"/>
            <a:ext cx="3036188" cy="340119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14.02.01 Loop Objects by Iterator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how to fetch the values. You can type the values object and select the method iterator() in side the Iterator.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7524328" y="5083100"/>
            <a:ext cx="792088" cy="2181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a:off x="4644008" y="1738360"/>
            <a:ext cx="3276364" cy="3344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7775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659</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14.02.01 Loop Objects by Iterator</vt:lpstr>
      <vt:lpstr>14.02.01 Loop Objects by Iterator</vt:lpstr>
      <vt:lpstr>14.02.01 Loop Objects by Iterator</vt:lpstr>
      <vt:lpstr>14.02.02 Enhanced for Loop</vt:lpstr>
      <vt:lpstr>14.02.02 Enhanced for Loop</vt:lpstr>
      <vt:lpstr>14.02.02 Enhanced for Loop</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330</cp:revision>
  <dcterms:created xsi:type="dcterms:W3CDTF">2018-09-28T16:40:41Z</dcterms:created>
  <dcterms:modified xsi:type="dcterms:W3CDTF">2019-03-21T00:05:29Z</dcterms:modified>
</cp:coreProperties>
</file>