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3" d="100"/>
          <a:sy n="73" d="100"/>
        </p:scale>
        <p:origin x="9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16.01 JDBC Introduction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16.01 JDBC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4482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JDBC (Java Database Connectivity) is the way of Java to retrieve data from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The data can be flat file, SQL Database, or No SQL Database.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You are using the RDBMS (Relational Database System). It can be MySQL or Oracle servers. Those are RDBMS.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If you talk about MongoDB that is No SQL.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If you talk about Hadoop and Big Data, these are different topics.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If you talk about files, that are different from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We discuss RDBMS in JDBC.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https://www.youtube.com/watch?v=y_YxwyYRJek&amp;index=158&amp;list=PLGwb7xZHg-oMv1pOlTHAqAEjw0EPALzlL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74957617-AF12-40AC-9C0D-7BEF3A4D7478}"/>
              </a:ext>
            </a:extLst>
          </p:cNvPr>
          <p:cNvSpPr/>
          <p:nvPr/>
        </p:nvSpPr>
        <p:spPr>
          <a:xfrm>
            <a:off x="4067944" y="4293096"/>
            <a:ext cx="1512168" cy="911126"/>
          </a:xfrm>
          <a:prstGeom prst="flowChartMagneticDisk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RDBMS</a:t>
            </a:r>
          </a:p>
        </p:txBody>
      </p:sp>
    </p:spTree>
    <p:extLst>
      <p:ext uri="{BB962C8B-B14F-4D97-AF65-F5344CB8AC3E}">
        <p14:creationId xmlns:p14="http://schemas.microsoft.com/office/powerpoint/2010/main" val="118874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16.01 JDBC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7869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If we have RDBMS and we have Java code.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If we want to fetch the database, we have to use SQL Query.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For bank, they are not IT expert, they want to fetch data from GUI, click a button, and data will be fetched from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You have to connect the front end application to the backend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We have five kinds of Java Drivers.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https://www.youtube.com/watch?v=y_YxwyYRJek&amp;index=158&amp;list=PLGwb7xZHg-oMv1pOlTHAqAEjw0EPALzlL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74957617-AF12-40AC-9C0D-7BEF3A4D7478}"/>
              </a:ext>
            </a:extLst>
          </p:cNvPr>
          <p:cNvSpPr/>
          <p:nvPr/>
        </p:nvSpPr>
        <p:spPr>
          <a:xfrm>
            <a:off x="6182571" y="4244603"/>
            <a:ext cx="1512168" cy="911126"/>
          </a:xfrm>
          <a:prstGeom prst="flowChartMagneticDisk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RDBMS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DF4AF2-1296-4E34-A7FA-4B5F2F7EFA73}"/>
              </a:ext>
            </a:extLst>
          </p:cNvPr>
          <p:cNvSpPr/>
          <p:nvPr/>
        </p:nvSpPr>
        <p:spPr>
          <a:xfrm>
            <a:off x="2961430" y="3769209"/>
            <a:ext cx="1296144" cy="624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CDF0B7-3FE4-4575-8D82-F2238F6E857D}"/>
              </a:ext>
            </a:extLst>
          </p:cNvPr>
          <p:cNvSpPr/>
          <p:nvPr/>
        </p:nvSpPr>
        <p:spPr>
          <a:xfrm>
            <a:off x="683568" y="3807572"/>
            <a:ext cx="1296144" cy="624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 end 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C8258-A3BB-4613-B83A-3DC0161B4A29}"/>
              </a:ext>
            </a:extLst>
          </p:cNvPr>
          <p:cNvSpPr/>
          <p:nvPr/>
        </p:nvSpPr>
        <p:spPr>
          <a:xfrm>
            <a:off x="6290583" y="3440758"/>
            <a:ext cx="1296144" cy="624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Backend Database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FC4EE7-EFA2-4F00-BC64-DF03DA1015D6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4257574" y="3753037"/>
            <a:ext cx="2033009" cy="328451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34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16.01 JDBC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8164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Follow seven steps</a:t>
            </a:r>
            <a:r>
              <a:rPr lang="en-US" altLang="zh-TW" sz="1600" dirty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1) Import the Package: we have to package java.sql.*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2) a. Load the Driver:  </a:t>
            </a:r>
            <a:r>
              <a:rPr lang="en-US" altLang="zh-TW" sz="1600" dirty="0" err="1">
                <a:solidFill>
                  <a:schemeClr val="tx1"/>
                </a:solidFill>
              </a:rPr>
              <a:t>com.mysql.jdbc.Driver</a:t>
            </a:r>
            <a:r>
              <a:rPr lang="en-US" altLang="zh-TW" sz="1600" dirty="0">
                <a:solidFill>
                  <a:schemeClr val="tx1"/>
                </a:solidFill>
              </a:rPr>
              <a:t>, You have download the driver from NetBeans to your project for Eclipse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    b. Register the Driver: To register the driver, we have to use API method “class </a:t>
            </a:r>
            <a:r>
              <a:rPr lang="en-US" altLang="zh-TW" sz="1600" dirty="0" err="1">
                <a:solidFill>
                  <a:schemeClr val="tx1"/>
                </a:solidFill>
              </a:rPr>
              <a:t>forName</a:t>
            </a:r>
            <a:r>
              <a:rPr lang="en-US" altLang="zh-TW" sz="1600" dirty="0">
                <a:solidFill>
                  <a:schemeClr val="tx1"/>
                </a:solidFill>
              </a:rPr>
              <a:t> (“</a:t>
            </a:r>
            <a:r>
              <a:rPr lang="en-US" altLang="zh-TW" sz="1600" dirty="0" err="1">
                <a:solidFill>
                  <a:schemeClr val="tx1"/>
                </a:solidFill>
              </a:rPr>
              <a:t>com.mysql.jdbc.Driver</a:t>
            </a:r>
            <a:r>
              <a:rPr lang="en-US" altLang="zh-TW" sz="1600" dirty="0">
                <a:solidFill>
                  <a:schemeClr val="tx1"/>
                </a:solidFill>
              </a:rPr>
              <a:t>”);”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3) Establish the connection: Instantiate the Connection.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4) Create the statement: We have three kinds of statement: normal statement, prepared statement, or callable statement. The callable statement is for you can use PL (Programming Language or Procedural Language)-SQL.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5) Execute the query: Once you have statement, you need to execute the query.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6) Process the result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7) Close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https://www.youtube.com/watch?v=y_YxwyYRJek&amp;index=158&amp;list=PLGwb7xZHg-oMv1pOlTHAqAEjw0EPALzlL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819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16.01 JDBC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How to write? The outline as follow (1):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https://www.youtube.com/watch?v=y_YxwyYRJek&amp;index=158&amp;list=PLGwb7xZHg-oMv1pOlTHAqAEjw0EPALzlL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86B5F893-E53B-412F-B0A4-F69CA5AFB0D4}"/>
              </a:ext>
            </a:extLst>
          </p:cNvPr>
          <p:cNvSpPr txBox="1">
            <a:spLocks/>
          </p:cNvSpPr>
          <p:nvPr/>
        </p:nvSpPr>
        <p:spPr>
          <a:xfrm>
            <a:off x="467544" y="1821333"/>
            <a:ext cx="8352928" cy="367092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1) Import ‘</a:t>
            </a:r>
            <a:r>
              <a:rPr lang="en-US" altLang="zh-TW" sz="1600" dirty="0">
                <a:solidFill>
                  <a:schemeClr val="tx1"/>
                </a:solidFill>
              </a:rPr>
              <a:t>java.sql.*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main()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2b) Class </a:t>
            </a:r>
            <a:r>
              <a:rPr lang="en-US" altLang="zh-TW" sz="1600" b="1" dirty="0" err="1">
                <a:solidFill>
                  <a:schemeClr val="tx1"/>
                </a:solidFill>
              </a:rPr>
              <a:t>forName</a:t>
            </a:r>
            <a:r>
              <a:rPr lang="en-US" altLang="zh-TW" sz="1600" b="1" dirty="0">
                <a:solidFill>
                  <a:schemeClr val="tx1"/>
                </a:solidFill>
              </a:rPr>
              <a:t>(“</a:t>
            </a:r>
            <a:r>
              <a:rPr lang="en-US" altLang="zh-TW" sz="1600" b="1" dirty="0" err="1">
                <a:solidFill>
                  <a:schemeClr val="tx1"/>
                </a:solidFill>
              </a:rPr>
              <a:t>Com.mysql.jdbc.Driver</a:t>
            </a:r>
            <a:r>
              <a:rPr lang="en-US" altLang="zh-TW" sz="1600" b="1" dirty="0">
                <a:solidFill>
                  <a:schemeClr val="tx1"/>
                </a:solidFill>
              </a:rPr>
              <a:t>”);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3) Connection: For connection, we need DriverManager. DriverManager is the Class Name.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The static method getConnection (“URL”, “User-name“, “Password“); is in Class DriverManager and used for connection.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con=</a:t>
            </a:r>
            <a:r>
              <a:rPr lang="en-US" altLang="zh-TW" sz="1600" b="1" dirty="0" err="1">
                <a:solidFill>
                  <a:schemeClr val="tx1"/>
                </a:solidFill>
              </a:rPr>
              <a:t>DriverManager.getConnection</a:t>
            </a:r>
            <a:r>
              <a:rPr lang="en-US" altLang="zh-TW" sz="1600" b="1" dirty="0">
                <a:solidFill>
                  <a:schemeClr val="tx1"/>
                </a:solidFill>
              </a:rPr>
              <a:t> (“URL”, “User-name”, “Password”);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4) Statement: </a:t>
            </a:r>
            <a:r>
              <a:rPr lang="en-US" altLang="zh-TW" sz="1600" b="1" dirty="0" err="1">
                <a:solidFill>
                  <a:schemeClr val="tx1"/>
                </a:solidFill>
              </a:rPr>
              <a:t>st</a:t>
            </a:r>
            <a:r>
              <a:rPr lang="en-US" altLang="zh-TW" sz="1600" b="1" dirty="0">
                <a:solidFill>
                  <a:schemeClr val="tx1"/>
                </a:solidFill>
              </a:rPr>
              <a:t> = </a:t>
            </a:r>
            <a:r>
              <a:rPr lang="en-US" altLang="zh-TW" sz="1600" b="1" dirty="0" err="1">
                <a:solidFill>
                  <a:schemeClr val="tx1"/>
                </a:solidFill>
              </a:rPr>
              <a:t>con.CreateStatement</a:t>
            </a:r>
            <a:r>
              <a:rPr lang="en-US" altLang="zh-TW" sz="1600" b="1" dirty="0">
                <a:solidFill>
                  <a:schemeClr val="tx1"/>
                </a:solidFill>
              </a:rPr>
              <a:t> 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5) Object of the </a:t>
            </a:r>
            <a:r>
              <a:rPr lang="en-US" altLang="zh-TW" sz="1600" b="1" dirty="0" err="1">
                <a:solidFill>
                  <a:schemeClr val="tx1"/>
                </a:solidFill>
              </a:rPr>
              <a:t>ResultSet</a:t>
            </a:r>
            <a:r>
              <a:rPr lang="en-US" altLang="zh-TW" sz="1600" b="1" dirty="0">
                <a:solidFill>
                  <a:schemeClr val="tx1"/>
                </a:solidFill>
              </a:rPr>
              <a:t>: </a:t>
            </a:r>
            <a:r>
              <a:rPr lang="en-US" altLang="zh-TW" sz="1600" b="1" dirty="0" err="1">
                <a:solidFill>
                  <a:schemeClr val="tx1"/>
                </a:solidFill>
              </a:rPr>
              <a:t>st.executeQuery</a:t>
            </a:r>
            <a:r>
              <a:rPr lang="en-US" altLang="zh-TW" sz="1600" b="1" dirty="0">
                <a:solidFill>
                  <a:schemeClr val="tx1"/>
                </a:solidFill>
              </a:rPr>
              <a:t> (“select * from student”);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err="1">
                <a:solidFill>
                  <a:schemeClr val="tx1"/>
                </a:solidFill>
              </a:rPr>
              <a:t>ResultSet</a:t>
            </a:r>
            <a:r>
              <a:rPr lang="en-US" altLang="zh-TW" sz="1600" b="1" dirty="0">
                <a:solidFill>
                  <a:schemeClr val="tx1"/>
                </a:solidFill>
              </a:rPr>
              <a:t> holds the table of data. To get number you can have </a:t>
            </a:r>
            <a:r>
              <a:rPr lang="en-US" altLang="zh-TW" sz="1600" b="1" dirty="0" err="1">
                <a:solidFill>
                  <a:schemeClr val="tx1"/>
                </a:solidFill>
              </a:rPr>
              <a:t>getInt</a:t>
            </a:r>
            <a:r>
              <a:rPr lang="en-US" altLang="zh-TW" sz="1600" b="1" dirty="0">
                <a:solidFill>
                  <a:schemeClr val="tx1"/>
                </a:solidFill>
              </a:rPr>
              <a:t> (),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…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9EE2224-89FE-4ABF-B07F-36C9DA253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483828"/>
              </p:ext>
            </p:extLst>
          </p:nvPr>
        </p:nvGraphicFramePr>
        <p:xfrm>
          <a:off x="5724128" y="5023631"/>
          <a:ext cx="25642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185">
                  <a:extLst>
                    <a:ext uri="{9D8B030D-6E8A-4147-A177-3AD203B41FA5}">
                      <a16:colId xmlns:a16="http://schemas.microsoft.com/office/drawing/2014/main" val="224778269"/>
                    </a:ext>
                  </a:extLst>
                </a:gridCol>
                <a:gridCol w="1084072">
                  <a:extLst>
                    <a:ext uri="{9D8B030D-6E8A-4147-A177-3AD203B41FA5}">
                      <a16:colId xmlns:a16="http://schemas.microsoft.com/office/drawing/2014/main" val="1733459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80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58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06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Jonathan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678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82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16.01 JDBC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How to write? The outline as follow (2):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https://www.youtube.com/watch?v=y_YxwyYRJek&amp;index=158&amp;list=PLGwb7xZHg-oMv1pOlTHAqAEjw0EPALzlL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86B5F893-E53B-412F-B0A4-F69CA5AFB0D4}"/>
              </a:ext>
            </a:extLst>
          </p:cNvPr>
          <p:cNvSpPr txBox="1">
            <a:spLocks/>
          </p:cNvSpPr>
          <p:nvPr/>
        </p:nvSpPr>
        <p:spPr>
          <a:xfrm>
            <a:off x="467544" y="1821334"/>
            <a:ext cx="8352928" cy="453501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1) Import ‘</a:t>
            </a:r>
            <a:r>
              <a:rPr lang="en-US" altLang="zh-TW" sz="1600" dirty="0">
                <a:solidFill>
                  <a:schemeClr val="tx1"/>
                </a:solidFill>
              </a:rPr>
              <a:t>java.sql.*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main()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…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6) to get Name, you can have </a:t>
            </a:r>
            <a:r>
              <a:rPr lang="en-US" altLang="zh-TW" sz="1600" b="1" dirty="0" err="1">
                <a:solidFill>
                  <a:schemeClr val="tx1"/>
                </a:solidFill>
              </a:rPr>
              <a:t>getString</a:t>
            </a:r>
            <a:r>
              <a:rPr lang="en-US" altLang="zh-TW" sz="1600" b="1" dirty="0">
                <a:solidFill>
                  <a:schemeClr val="tx1"/>
                </a:solidFill>
              </a:rPr>
              <a:t>(),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Initially, the point is at the beginning </a:t>
            </a:r>
            <a:r>
              <a:rPr lang="en-US" altLang="zh-TW" sz="1600" b="1" dirty="0" err="1">
                <a:solidFill>
                  <a:schemeClr val="tx1"/>
                </a:solidFill>
              </a:rPr>
              <a:t>ot</a:t>
            </a:r>
            <a:r>
              <a:rPr lang="en-US" altLang="zh-TW" sz="1600" b="1" dirty="0">
                <a:solidFill>
                  <a:schemeClr val="tx1"/>
                </a:solidFill>
              </a:rPr>
              <a:t> table: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We use </a:t>
            </a:r>
            <a:r>
              <a:rPr lang="en-US" altLang="zh-TW" sz="1600" b="1" dirty="0" err="1">
                <a:solidFill>
                  <a:schemeClr val="tx1"/>
                </a:solidFill>
              </a:rPr>
              <a:t>rs.next</a:t>
            </a:r>
            <a:r>
              <a:rPr lang="en-US" altLang="zh-TW" sz="1600" b="1" dirty="0">
                <a:solidFill>
                  <a:schemeClr val="tx1"/>
                </a:solidFill>
              </a:rPr>
              <a:t>() to move the pointer.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To specify the column number, we pass in the column number 1, 2,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 </a:t>
            </a:r>
            <a:r>
              <a:rPr lang="en-US" altLang="zh-TW" sz="1600" b="1" dirty="0" err="1">
                <a:solidFill>
                  <a:schemeClr val="tx1"/>
                </a:solidFill>
              </a:rPr>
              <a:t>rs.getInt</a:t>
            </a:r>
            <a:r>
              <a:rPr lang="en-US" altLang="zh-TW" sz="1600" b="1" dirty="0">
                <a:solidFill>
                  <a:schemeClr val="tx1"/>
                </a:solidFill>
              </a:rPr>
              <a:t>(1) + “ ‘ + </a:t>
            </a:r>
            <a:r>
              <a:rPr lang="en-US" altLang="zh-TW" sz="1600" b="1" dirty="0" err="1">
                <a:solidFill>
                  <a:schemeClr val="tx1"/>
                </a:solidFill>
              </a:rPr>
              <a:t>rs.getString</a:t>
            </a:r>
            <a:r>
              <a:rPr lang="en-US" altLang="zh-TW" sz="1600" b="1" dirty="0">
                <a:solidFill>
                  <a:schemeClr val="tx1"/>
                </a:solidFill>
              </a:rPr>
              <a:t> (2). 1 and 2 are column number.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To move to the next row: </a:t>
            </a:r>
            <a:r>
              <a:rPr lang="en-US" altLang="zh-TW" sz="1600" b="1" dirty="0" err="1">
                <a:solidFill>
                  <a:schemeClr val="tx1"/>
                </a:solidFill>
              </a:rPr>
              <a:t>rs.next</a:t>
            </a:r>
            <a:r>
              <a:rPr lang="en-US" altLang="zh-TW" sz="1600" b="1" dirty="0">
                <a:solidFill>
                  <a:schemeClr val="tx1"/>
                </a:solidFill>
              </a:rPr>
              <a:t>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err="1">
                <a:solidFill>
                  <a:schemeClr val="tx1"/>
                </a:solidFill>
              </a:rPr>
              <a:t>rs.next</a:t>
            </a:r>
            <a:r>
              <a:rPr lang="en-US" altLang="zh-TW" sz="1600" b="1" dirty="0">
                <a:solidFill>
                  <a:schemeClr val="tx1"/>
                </a:solidFill>
              </a:rPr>
              <a:t>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err="1">
                <a:solidFill>
                  <a:schemeClr val="tx1"/>
                </a:solidFill>
              </a:rPr>
              <a:t>rs.getInt</a:t>
            </a:r>
            <a:r>
              <a:rPr lang="en-US" altLang="zh-TW" sz="1600" b="1" dirty="0">
                <a:solidFill>
                  <a:schemeClr val="tx1"/>
                </a:solidFill>
              </a:rPr>
              <a:t>(1) + “ ‘ + </a:t>
            </a:r>
            <a:r>
              <a:rPr lang="en-US" altLang="zh-TW" sz="1600" b="1" dirty="0" err="1">
                <a:solidFill>
                  <a:schemeClr val="tx1"/>
                </a:solidFill>
              </a:rPr>
              <a:t>rs.getString</a:t>
            </a:r>
            <a:r>
              <a:rPr lang="en-US" altLang="zh-TW" sz="1600" b="1" dirty="0">
                <a:solidFill>
                  <a:schemeClr val="tx1"/>
                </a:solidFill>
              </a:rPr>
              <a:t> (2).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The retrieve data, we can write code as follow: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while (</a:t>
            </a:r>
            <a:r>
              <a:rPr lang="en-US" altLang="zh-TW" sz="1600" b="1" dirty="0" err="1">
                <a:solidFill>
                  <a:schemeClr val="tx1"/>
                </a:solidFill>
              </a:rPr>
              <a:t>rs.next</a:t>
            </a:r>
            <a:r>
              <a:rPr lang="en-US" altLang="zh-TW" sz="1600" b="1" dirty="0">
                <a:solidFill>
                  <a:schemeClr val="tx1"/>
                </a:solidFill>
              </a:rPr>
              <a:t>())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    </a:t>
            </a:r>
            <a:r>
              <a:rPr lang="en-US" altLang="zh-TW" sz="1600" b="1" dirty="0" err="1">
                <a:solidFill>
                  <a:schemeClr val="tx1"/>
                </a:solidFill>
              </a:rPr>
              <a:t>System.out.println</a:t>
            </a:r>
            <a:r>
              <a:rPr lang="en-US" altLang="zh-TW" sz="1600" b="1" dirty="0">
                <a:solidFill>
                  <a:schemeClr val="tx1"/>
                </a:solidFill>
              </a:rPr>
              <a:t> (</a:t>
            </a:r>
            <a:r>
              <a:rPr lang="en-US" altLang="zh-TW" sz="1600" b="1" dirty="0" err="1">
                <a:solidFill>
                  <a:schemeClr val="tx1"/>
                </a:solidFill>
              </a:rPr>
              <a:t>rs.getInt</a:t>
            </a:r>
            <a:r>
              <a:rPr lang="en-US" altLang="zh-TW" sz="1600" b="1" dirty="0">
                <a:solidFill>
                  <a:schemeClr val="tx1"/>
                </a:solidFill>
              </a:rPr>
              <a:t>(1) + “   “ + </a:t>
            </a:r>
            <a:r>
              <a:rPr lang="en-US" altLang="zh-TW" sz="1600" b="1" dirty="0" err="1">
                <a:solidFill>
                  <a:schemeClr val="tx1"/>
                </a:solidFill>
              </a:rPr>
              <a:t>rs.getString</a:t>
            </a:r>
            <a:r>
              <a:rPr lang="en-US" altLang="zh-TW" sz="1600" b="1" dirty="0">
                <a:solidFill>
                  <a:schemeClr val="tx1"/>
                </a:solidFill>
              </a:rPr>
              <a:t>(2));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9EE2224-89FE-4ABF-B07F-36C9DA253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040061"/>
              </p:ext>
            </p:extLst>
          </p:nvPr>
        </p:nvGraphicFramePr>
        <p:xfrm>
          <a:off x="6112199" y="4320729"/>
          <a:ext cx="25642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185">
                  <a:extLst>
                    <a:ext uri="{9D8B030D-6E8A-4147-A177-3AD203B41FA5}">
                      <a16:colId xmlns:a16="http://schemas.microsoft.com/office/drawing/2014/main" val="224778269"/>
                    </a:ext>
                  </a:extLst>
                </a:gridCol>
                <a:gridCol w="1084072">
                  <a:extLst>
                    <a:ext uri="{9D8B030D-6E8A-4147-A177-3AD203B41FA5}">
                      <a16:colId xmlns:a16="http://schemas.microsoft.com/office/drawing/2014/main" val="1733459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80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58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06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Jonathan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678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48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16.01 JDBC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How to write? The outline as follow (3):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https://www.youtube.com/watch?v=y_YxwyYRJek&amp;index=158&amp;list=PLGwb7xZHg-oMv1pOlTHAqAEjw0EPALzlL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86B5F893-E53B-412F-B0A4-F69CA5AFB0D4}"/>
              </a:ext>
            </a:extLst>
          </p:cNvPr>
          <p:cNvSpPr txBox="1">
            <a:spLocks/>
          </p:cNvSpPr>
          <p:nvPr/>
        </p:nvSpPr>
        <p:spPr>
          <a:xfrm>
            <a:off x="467544" y="1821334"/>
            <a:ext cx="8352928" cy="247176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1) Import ‘</a:t>
            </a:r>
            <a:r>
              <a:rPr lang="en-US" altLang="zh-TW" sz="1600" dirty="0">
                <a:solidFill>
                  <a:schemeClr val="tx1"/>
                </a:solidFill>
              </a:rPr>
              <a:t>java.sql.*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main()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…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Regarding while (</a:t>
            </a:r>
            <a:r>
              <a:rPr lang="en-US" altLang="zh-TW" sz="1600" b="1" dirty="0" err="1">
                <a:solidFill>
                  <a:schemeClr val="tx1"/>
                </a:solidFill>
              </a:rPr>
              <a:t>rs.next</a:t>
            </a:r>
            <a:r>
              <a:rPr lang="en-US" altLang="zh-TW" sz="1600" b="1" dirty="0">
                <a:solidFill>
                  <a:schemeClr val="tx1"/>
                </a:solidFill>
              </a:rPr>
              <a:t>()) loop, the </a:t>
            </a:r>
            <a:r>
              <a:rPr lang="en-US" altLang="zh-TW" sz="1600" b="1" dirty="0" err="1">
                <a:solidFill>
                  <a:schemeClr val="tx1"/>
                </a:solidFill>
              </a:rPr>
              <a:t>rs.ext</a:t>
            </a:r>
            <a:r>
              <a:rPr lang="en-US" altLang="zh-TW" sz="1600" b="1" dirty="0">
                <a:solidFill>
                  <a:schemeClr val="tx1"/>
                </a:solidFill>
              </a:rPr>
              <a:t>() does two things: The first, it shift the pointer,  the second, it will check if you have the next line.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7) </a:t>
            </a:r>
            <a:r>
              <a:rPr lang="en-US" altLang="zh-TW" sz="1600" b="1" dirty="0" err="1">
                <a:solidFill>
                  <a:schemeClr val="tx1"/>
                </a:solidFill>
              </a:rPr>
              <a:t>st.close</a:t>
            </a:r>
            <a:r>
              <a:rPr lang="en-US" altLang="zh-TW" sz="1600" b="1" dirty="0">
                <a:solidFill>
                  <a:schemeClr val="tx1"/>
                </a:solidFill>
              </a:rPr>
              <a:t>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     </a:t>
            </a:r>
            <a:r>
              <a:rPr lang="en-US" altLang="zh-TW" sz="1600" b="1" dirty="0" err="1">
                <a:solidFill>
                  <a:schemeClr val="tx1"/>
                </a:solidFill>
              </a:rPr>
              <a:t>con.close</a:t>
            </a:r>
            <a:r>
              <a:rPr lang="en-US" altLang="zh-TW" sz="1600" b="1" dirty="0">
                <a:solidFill>
                  <a:schemeClr val="tx1"/>
                </a:solidFill>
              </a:rPr>
              <a:t>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9EE2224-89FE-4ABF-B07F-36C9DA253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690386"/>
              </p:ext>
            </p:extLst>
          </p:nvPr>
        </p:nvGraphicFramePr>
        <p:xfrm>
          <a:off x="6112199" y="2981220"/>
          <a:ext cx="25642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185">
                  <a:extLst>
                    <a:ext uri="{9D8B030D-6E8A-4147-A177-3AD203B41FA5}">
                      <a16:colId xmlns:a16="http://schemas.microsoft.com/office/drawing/2014/main" val="224778269"/>
                    </a:ext>
                  </a:extLst>
                </a:gridCol>
                <a:gridCol w="1084072">
                  <a:extLst>
                    <a:ext uri="{9D8B030D-6E8A-4147-A177-3AD203B41FA5}">
                      <a16:colId xmlns:a16="http://schemas.microsoft.com/office/drawing/2014/main" val="1733459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80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58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06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Jonathan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678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548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16.01 JDBC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That is how to write the code for the JDBC.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In SQL, we have DDL, DML, and DQL, and DCL (not important here).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DDL is used to create the database.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DML is used to insert, delete, and manipulate the database. In DML</a:t>
            </a:r>
            <a:r>
              <a:rPr lang="en-US" altLang="zh-TW" sz="1600" b="1">
                <a:solidFill>
                  <a:schemeClr val="tx1"/>
                </a:solidFill>
              </a:rPr>
              <a:t>, we </a:t>
            </a:r>
            <a:r>
              <a:rPr lang="en-US" altLang="zh-TW" sz="1600" b="1" dirty="0">
                <a:solidFill>
                  <a:schemeClr val="tx1"/>
                </a:solidFill>
              </a:rPr>
              <a:t>use </a:t>
            </a:r>
            <a:r>
              <a:rPr lang="en-US" altLang="zh-TW" sz="1600" b="1" dirty="0" err="1">
                <a:solidFill>
                  <a:schemeClr val="tx1"/>
                </a:solidFill>
              </a:rPr>
              <a:t>executeUpdate</a:t>
            </a:r>
            <a:r>
              <a:rPr lang="en-US" altLang="zh-TW" sz="1600" b="1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DQL is used to make query to fetch the data from database. For DQL, we use </a:t>
            </a:r>
            <a:r>
              <a:rPr lang="en-US" altLang="zh-TW" sz="1600" b="1" dirty="0" err="1">
                <a:solidFill>
                  <a:schemeClr val="tx1"/>
                </a:solidFill>
              </a:rPr>
              <a:t>executeQuery</a:t>
            </a:r>
            <a:r>
              <a:rPr lang="en-US" altLang="zh-TW" sz="1600" b="1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https://www.youtube.com/watch?v=y_YxwyYRJek&amp;index=158&amp;list=PLGwb7xZHg-oMv1pOlTHAqAEjw0EPALzlL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29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1024</Words>
  <Application>Microsoft Office PowerPoint</Application>
  <PresentationFormat>On-screen Show (4:3)</PresentationFormat>
  <Paragraphs>126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16.01 JDBC Introduction</vt:lpstr>
      <vt:lpstr>16.01 JDBC Introduction</vt:lpstr>
      <vt:lpstr>16.01 JDBC Introduction</vt:lpstr>
      <vt:lpstr>16.01 JDBC Introduction</vt:lpstr>
      <vt:lpstr>16.01 JDBC Introduction</vt:lpstr>
      <vt:lpstr>16.01 JDBC Introduction</vt:lpstr>
      <vt:lpstr>16.01 JDBC Introduction</vt:lpstr>
      <vt:lpstr>16.01 JDBC Introduction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344</cp:revision>
  <dcterms:created xsi:type="dcterms:W3CDTF">2018-09-28T16:40:41Z</dcterms:created>
  <dcterms:modified xsi:type="dcterms:W3CDTF">2019-03-22T18:03:43Z</dcterms:modified>
</cp:coreProperties>
</file>