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1" r:id="rId4"/>
    <p:sldId id="262"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3" d="100"/>
          <a:sy n="73" d="100"/>
        </p:scale>
        <p:origin x="9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17.06 Published Interface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17.06 Published </a:t>
            </a:r>
            <a:r>
              <a:rPr lang="en-US" altLang="zh-TW" b="1" dirty="0">
                <a:solidFill>
                  <a:srgbClr val="FFFF00"/>
                </a:solidFill>
              </a:rPr>
              <a:t>Interface</a:t>
            </a:r>
            <a:endParaRPr lang="zh-TW" altLang="en-US" b="1" dirty="0">
              <a:solidFill>
                <a:srgbClr val="FFFF00"/>
              </a:solidFill>
            </a:endParaRPr>
          </a:p>
        </p:txBody>
      </p:sp>
      <p:sp>
        <p:nvSpPr>
          <p:cNvPr id="3" name="副標題 2"/>
          <p:cNvSpPr>
            <a:spLocks noGrp="1"/>
          </p:cNvSpPr>
          <p:nvPr>
            <p:ph type="subTitle" idx="1"/>
          </p:nvPr>
        </p:nvSpPr>
        <p:spPr>
          <a:xfrm>
            <a:off x="467544" y="1268760"/>
            <a:ext cx="3600400"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Once the Interface is published, it should not be modified.</a:t>
            </a:r>
          </a:p>
          <a:p>
            <a:pPr marL="342900" indent="-342900" algn="l">
              <a:buClr>
                <a:srgbClr val="0070C0"/>
              </a:buClr>
              <a:buSzPct val="80000"/>
              <a:buFont typeface="Wingdings" pitchFamily="2" charset="2"/>
              <a:buChar char="u"/>
            </a:pPr>
            <a:r>
              <a:rPr lang="en-US" altLang="zh-TW" sz="1600" dirty="0">
                <a:solidFill>
                  <a:schemeClr val="tx1"/>
                </a:solidFill>
              </a:rPr>
              <a:t>Let’s say, if we have an interface called Actor.</a:t>
            </a:r>
          </a:p>
          <a:p>
            <a:pPr marL="342900" indent="-342900" algn="l">
              <a:buClr>
                <a:srgbClr val="0070C0"/>
              </a:buClr>
              <a:buSzPct val="80000"/>
              <a:buFont typeface="Wingdings" pitchFamily="2" charset="2"/>
              <a:buChar char="u"/>
            </a:pPr>
            <a:r>
              <a:rPr lang="en-US" altLang="zh-TW" sz="1600" dirty="0">
                <a:solidFill>
                  <a:schemeClr val="tx1"/>
                </a:solidFill>
              </a:rPr>
              <a:t>In the development stage, we can add method, such as, act() and speak(), for the interface.</a:t>
            </a:r>
          </a:p>
          <a:p>
            <a:pPr marL="342900" indent="-342900" algn="l">
              <a:buClr>
                <a:srgbClr val="0070C0"/>
              </a:buClr>
              <a:buSzPct val="80000"/>
              <a:buFont typeface="Wingdings" pitchFamily="2" charset="2"/>
              <a:buChar char="u"/>
            </a:pPr>
            <a:r>
              <a:rPr lang="en-US" altLang="zh-TW" sz="1600" dirty="0">
                <a:solidFill>
                  <a:schemeClr val="tx1"/>
                </a:solidFill>
              </a:rPr>
              <a:t>Now, the Actor() interface has act() and speak()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https://www.youtube.com/watch?v=akCAvlyHN2k&amp;list=PLsyeobzWxl7oZ-fxDYkOToURHhMuWD1BK&amp;index=169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EEA86E01-B96C-4E06-820F-706778D7FC0E}"/>
              </a:ext>
            </a:extLst>
          </p:cNvPr>
          <p:cNvPicPr>
            <a:picLocks noChangeAspect="1"/>
          </p:cNvPicPr>
          <p:nvPr/>
        </p:nvPicPr>
        <p:blipFill>
          <a:blip r:embed="rId2"/>
          <a:stretch>
            <a:fillRect/>
          </a:stretch>
        </p:blipFill>
        <p:spPr>
          <a:xfrm>
            <a:off x="4716016" y="1359421"/>
            <a:ext cx="2152650" cy="1133475"/>
          </a:xfrm>
          <a:prstGeom prst="rect">
            <a:avLst/>
          </a:prstGeom>
          <a:ln>
            <a:solidFill>
              <a:srgbClr val="C00000"/>
            </a:solidFill>
          </a:ln>
        </p:spPr>
      </p:pic>
    </p:spTree>
    <p:extLst>
      <p:ext uri="{BB962C8B-B14F-4D97-AF65-F5344CB8AC3E}">
        <p14:creationId xmlns:p14="http://schemas.microsoft.com/office/powerpoint/2010/main" val="118874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17.06 Published </a:t>
            </a:r>
            <a:r>
              <a:rPr lang="en-US" altLang="zh-TW" b="1" dirty="0">
                <a:solidFill>
                  <a:srgbClr val="FFFF00"/>
                </a:solidFill>
              </a:rPr>
              <a:t>Interface</a:t>
            </a:r>
            <a:endParaRPr lang="zh-TW" altLang="en-US" b="1" dirty="0">
              <a:solidFill>
                <a:srgbClr val="FFFF00"/>
              </a:solidFill>
            </a:endParaRPr>
          </a:p>
        </p:txBody>
      </p:sp>
      <p:sp>
        <p:nvSpPr>
          <p:cNvPr id="3" name="副標題 2"/>
          <p:cNvSpPr>
            <a:spLocks noGrp="1"/>
          </p:cNvSpPr>
          <p:nvPr>
            <p:ph type="subTitle" idx="1"/>
          </p:nvPr>
        </p:nvSpPr>
        <p:spPr>
          <a:xfrm>
            <a:off x="467544" y="1268760"/>
            <a:ext cx="3600400"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we create class Hero to implement the interface Actor().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https://www.youtube.com/watch?v=akCAvlyHN2k&amp;list=PLsyeobzWxl7oZ-fxDYkOToURHhMuWD1BK&amp;index=169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1" name="Picture 10">
            <a:extLst>
              <a:ext uri="{FF2B5EF4-FFF2-40B4-BE49-F238E27FC236}">
                <a16:creationId xmlns:a16="http://schemas.microsoft.com/office/drawing/2014/main" id="{B2C1FC06-F576-43B3-BDA3-FAAC07CE0F91}"/>
              </a:ext>
            </a:extLst>
          </p:cNvPr>
          <p:cNvPicPr>
            <a:picLocks noChangeAspect="1"/>
          </p:cNvPicPr>
          <p:nvPr/>
        </p:nvPicPr>
        <p:blipFill>
          <a:blip r:embed="rId2"/>
          <a:stretch>
            <a:fillRect/>
          </a:stretch>
        </p:blipFill>
        <p:spPr>
          <a:xfrm>
            <a:off x="4283968" y="1268760"/>
            <a:ext cx="4162425" cy="2286000"/>
          </a:xfrm>
          <a:prstGeom prst="rect">
            <a:avLst/>
          </a:prstGeom>
          <a:ln>
            <a:solidFill>
              <a:srgbClr val="C00000"/>
            </a:solidFill>
          </a:ln>
        </p:spPr>
      </p:pic>
      <p:sp>
        <p:nvSpPr>
          <p:cNvPr id="12" name="副標題 2">
            <a:extLst>
              <a:ext uri="{FF2B5EF4-FFF2-40B4-BE49-F238E27FC236}">
                <a16:creationId xmlns:a16="http://schemas.microsoft.com/office/drawing/2014/main" id="{50817A36-0DCF-4879-A775-D51CA2AB8F08}"/>
              </a:ext>
            </a:extLst>
          </p:cNvPr>
          <p:cNvSpPr txBox="1">
            <a:spLocks/>
          </p:cNvSpPr>
          <p:nvPr/>
        </p:nvSpPr>
        <p:spPr>
          <a:xfrm>
            <a:off x="328599" y="3741374"/>
            <a:ext cx="3600400" cy="6480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a:solidFill>
                  <a:schemeClr val="tx1"/>
                </a:solidFill>
              </a:rPr>
              <a:t>Create a Villain Class which implements the interface Actor().</a:t>
            </a:r>
            <a:endParaRPr lang="en-US" altLang="zh-TW" sz="1600" dirty="0">
              <a:solidFill>
                <a:schemeClr val="tx1"/>
              </a:solidFill>
            </a:endParaRPr>
          </a:p>
        </p:txBody>
      </p:sp>
      <p:pic>
        <p:nvPicPr>
          <p:cNvPr id="13" name="Picture 12">
            <a:extLst>
              <a:ext uri="{FF2B5EF4-FFF2-40B4-BE49-F238E27FC236}">
                <a16:creationId xmlns:a16="http://schemas.microsoft.com/office/drawing/2014/main" id="{6198EB4B-CEFB-4DC6-B05D-8970F40740B1}"/>
              </a:ext>
            </a:extLst>
          </p:cNvPr>
          <p:cNvPicPr>
            <a:picLocks noChangeAspect="1"/>
          </p:cNvPicPr>
          <p:nvPr/>
        </p:nvPicPr>
        <p:blipFill>
          <a:blip r:embed="rId3"/>
          <a:stretch>
            <a:fillRect/>
          </a:stretch>
        </p:blipFill>
        <p:spPr>
          <a:xfrm>
            <a:off x="4427984" y="3776672"/>
            <a:ext cx="3438525" cy="2076450"/>
          </a:xfrm>
          <a:prstGeom prst="rect">
            <a:avLst/>
          </a:prstGeom>
          <a:ln>
            <a:solidFill>
              <a:srgbClr val="C00000"/>
            </a:solidFill>
          </a:ln>
        </p:spPr>
      </p:pic>
    </p:spTree>
    <p:extLst>
      <p:ext uri="{BB962C8B-B14F-4D97-AF65-F5344CB8AC3E}">
        <p14:creationId xmlns:p14="http://schemas.microsoft.com/office/powerpoint/2010/main" val="369119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17.06 Published </a:t>
            </a:r>
            <a:r>
              <a:rPr lang="en-US" altLang="zh-TW" b="1" dirty="0">
                <a:solidFill>
                  <a:srgbClr val="FFFF00"/>
                </a:solidFill>
              </a:rPr>
              <a:t>Interface</a:t>
            </a:r>
            <a:endParaRPr lang="zh-TW" altLang="en-US" b="1" dirty="0">
              <a:solidFill>
                <a:srgbClr val="FFFF00"/>
              </a:solidFill>
            </a:endParaRPr>
          </a:p>
        </p:txBody>
      </p:sp>
      <p:sp>
        <p:nvSpPr>
          <p:cNvPr id="3" name="副標題 2"/>
          <p:cNvSpPr>
            <a:spLocks noGrp="1"/>
          </p:cNvSpPr>
          <p:nvPr>
            <p:ph type="subTitle" idx="1"/>
          </p:nvPr>
        </p:nvSpPr>
        <p:spPr>
          <a:xfrm>
            <a:off x="457200" y="1212776"/>
            <a:ext cx="8229600" cy="35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Then, we published the interface Actor ().</a:t>
            </a:r>
          </a:p>
          <a:p>
            <a:pPr marL="342900" indent="-342900" algn="l">
              <a:buClr>
                <a:srgbClr val="0070C0"/>
              </a:buClr>
              <a:buSzPct val="80000"/>
              <a:buFont typeface="Wingdings" pitchFamily="2" charset="2"/>
              <a:buChar char="u"/>
            </a:pPr>
            <a:r>
              <a:rPr lang="en-US" altLang="zh-TW" sz="1600" dirty="0">
                <a:solidFill>
                  <a:schemeClr val="tx1"/>
                </a:solidFill>
              </a:rPr>
              <a:t>We want to add dance () method inside the Interface Actor().</a:t>
            </a:r>
          </a:p>
          <a:p>
            <a:pPr marL="342900" indent="-342900" algn="l">
              <a:buClr>
                <a:srgbClr val="0070C0"/>
              </a:buClr>
              <a:buSzPct val="80000"/>
              <a:buFont typeface="Wingdings" pitchFamily="2" charset="2"/>
              <a:buChar char="u"/>
            </a:pPr>
            <a:r>
              <a:rPr lang="en-US" altLang="zh-TW" sz="1600" dirty="0">
                <a:solidFill>
                  <a:schemeClr val="tx1"/>
                </a:solidFill>
              </a:rPr>
              <a:t>The dance() never implement in the class Hero() and class Villain().</a:t>
            </a:r>
          </a:p>
          <a:p>
            <a:pPr marL="342900" indent="-342900" algn="l">
              <a:buClr>
                <a:srgbClr val="0070C0"/>
              </a:buClr>
              <a:buSzPct val="80000"/>
              <a:buFont typeface="Wingdings" pitchFamily="2" charset="2"/>
              <a:buChar char="u"/>
            </a:pPr>
            <a:r>
              <a:rPr lang="en-US" altLang="zh-TW" sz="1600" dirty="0">
                <a:solidFill>
                  <a:schemeClr val="tx1"/>
                </a:solidFill>
              </a:rPr>
              <a:t>Obviously, both classes will have error.</a:t>
            </a:r>
          </a:p>
          <a:p>
            <a:pPr marL="342900" indent="-342900" algn="l">
              <a:buClr>
                <a:srgbClr val="0070C0"/>
              </a:buClr>
              <a:buSzPct val="80000"/>
              <a:buFont typeface="Wingdings" pitchFamily="2" charset="2"/>
              <a:buChar char="u"/>
            </a:pPr>
            <a:r>
              <a:rPr lang="en-US" altLang="zh-TW" sz="1600" dirty="0">
                <a:solidFill>
                  <a:schemeClr val="tx1"/>
                </a:solidFill>
              </a:rPr>
              <a:t>For another example, if Interface Actor add comedy() method, the class Hero is fine but the class Villain does not implement the comedy () method and will give you an error.</a:t>
            </a:r>
          </a:p>
          <a:p>
            <a:pPr marL="342900" indent="-342900" algn="l">
              <a:buClr>
                <a:srgbClr val="0070C0"/>
              </a:buClr>
              <a:buSzPct val="80000"/>
              <a:buFont typeface="Wingdings" pitchFamily="2" charset="2"/>
              <a:buChar char="u"/>
            </a:pPr>
            <a:r>
              <a:rPr lang="en-US" altLang="zh-TW" sz="1600" dirty="0">
                <a:solidFill>
                  <a:schemeClr val="tx1"/>
                </a:solidFill>
              </a:rPr>
              <a:t>That is why after published the interface, you should never modify the interface.</a:t>
            </a:r>
          </a:p>
          <a:p>
            <a:pPr marL="342900" indent="-342900" algn="l">
              <a:buClr>
                <a:srgbClr val="0070C0"/>
              </a:buClr>
              <a:buSzPct val="80000"/>
              <a:buFont typeface="Wingdings" pitchFamily="2" charset="2"/>
              <a:buChar char="u"/>
            </a:pPr>
            <a:r>
              <a:rPr lang="en-US" altLang="zh-TW" sz="1600" dirty="0">
                <a:solidFill>
                  <a:schemeClr val="tx1"/>
                </a:solidFill>
              </a:rPr>
              <a:t>Wait a second, in Java 1.7, you never modify the interface after published.</a:t>
            </a:r>
          </a:p>
          <a:p>
            <a:pPr marL="342900" indent="-342900" algn="l">
              <a:buClr>
                <a:srgbClr val="0070C0"/>
              </a:buClr>
              <a:buSzPct val="80000"/>
              <a:buFont typeface="Wingdings" pitchFamily="2" charset="2"/>
              <a:buChar char="u"/>
            </a:pPr>
            <a:r>
              <a:rPr lang="en-US" altLang="zh-TW" sz="1600" dirty="0">
                <a:solidFill>
                  <a:schemeClr val="tx1"/>
                </a:solidFill>
              </a:rPr>
              <a:t>How about Java 1.8?</a:t>
            </a:r>
          </a:p>
          <a:p>
            <a:pPr marL="342900" indent="-342900" algn="l">
              <a:buClr>
                <a:srgbClr val="0070C0"/>
              </a:buClr>
              <a:buSzPct val="80000"/>
              <a:buFont typeface="Wingdings" pitchFamily="2" charset="2"/>
              <a:buChar char="u"/>
            </a:pPr>
            <a:r>
              <a:rPr lang="en-US" altLang="zh-TW" sz="1600" dirty="0">
                <a:solidFill>
                  <a:schemeClr val="tx1"/>
                </a:solidFill>
              </a:rPr>
              <a:t>The problem is you declare the method and get the error for class who implement the interface. It we define the empty method here, it will be fine.</a:t>
            </a:r>
          </a:p>
          <a:p>
            <a:pPr marL="342900" indent="-342900" algn="l">
              <a:buClr>
                <a:srgbClr val="0070C0"/>
              </a:buClr>
              <a:buSzPct val="80000"/>
              <a:buFont typeface="Wingdings" pitchFamily="2" charset="2"/>
              <a:buChar char="u"/>
            </a:pPr>
            <a:r>
              <a:rPr lang="en-US" altLang="zh-TW" sz="1600" dirty="0">
                <a:solidFill>
                  <a:schemeClr val="tx1"/>
                </a:solidFill>
              </a:rPr>
              <a:t>In Java 1.7, we should never modify the interface once they are published.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https://www.youtube.com/watch?v=akCAvlyHN2k&amp;list=PLsyeobzWxl7oZ-fxDYkOToURHhMuWD1BK&amp;index=169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59461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332</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17.06 Published Interface</vt:lpstr>
      <vt:lpstr>17.06 Published Interface</vt:lpstr>
      <vt:lpstr>17.06 Published Interface</vt:lpstr>
      <vt:lpstr>17.06 Published Interface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429</cp:revision>
  <dcterms:created xsi:type="dcterms:W3CDTF">2018-09-28T16:40:41Z</dcterms:created>
  <dcterms:modified xsi:type="dcterms:W3CDTF">2019-03-21T23:26:31Z</dcterms:modified>
</cp:coreProperties>
</file>