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63" r:id="rId4"/>
    <p:sldId id="264" r:id="rId5"/>
    <p:sldId id="267" r:id="rId6"/>
    <p:sldId id="25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66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String Immutable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String Immutable</a:t>
            </a:r>
            <a:endParaRPr lang="zh-TW" altLang="en-US" b="1" dirty="0">
              <a:solidFill>
                <a:srgbClr val="FFFF00"/>
              </a:solidFill>
            </a:endParaRPr>
          </a:p>
        </p:txBody>
      </p:sp>
      <p:sp>
        <p:nvSpPr>
          <p:cNvPr id="3" name="副標題 2"/>
          <p:cNvSpPr>
            <a:spLocks noGrp="1"/>
          </p:cNvSpPr>
          <p:nvPr>
            <p:ph type="subTitle" idx="1"/>
          </p:nvPr>
        </p:nvSpPr>
        <p:spPr>
          <a:xfrm>
            <a:off x="450354" y="1340767"/>
            <a:ext cx="7992888" cy="1512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Why String is immutable?</a:t>
            </a:r>
          </a:p>
          <a:p>
            <a:pPr marL="342900" indent="-342900" algn="l">
              <a:buClr>
                <a:srgbClr val="0070C0"/>
              </a:buClr>
              <a:buSzPct val="80000"/>
              <a:buFont typeface="Wingdings" pitchFamily="2" charset="2"/>
              <a:buChar char="u"/>
            </a:pPr>
            <a:r>
              <a:rPr lang="en-US" sz="1600" dirty="0">
                <a:solidFill>
                  <a:schemeClr val="tx1"/>
                </a:solidFill>
              </a:rPr>
              <a:t>Make the object is immutable to increase the performance.</a:t>
            </a:r>
          </a:p>
          <a:p>
            <a:pPr marL="342900" indent="-342900" algn="l">
              <a:buClr>
                <a:srgbClr val="0070C0"/>
              </a:buClr>
              <a:buSzPct val="80000"/>
              <a:buFont typeface="Wingdings" pitchFamily="2" charset="2"/>
              <a:buChar char="u"/>
            </a:pPr>
            <a:r>
              <a:rPr lang="en-US" sz="1600" dirty="0">
                <a:solidFill>
                  <a:schemeClr val="tx1"/>
                </a:solidFill>
              </a:rPr>
              <a:t>String is immutable because we want to increase the performance.</a:t>
            </a:r>
          </a:p>
          <a:p>
            <a:pPr marL="342900" indent="-342900" algn="l">
              <a:buClr>
                <a:srgbClr val="0070C0"/>
              </a:buClr>
              <a:buSzPct val="80000"/>
              <a:buFont typeface="Wingdings" pitchFamily="2" charset="2"/>
              <a:buChar char="u"/>
            </a:pPr>
            <a:r>
              <a:rPr lang="en-US" sz="1600" dirty="0">
                <a:solidFill>
                  <a:schemeClr val="tx1"/>
                </a:solidFill>
              </a:rPr>
              <a:t>Objects are keep inside the heap memory.</a:t>
            </a:r>
          </a:p>
          <a:p>
            <a:pPr marL="342900" indent="-342900" algn="l">
              <a:buClr>
                <a:srgbClr val="0070C0"/>
              </a:buClr>
              <a:buSzPct val="80000"/>
              <a:buFont typeface="Wingdings" pitchFamily="2" charset="2"/>
              <a:buChar char="u"/>
            </a:pPr>
            <a:r>
              <a:rPr lang="en-US" sz="1600" dirty="0">
                <a:solidFill>
                  <a:schemeClr val="tx1"/>
                </a:solidFill>
              </a:rPr>
              <a:t>Variables are keep in the stack memory.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https://www.youtube.com/watch?v=to9DPVsdByE&amp;index=104&amp;list=PLsyeobzWxl7oZ-fxDYkOToURHhMuWD1BK</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0" name="Rectangle 9">
            <a:extLst>
              <a:ext uri="{FF2B5EF4-FFF2-40B4-BE49-F238E27FC236}">
                <a16:creationId xmlns:a16="http://schemas.microsoft.com/office/drawing/2014/main" id="{1293F0B2-6D5E-4737-BBBE-01DF08C6D00E}"/>
              </a:ext>
            </a:extLst>
          </p:cNvPr>
          <p:cNvSpPr/>
          <p:nvPr/>
        </p:nvSpPr>
        <p:spPr>
          <a:xfrm>
            <a:off x="683568" y="3308499"/>
            <a:ext cx="2133600" cy="86409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 str = “Peter”</a:t>
            </a:r>
          </a:p>
          <a:p>
            <a:r>
              <a:rPr lang="en-US" dirty="0">
                <a:solidFill>
                  <a:schemeClr val="tx1"/>
                </a:solidFill>
              </a:rPr>
              <a:t>String str1 = “Peter”</a:t>
            </a:r>
          </a:p>
        </p:txBody>
      </p:sp>
      <p:graphicFrame>
        <p:nvGraphicFramePr>
          <p:cNvPr id="13" name="Table 12">
            <a:extLst>
              <a:ext uri="{FF2B5EF4-FFF2-40B4-BE49-F238E27FC236}">
                <a16:creationId xmlns:a16="http://schemas.microsoft.com/office/drawing/2014/main" id="{627F9EC9-D243-4E79-9E01-340FFF7A8292}"/>
              </a:ext>
            </a:extLst>
          </p:cNvPr>
          <p:cNvGraphicFramePr>
            <a:graphicFrameLocks noGrp="1"/>
          </p:cNvGraphicFramePr>
          <p:nvPr>
            <p:extLst>
              <p:ext uri="{D42A27DB-BD31-4B8C-83A1-F6EECF244321}">
                <p14:modId xmlns:p14="http://schemas.microsoft.com/office/powerpoint/2010/main" val="604174395"/>
              </p:ext>
            </p:extLst>
          </p:nvPr>
        </p:nvGraphicFramePr>
        <p:xfrm>
          <a:off x="6110808" y="4216745"/>
          <a:ext cx="21336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4101220190"/>
                    </a:ext>
                  </a:extLst>
                </a:gridCol>
                <a:gridCol w="1066800">
                  <a:extLst>
                    <a:ext uri="{9D8B030D-6E8A-4147-A177-3AD203B41FA5}">
                      <a16:colId xmlns:a16="http://schemas.microsoft.com/office/drawing/2014/main" val="581674098"/>
                    </a:ext>
                  </a:extLst>
                </a:gridCol>
              </a:tblGrid>
              <a:tr h="370840">
                <a:tc>
                  <a:txBody>
                    <a:bodyPr/>
                    <a:lstStyle/>
                    <a:p>
                      <a:r>
                        <a:rPr lang="en-US" dirty="0"/>
                        <a:t>Address</a:t>
                      </a:r>
                    </a:p>
                  </a:txBody>
                  <a:tcPr/>
                </a:tc>
                <a:tc>
                  <a:txBody>
                    <a:bodyPr/>
                    <a:lstStyle/>
                    <a:p>
                      <a:r>
                        <a:rPr lang="en-US" dirty="0"/>
                        <a:t>Value</a:t>
                      </a:r>
                    </a:p>
                  </a:txBody>
                  <a:tcPr/>
                </a:tc>
                <a:extLst>
                  <a:ext uri="{0D108BD9-81ED-4DB2-BD59-A6C34878D82A}">
                    <a16:rowId xmlns:a16="http://schemas.microsoft.com/office/drawing/2014/main" val="965410783"/>
                  </a:ext>
                </a:extLst>
              </a:tr>
              <a:tr h="370840">
                <a:tc>
                  <a:txBody>
                    <a:bodyPr/>
                    <a:lstStyle/>
                    <a:p>
                      <a:r>
                        <a:rPr lang="en-US" dirty="0"/>
                        <a:t>101</a:t>
                      </a:r>
                    </a:p>
                  </a:txBody>
                  <a:tcPr/>
                </a:tc>
                <a:tc>
                  <a:txBody>
                    <a:bodyPr/>
                    <a:lstStyle/>
                    <a:p>
                      <a:r>
                        <a:rPr lang="en-US" dirty="0"/>
                        <a:t>Peter</a:t>
                      </a:r>
                    </a:p>
                  </a:txBody>
                  <a:tcPr/>
                </a:tc>
                <a:extLst>
                  <a:ext uri="{0D108BD9-81ED-4DB2-BD59-A6C34878D82A}">
                    <a16:rowId xmlns:a16="http://schemas.microsoft.com/office/drawing/2014/main" val="163721431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728674622"/>
                  </a:ext>
                </a:extLst>
              </a:tr>
            </a:tbl>
          </a:graphicData>
        </a:graphic>
      </p:graphicFrame>
      <p:sp>
        <p:nvSpPr>
          <p:cNvPr id="14" name="Rectangle 13">
            <a:extLst>
              <a:ext uri="{FF2B5EF4-FFF2-40B4-BE49-F238E27FC236}">
                <a16:creationId xmlns:a16="http://schemas.microsoft.com/office/drawing/2014/main" id="{ED85C8C5-9B63-440C-A86A-ADA1CE7E63D3}"/>
              </a:ext>
            </a:extLst>
          </p:cNvPr>
          <p:cNvSpPr/>
          <p:nvPr/>
        </p:nvSpPr>
        <p:spPr>
          <a:xfrm>
            <a:off x="6313512" y="2928219"/>
            <a:ext cx="1701552" cy="45702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Heap Memory</a:t>
            </a:r>
          </a:p>
        </p:txBody>
      </p:sp>
      <p:sp>
        <p:nvSpPr>
          <p:cNvPr id="15" name="Rectangle 14">
            <a:extLst>
              <a:ext uri="{FF2B5EF4-FFF2-40B4-BE49-F238E27FC236}">
                <a16:creationId xmlns:a16="http://schemas.microsoft.com/office/drawing/2014/main" id="{A0518712-8E70-4F45-B6CE-003E0C28230B}"/>
              </a:ext>
            </a:extLst>
          </p:cNvPr>
          <p:cNvSpPr/>
          <p:nvPr/>
        </p:nvSpPr>
        <p:spPr>
          <a:xfrm>
            <a:off x="6447435" y="3558505"/>
            <a:ext cx="1305720" cy="45702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 Pool</a:t>
            </a:r>
          </a:p>
        </p:txBody>
      </p:sp>
      <p:sp>
        <p:nvSpPr>
          <p:cNvPr id="16" name="Rectangle: Rounded Corners 15">
            <a:extLst>
              <a:ext uri="{FF2B5EF4-FFF2-40B4-BE49-F238E27FC236}">
                <a16:creationId xmlns:a16="http://schemas.microsoft.com/office/drawing/2014/main" id="{2A8A51C5-4781-44DD-85E3-4A907969A9E6}"/>
              </a:ext>
            </a:extLst>
          </p:cNvPr>
          <p:cNvSpPr/>
          <p:nvPr/>
        </p:nvSpPr>
        <p:spPr>
          <a:xfrm>
            <a:off x="5940152" y="3429000"/>
            <a:ext cx="2520280" cy="21613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0904DA3-697A-4A3C-8279-28CA874FD7A9}"/>
              </a:ext>
            </a:extLst>
          </p:cNvPr>
          <p:cNvSpPr/>
          <p:nvPr/>
        </p:nvSpPr>
        <p:spPr>
          <a:xfrm>
            <a:off x="3527884" y="3055008"/>
            <a:ext cx="1044116" cy="45702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Stack</a:t>
            </a:r>
          </a:p>
        </p:txBody>
      </p:sp>
      <p:graphicFrame>
        <p:nvGraphicFramePr>
          <p:cNvPr id="18" name="Table 17">
            <a:extLst>
              <a:ext uri="{FF2B5EF4-FFF2-40B4-BE49-F238E27FC236}">
                <a16:creationId xmlns:a16="http://schemas.microsoft.com/office/drawing/2014/main" id="{51C73216-B8DD-457B-8FA5-46843D30FAB0}"/>
              </a:ext>
            </a:extLst>
          </p:cNvPr>
          <p:cNvGraphicFramePr>
            <a:graphicFrameLocks noGrp="1"/>
          </p:cNvGraphicFramePr>
          <p:nvPr>
            <p:extLst>
              <p:ext uri="{D42A27DB-BD31-4B8C-83A1-F6EECF244321}">
                <p14:modId xmlns:p14="http://schemas.microsoft.com/office/powerpoint/2010/main" val="3486652452"/>
              </p:ext>
            </p:extLst>
          </p:nvPr>
        </p:nvGraphicFramePr>
        <p:xfrm>
          <a:off x="3395210" y="3714106"/>
          <a:ext cx="1966900" cy="1112520"/>
        </p:xfrm>
        <a:graphic>
          <a:graphicData uri="http://schemas.openxmlformats.org/drawingml/2006/table">
            <a:tbl>
              <a:tblPr firstRow="1" bandRow="1">
                <a:tableStyleId>{5C22544A-7EE6-4342-B048-85BDC9FD1C3A}</a:tableStyleId>
              </a:tblPr>
              <a:tblGrid>
                <a:gridCol w="983450">
                  <a:extLst>
                    <a:ext uri="{9D8B030D-6E8A-4147-A177-3AD203B41FA5}">
                      <a16:colId xmlns:a16="http://schemas.microsoft.com/office/drawing/2014/main" val="4101220190"/>
                    </a:ext>
                  </a:extLst>
                </a:gridCol>
                <a:gridCol w="983450">
                  <a:extLst>
                    <a:ext uri="{9D8B030D-6E8A-4147-A177-3AD203B41FA5}">
                      <a16:colId xmlns:a16="http://schemas.microsoft.com/office/drawing/2014/main" val="581674098"/>
                    </a:ext>
                  </a:extLst>
                </a:gridCol>
              </a:tblGrid>
              <a:tr h="370840">
                <a:tc>
                  <a:txBody>
                    <a:bodyPr/>
                    <a:lstStyle/>
                    <a:p>
                      <a:r>
                        <a:rPr lang="en-US" dirty="0"/>
                        <a:t>Variable</a:t>
                      </a:r>
                    </a:p>
                  </a:txBody>
                  <a:tcPr/>
                </a:tc>
                <a:tc>
                  <a:txBody>
                    <a:bodyPr/>
                    <a:lstStyle/>
                    <a:p>
                      <a:r>
                        <a:rPr lang="en-US" dirty="0"/>
                        <a:t>Address</a:t>
                      </a:r>
                    </a:p>
                  </a:txBody>
                  <a:tcPr/>
                </a:tc>
                <a:extLst>
                  <a:ext uri="{0D108BD9-81ED-4DB2-BD59-A6C34878D82A}">
                    <a16:rowId xmlns:a16="http://schemas.microsoft.com/office/drawing/2014/main" val="965410783"/>
                  </a:ext>
                </a:extLst>
              </a:tr>
              <a:tr h="370840">
                <a:tc>
                  <a:txBody>
                    <a:bodyPr/>
                    <a:lstStyle/>
                    <a:p>
                      <a:r>
                        <a:rPr lang="en-US" dirty="0"/>
                        <a:t>Str</a:t>
                      </a:r>
                    </a:p>
                  </a:txBody>
                  <a:tcPr/>
                </a:tc>
                <a:tc>
                  <a:txBody>
                    <a:bodyPr/>
                    <a:lstStyle/>
                    <a:p>
                      <a:r>
                        <a:rPr lang="en-US" dirty="0"/>
                        <a:t>101</a:t>
                      </a:r>
                    </a:p>
                  </a:txBody>
                  <a:tcPr/>
                </a:tc>
                <a:extLst>
                  <a:ext uri="{0D108BD9-81ED-4DB2-BD59-A6C34878D82A}">
                    <a16:rowId xmlns:a16="http://schemas.microsoft.com/office/drawing/2014/main" val="1637214313"/>
                  </a:ext>
                </a:extLst>
              </a:tr>
              <a:tr h="370840">
                <a:tc>
                  <a:txBody>
                    <a:bodyPr/>
                    <a:lstStyle/>
                    <a:p>
                      <a:r>
                        <a:rPr lang="en-US" dirty="0"/>
                        <a:t>Str1</a:t>
                      </a:r>
                    </a:p>
                  </a:txBody>
                  <a:tcPr/>
                </a:tc>
                <a:tc>
                  <a:txBody>
                    <a:bodyPr/>
                    <a:lstStyle/>
                    <a:p>
                      <a:r>
                        <a:rPr lang="en-US" dirty="0"/>
                        <a:t>101</a:t>
                      </a:r>
                    </a:p>
                  </a:txBody>
                  <a:tcPr/>
                </a:tc>
                <a:extLst>
                  <a:ext uri="{0D108BD9-81ED-4DB2-BD59-A6C34878D82A}">
                    <a16:rowId xmlns:a16="http://schemas.microsoft.com/office/drawing/2014/main" val="2728674622"/>
                  </a:ext>
                </a:extLst>
              </a:tr>
            </a:tbl>
          </a:graphicData>
        </a:graphic>
      </p:graphicFrame>
      <p:sp>
        <p:nvSpPr>
          <p:cNvPr id="19" name="Rectangle: Rounded Corners 18">
            <a:extLst>
              <a:ext uri="{FF2B5EF4-FFF2-40B4-BE49-F238E27FC236}">
                <a16:creationId xmlns:a16="http://schemas.microsoft.com/office/drawing/2014/main" id="{084A020A-2955-4262-B121-CF465802A094}"/>
              </a:ext>
            </a:extLst>
          </p:cNvPr>
          <p:cNvSpPr/>
          <p:nvPr/>
        </p:nvSpPr>
        <p:spPr>
          <a:xfrm>
            <a:off x="3166231" y="3558505"/>
            <a:ext cx="2520280" cy="15121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EC7A7BD-E27C-48AC-95F0-A204D96B5C87}"/>
              </a:ext>
            </a:extLst>
          </p:cNvPr>
          <p:cNvCxnSpPr>
            <a:cxnSpLocks/>
            <a:stCxn id="24" idx="3"/>
            <a:endCxn id="13" idx="1"/>
          </p:cNvCxnSpPr>
          <p:nvPr/>
        </p:nvCxnSpPr>
        <p:spPr>
          <a:xfrm>
            <a:off x="5059438" y="4269534"/>
            <a:ext cx="1051370" cy="50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DA5C46C-D3C2-40C3-A81C-088D38A92F40}"/>
              </a:ext>
            </a:extLst>
          </p:cNvPr>
          <p:cNvCxnSpPr>
            <a:cxnSpLocks/>
            <a:stCxn id="27" idx="3"/>
            <a:endCxn id="13" idx="1"/>
          </p:cNvCxnSpPr>
          <p:nvPr/>
        </p:nvCxnSpPr>
        <p:spPr>
          <a:xfrm>
            <a:off x="5045213" y="4631551"/>
            <a:ext cx="1065595" cy="141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CD32DE9-DB4A-41DD-934D-A10D25D0F8D3}"/>
              </a:ext>
            </a:extLst>
          </p:cNvPr>
          <p:cNvSpPr/>
          <p:nvPr/>
        </p:nvSpPr>
        <p:spPr>
          <a:xfrm>
            <a:off x="4395428" y="4101955"/>
            <a:ext cx="664010" cy="3351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57AC8B1-7470-41D8-A3BC-686EB171FF84}"/>
              </a:ext>
            </a:extLst>
          </p:cNvPr>
          <p:cNvSpPr/>
          <p:nvPr/>
        </p:nvSpPr>
        <p:spPr>
          <a:xfrm>
            <a:off x="6133281" y="4584404"/>
            <a:ext cx="664010" cy="3351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1BB740-91E8-462D-AFBE-CB4EA8692188}"/>
              </a:ext>
            </a:extLst>
          </p:cNvPr>
          <p:cNvSpPr/>
          <p:nvPr/>
        </p:nvSpPr>
        <p:spPr>
          <a:xfrm>
            <a:off x="4381203" y="4463972"/>
            <a:ext cx="664010" cy="3351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80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String Immutable</a:t>
            </a:r>
            <a:endParaRPr lang="zh-TW" altLang="en-US" b="1" dirty="0">
              <a:solidFill>
                <a:srgbClr val="FFFF00"/>
              </a:solidFill>
            </a:endParaRPr>
          </a:p>
        </p:txBody>
      </p:sp>
      <p:sp>
        <p:nvSpPr>
          <p:cNvPr id="3" name="副標題 2"/>
          <p:cNvSpPr>
            <a:spLocks noGrp="1"/>
          </p:cNvSpPr>
          <p:nvPr>
            <p:ph type="subTitle" idx="1"/>
          </p:nvPr>
        </p:nvSpPr>
        <p:spPr>
          <a:xfrm>
            <a:off x="450354" y="1340766"/>
            <a:ext cx="7992888" cy="19298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What happen when you change str from “Peter” to “Jonathan”?</a:t>
            </a:r>
          </a:p>
          <a:p>
            <a:pPr marL="342900" indent="-342900" algn="l">
              <a:buClr>
                <a:srgbClr val="0070C0"/>
              </a:buClr>
              <a:buSzPct val="80000"/>
              <a:buFont typeface="Wingdings" pitchFamily="2" charset="2"/>
              <a:buChar char="u"/>
            </a:pPr>
            <a:r>
              <a:rPr lang="en-US" sz="1600" dirty="0">
                <a:solidFill>
                  <a:schemeClr val="tx1"/>
                </a:solidFill>
              </a:rPr>
              <a:t>You are creating a new object in the heap memory. The address is 103 with value is “Jonathan”. The stack variable str address is changed to 103. You are changing the value of address and not changing the value of heap memory. You cannot change the value.</a:t>
            </a:r>
          </a:p>
          <a:p>
            <a:pPr marL="342900" indent="-342900" algn="l">
              <a:buClr>
                <a:srgbClr val="0070C0"/>
              </a:buClr>
              <a:buSzPct val="80000"/>
              <a:buFont typeface="Wingdings" pitchFamily="2" charset="2"/>
              <a:buChar char="u"/>
            </a:pPr>
            <a:r>
              <a:rPr lang="en-US" sz="1600" dirty="0">
                <a:solidFill>
                  <a:schemeClr val="tx1"/>
                </a:solidFill>
              </a:rPr>
              <a:t>Once you define the string, you cannot change it. Every time you change the value, the object will not change, you just keep on creating a new object. You are not change the existing value.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https://www.youtube.com/watch?v=to9DPVsdByE&amp;index=104&amp;list=PLsyeobzWxl7oZ-fxDYkOToURHhMuWD1BK</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Rectangle 8">
            <a:extLst>
              <a:ext uri="{FF2B5EF4-FFF2-40B4-BE49-F238E27FC236}">
                <a16:creationId xmlns:a16="http://schemas.microsoft.com/office/drawing/2014/main" id="{C428A36A-F8AD-4022-B779-9868665A5C62}"/>
              </a:ext>
            </a:extLst>
          </p:cNvPr>
          <p:cNvSpPr/>
          <p:nvPr/>
        </p:nvSpPr>
        <p:spPr>
          <a:xfrm>
            <a:off x="483493" y="3939118"/>
            <a:ext cx="2133600" cy="1344637"/>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 str = “Peter”</a:t>
            </a:r>
          </a:p>
          <a:p>
            <a:r>
              <a:rPr lang="en-US" dirty="0">
                <a:solidFill>
                  <a:schemeClr val="tx1"/>
                </a:solidFill>
              </a:rPr>
              <a:t>String str1 = “Peter”</a:t>
            </a:r>
          </a:p>
          <a:p>
            <a:r>
              <a:rPr lang="en-US" dirty="0">
                <a:solidFill>
                  <a:schemeClr val="tx1"/>
                </a:solidFill>
              </a:rPr>
              <a:t>str = “Jonathan”</a:t>
            </a:r>
          </a:p>
        </p:txBody>
      </p:sp>
      <p:graphicFrame>
        <p:nvGraphicFramePr>
          <p:cNvPr id="10" name="Table 9">
            <a:extLst>
              <a:ext uri="{FF2B5EF4-FFF2-40B4-BE49-F238E27FC236}">
                <a16:creationId xmlns:a16="http://schemas.microsoft.com/office/drawing/2014/main" id="{006EDD36-03D6-4438-B734-72208B285F4A}"/>
              </a:ext>
            </a:extLst>
          </p:cNvPr>
          <p:cNvGraphicFramePr>
            <a:graphicFrameLocks noGrp="1"/>
          </p:cNvGraphicFramePr>
          <p:nvPr/>
        </p:nvGraphicFramePr>
        <p:xfrm>
          <a:off x="5910733" y="4847365"/>
          <a:ext cx="21336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4101220190"/>
                    </a:ext>
                  </a:extLst>
                </a:gridCol>
                <a:gridCol w="1066800">
                  <a:extLst>
                    <a:ext uri="{9D8B030D-6E8A-4147-A177-3AD203B41FA5}">
                      <a16:colId xmlns:a16="http://schemas.microsoft.com/office/drawing/2014/main" val="581674098"/>
                    </a:ext>
                  </a:extLst>
                </a:gridCol>
              </a:tblGrid>
              <a:tr h="370840">
                <a:tc>
                  <a:txBody>
                    <a:bodyPr/>
                    <a:lstStyle/>
                    <a:p>
                      <a:r>
                        <a:rPr lang="en-US" dirty="0"/>
                        <a:t>Address</a:t>
                      </a:r>
                    </a:p>
                  </a:txBody>
                  <a:tcPr/>
                </a:tc>
                <a:tc>
                  <a:txBody>
                    <a:bodyPr/>
                    <a:lstStyle/>
                    <a:p>
                      <a:r>
                        <a:rPr lang="en-US" dirty="0"/>
                        <a:t>Value</a:t>
                      </a:r>
                    </a:p>
                  </a:txBody>
                  <a:tcPr/>
                </a:tc>
                <a:extLst>
                  <a:ext uri="{0D108BD9-81ED-4DB2-BD59-A6C34878D82A}">
                    <a16:rowId xmlns:a16="http://schemas.microsoft.com/office/drawing/2014/main" val="965410783"/>
                  </a:ext>
                </a:extLst>
              </a:tr>
              <a:tr h="370840">
                <a:tc>
                  <a:txBody>
                    <a:bodyPr/>
                    <a:lstStyle/>
                    <a:p>
                      <a:r>
                        <a:rPr lang="en-US" dirty="0"/>
                        <a:t>101</a:t>
                      </a:r>
                    </a:p>
                  </a:txBody>
                  <a:tcPr/>
                </a:tc>
                <a:tc>
                  <a:txBody>
                    <a:bodyPr/>
                    <a:lstStyle/>
                    <a:p>
                      <a:r>
                        <a:rPr lang="en-US" dirty="0"/>
                        <a:t>Peter</a:t>
                      </a:r>
                    </a:p>
                  </a:txBody>
                  <a:tcPr/>
                </a:tc>
                <a:extLst>
                  <a:ext uri="{0D108BD9-81ED-4DB2-BD59-A6C34878D82A}">
                    <a16:rowId xmlns:a16="http://schemas.microsoft.com/office/drawing/2014/main" val="1637214313"/>
                  </a:ext>
                </a:extLst>
              </a:tr>
              <a:tr h="370840">
                <a:tc>
                  <a:txBody>
                    <a:bodyPr/>
                    <a:lstStyle/>
                    <a:p>
                      <a:r>
                        <a:rPr lang="en-US" dirty="0"/>
                        <a:t>103</a:t>
                      </a:r>
                    </a:p>
                  </a:txBody>
                  <a:tcPr/>
                </a:tc>
                <a:tc>
                  <a:txBody>
                    <a:bodyPr/>
                    <a:lstStyle/>
                    <a:p>
                      <a:r>
                        <a:rPr lang="en-US" dirty="0"/>
                        <a:t>Jonathan</a:t>
                      </a:r>
                    </a:p>
                  </a:txBody>
                  <a:tcPr/>
                </a:tc>
                <a:extLst>
                  <a:ext uri="{0D108BD9-81ED-4DB2-BD59-A6C34878D82A}">
                    <a16:rowId xmlns:a16="http://schemas.microsoft.com/office/drawing/2014/main" val="2728674622"/>
                  </a:ext>
                </a:extLst>
              </a:tr>
            </a:tbl>
          </a:graphicData>
        </a:graphic>
      </p:graphicFrame>
      <p:sp>
        <p:nvSpPr>
          <p:cNvPr id="11" name="Rectangle 10">
            <a:extLst>
              <a:ext uri="{FF2B5EF4-FFF2-40B4-BE49-F238E27FC236}">
                <a16:creationId xmlns:a16="http://schemas.microsoft.com/office/drawing/2014/main" id="{FA5BF6BF-2CB5-44ED-BEDC-AF527C81399A}"/>
              </a:ext>
            </a:extLst>
          </p:cNvPr>
          <p:cNvSpPr/>
          <p:nvPr/>
        </p:nvSpPr>
        <p:spPr>
          <a:xfrm>
            <a:off x="6113437" y="3558839"/>
            <a:ext cx="1701552" cy="45702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Heap Memory</a:t>
            </a:r>
          </a:p>
        </p:txBody>
      </p:sp>
      <p:sp>
        <p:nvSpPr>
          <p:cNvPr id="12" name="Rectangle 11">
            <a:extLst>
              <a:ext uri="{FF2B5EF4-FFF2-40B4-BE49-F238E27FC236}">
                <a16:creationId xmlns:a16="http://schemas.microsoft.com/office/drawing/2014/main" id="{6B3B99B9-4557-48AB-A3A9-DA4943BD7AD0}"/>
              </a:ext>
            </a:extLst>
          </p:cNvPr>
          <p:cNvSpPr/>
          <p:nvPr/>
        </p:nvSpPr>
        <p:spPr>
          <a:xfrm>
            <a:off x="6247360" y="4189125"/>
            <a:ext cx="1305720" cy="45702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 Pool</a:t>
            </a:r>
          </a:p>
        </p:txBody>
      </p:sp>
      <p:sp>
        <p:nvSpPr>
          <p:cNvPr id="13" name="Rectangle: Rounded Corners 12">
            <a:extLst>
              <a:ext uri="{FF2B5EF4-FFF2-40B4-BE49-F238E27FC236}">
                <a16:creationId xmlns:a16="http://schemas.microsoft.com/office/drawing/2014/main" id="{E4ADF734-15A1-4818-A87B-91915F097C47}"/>
              </a:ext>
            </a:extLst>
          </p:cNvPr>
          <p:cNvSpPr/>
          <p:nvPr/>
        </p:nvSpPr>
        <p:spPr>
          <a:xfrm>
            <a:off x="5740077" y="4059620"/>
            <a:ext cx="2520280" cy="21613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DCB9A8-9A96-4957-B88C-414388EDBC71}"/>
              </a:ext>
            </a:extLst>
          </p:cNvPr>
          <p:cNvSpPr/>
          <p:nvPr/>
        </p:nvSpPr>
        <p:spPr>
          <a:xfrm>
            <a:off x="3327809" y="3685628"/>
            <a:ext cx="1044116" cy="45702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Stack</a:t>
            </a:r>
          </a:p>
        </p:txBody>
      </p:sp>
      <p:graphicFrame>
        <p:nvGraphicFramePr>
          <p:cNvPr id="15" name="Table 14">
            <a:extLst>
              <a:ext uri="{FF2B5EF4-FFF2-40B4-BE49-F238E27FC236}">
                <a16:creationId xmlns:a16="http://schemas.microsoft.com/office/drawing/2014/main" id="{5BA47CDA-69DC-447F-BF8E-683959920539}"/>
              </a:ext>
            </a:extLst>
          </p:cNvPr>
          <p:cNvGraphicFramePr>
            <a:graphicFrameLocks noGrp="1"/>
          </p:cNvGraphicFramePr>
          <p:nvPr/>
        </p:nvGraphicFramePr>
        <p:xfrm>
          <a:off x="3195135" y="4344726"/>
          <a:ext cx="1966900" cy="1112520"/>
        </p:xfrm>
        <a:graphic>
          <a:graphicData uri="http://schemas.openxmlformats.org/drawingml/2006/table">
            <a:tbl>
              <a:tblPr firstRow="1" bandRow="1">
                <a:tableStyleId>{5C22544A-7EE6-4342-B048-85BDC9FD1C3A}</a:tableStyleId>
              </a:tblPr>
              <a:tblGrid>
                <a:gridCol w="983450">
                  <a:extLst>
                    <a:ext uri="{9D8B030D-6E8A-4147-A177-3AD203B41FA5}">
                      <a16:colId xmlns:a16="http://schemas.microsoft.com/office/drawing/2014/main" val="4101220190"/>
                    </a:ext>
                  </a:extLst>
                </a:gridCol>
                <a:gridCol w="983450">
                  <a:extLst>
                    <a:ext uri="{9D8B030D-6E8A-4147-A177-3AD203B41FA5}">
                      <a16:colId xmlns:a16="http://schemas.microsoft.com/office/drawing/2014/main" val="581674098"/>
                    </a:ext>
                  </a:extLst>
                </a:gridCol>
              </a:tblGrid>
              <a:tr h="370840">
                <a:tc>
                  <a:txBody>
                    <a:bodyPr/>
                    <a:lstStyle/>
                    <a:p>
                      <a:r>
                        <a:rPr lang="en-US" dirty="0"/>
                        <a:t>Variable</a:t>
                      </a:r>
                    </a:p>
                  </a:txBody>
                  <a:tcPr/>
                </a:tc>
                <a:tc>
                  <a:txBody>
                    <a:bodyPr/>
                    <a:lstStyle/>
                    <a:p>
                      <a:r>
                        <a:rPr lang="en-US" dirty="0"/>
                        <a:t>Address</a:t>
                      </a:r>
                    </a:p>
                  </a:txBody>
                  <a:tcPr/>
                </a:tc>
                <a:extLst>
                  <a:ext uri="{0D108BD9-81ED-4DB2-BD59-A6C34878D82A}">
                    <a16:rowId xmlns:a16="http://schemas.microsoft.com/office/drawing/2014/main" val="965410783"/>
                  </a:ext>
                </a:extLst>
              </a:tr>
              <a:tr h="370840">
                <a:tc>
                  <a:txBody>
                    <a:bodyPr/>
                    <a:lstStyle/>
                    <a:p>
                      <a:r>
                        <a:rPr lang="en-US" dirty="0"/>
                        <a:t>Str</a:t>
                      </a:r>
                    </a:p>
                  </a:txBody>
                  <a:tcPr/>
                </a:tc>
                <a:tc>
                  <a:txBody>
                    <a:bodyPr/>
                    <a:lstStyle/>
                    <a:p>
                      <a:r>
                        <a:rPr lang="en-US" dirty="0"/>
                        <a:t>103</a:t>
                      </a:r>
                    </a:p>
                  </a:txBody>
                  <a:tcPr/>
                </a:tc>
                <a:extLst>
                  <a:ext uri="{0D108BD9-81ED-4DB2-BD59-A6C34878D82A}">
                    <a16:rowId xmlns:a16="http://schemas.microsoft.com/office/drawing/2014/main" val="1637214313"/>
                  </a:ext>
                </a:extLst>
              </a:tr>
              <a:tr h="370840">
                <a:tc>
                  <a:txBody>
                    <a:bodyPr/>
                    <a:lstStyle/>
                    <a:p>
                      <a:r>
                        <a:rPr lang="en-US" dirty="0"/>
                        <a:t>Str1</a:t>
                      </a:r>
                    </a:p>
                  </a:txBody>
                  <a:tcPr/>
                </a:tc>
                <a:tc>
                  <a:txBody>
                    <a:bodyPr/>
                    <a:lstStyle/>
                    <a:p>
                      <a:r>
                        <a:rPr lang="en-US" dirty="0"/>
                        <a:t>101</a:t>
                      </a:r>
                    </a:p>
                  </a:txBody>
                  <a:tcPr/>
                </a:tc>
                <a:extLst>
                  <a:ext uri="{0D108BD9-81ED-4DB2-BD59-A6C34878D82A}">
                    <a16:rowId xmlns:a16="http://schemas.microsoft.com/office/drawing/2014/main" val="2728674622"/>
                  </a:ext>
                </a:extLst>
              </a:tr>
            </a:tbl>
          </a:graphicData>
        </a:graphic>
      </p:graphicFrame>
      <p:sp>
        <p:nvSpPr>
          <p:cNvPr id="16" name="Rectangle: Rounded Corners 15">
            <a:extLst>
              <a:ext uri="{FF2B5EF4-FFF2-40B4-BE49-F238E27FC236}">
                <a16:creationId xmlns:a16="http://schemas.microsoft.com/office/drawing/2014/main" id="{0516E773-C44F-46F1-8B61-59F5A49D9418}"/>
              </a:ext>
            </a:extLst>
          </p:cNvPr>
          <p:cNvSpPr/>
          <p:nvPr/>
        </p:nvSpPr>
        <p:spPr>
          <a:xfrm>
            <a:off x="2966156" y="4189125"/>
            <a:ext cx="2520280" cy="15121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5DDADDC8-DE5F-4B13-A30D-B64807070B3E}"/>
              </a:ext>
            </a:extLst>
          </p:cNvPr>
          <p:cNvCxnSpPr>
            <a:cxnSpLocks/>
            <a:stCxn id="21" idx="3"/>
            <a:endCxn id="19" idx="1"/>
          </p:cNvCxnSpPr>
          <p:nvPr/>
        </p:nvCxnSpPr>
        <p:spPr>
          <a:xfrm>
            <a:off x="4823867" y="4887833"/>
            <a:ext cx="1073099" cy="88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A6DB6E-B627-4EA3-A603-F30B560E1637}"/>
              </a:ext>
            </a:extLst>
          </p:cNvPr>
          <p:cNvCxnSpPr>
            <a:cxnSpLocks/>
            <a:stCxn id="20" idx="3"/>
            <a:endCxn id="10" idx="1"/>
          </p:cNvCxnSpPr>
          <p:nvPr/>
        </p:nvCxnSpPr>
        <p:spPr>
          <a:xfrm>
            <a:off x="4824686" y="5211628"/>
            <a:ext cx="1086047" cy="191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06398A4-1992-4D3D-957A-BE9AB9A50288}"/>
              </a:ext>
            </a:extLst>
          </p:cNvPr>
          <p:cNvSpPr/>
          <p:nvPr/>
        </p:nvSpPr>
        <p:spPr>
          <a:xfrm>
            <a:off x="5896966" y="5571788"/>
            <a:ext cx="677777" cy="4015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F36C13-8F0B-4118-95F6-7CEE0885443F}"/>
              </a:ext>
            </a:extLst>
          </p:cNvPr>
          <p:cNvSpPr/>
          <p:nvPr/>
        </p:nvSpPr>
        <p:spPr>
          <a:xfrm>
            <a:off x="4159857" y="4714473"/>
            <a:ext cx="664010" cy="3467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CAC082-D252-4403-A6DC-0DD0A04AD03D}"/>
              </a:ext>
            </a:extLst>
          </p:cNvPr>
          <p:cNvSpPr/>
          <p:nvPr/>
        </p:nvSpPr>
        <p:spPr>
          <a:xfrm>
            <a:off x="4160676" y="5038268"/>
            <a:ext cx="664010" cy="3467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68429E-76E8-466F-9BFF-80704C9AF07D}"/>
              </a:ext>
            </a:extLst>
          </p:cNvPr>
          <p:cNvSpPr/>
          <p:nvPr/>
        </p:nvSpPr>
        <p:spPr>
          <a:xfrm>
            <a:off x="5886218" y="5225069"/>
            <a:ext cx="664010" cy="3467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24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String Immutable</a:t>
            </a:r>
            <a:endParaRPr lang="zh-TW" altLang="en-US" b="1" dirty="0">
              <a:solidFill>
                <a:srgbClr val="FFFF00"/>
              </a:solidFill>
            </a:endParaRPr>
          </a:p>
        </p:txBody>
      </p:sp>
      <p:sp>
        <p:nvSpPr>
          <p:cNvPr id="3" name="副標題 2"/>
          <p:cNvSpPr>
            <a:spLocks noGrp="1"/>
          </p:cNvSpPr>
          <p:nvPr>
            <p:ph type="subTitle" idx="1"/>
          </p:nvPr>
        </p:nvSpPr>
        <p:spPr>
          <a:xfrm>
            <a:off x="450354" y="1340766"/>
            <a:ext cx="4013522" cy="672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When you use new keyword, you creates a new object in the heap memory.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https://www.youtube.com/watch?v=to9DPVsdByE&amp;index=104&amp;list=PLsyeobzWxl7oZ-fxDYkOToURHhMuWD1BK</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C428A36A-F8AD-4022-B779-9868665A5C62}"/>
              </a:ext>
            </a:extLst>
          </p:cNvPr>
          <p:cNvSpPr/>
          <p:nvPr/>
        </p:nvSpPr>
        <p:spPr>
          <a:xfrm>
            <a:off x="6323116" y="1417310"/>
            <a:ext cx="2370530" cy="1095501"/>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 str = “Peter”</a:t>
            </a:r>
          </a:p>
          <a:p>
            <a:r>
              <a:rPr lang="en-US" dirty="0">
                <a:solidFill>
                  <a:schemeClr val="tx1"/>
                </a:solidFill>
              </a:rPr>
              <a:t>String str1 = “Peter”</a:t>
            </a:r>
          </a:p>
          <a:p>
            <a:r>
              <a:rPr lang="en-US" dirty="0">
                <a:solidFill>
                  <a:schemeClr val="tx1"/>
                </a:solidFill>
              </a:rPr>
              <a:t>str = “Jonathan”</a:t>
            </a:r>
          </a:p>
        </p:txBody>
      </p:sp>
      <p:graphicFrame>
        <p:nvGraphicFramePr>
          <p:cNvPr id="10" name="Table 9">
            <a:extLst>
              <a:ext uri="{FF2B5EF4-FFF2-40B4-BE49-F238E27FC236}">
                <a16:creationId xmlns:a16="http://schemas.microsoft.com/office/drawing/2014/main" id="{006EDD36-03D6-4438-B734-72208B285F4A}"/>
              </a:ext>
            </a:extLst>
          </p:cNvPr>
          <p:cNvGraphicFramePr>
            <a:graphicFrameLocks noGrp="1"/>
          </p:cNvGraphicFramePr>
          <p:nvPr>
            <p:extLst>
              <p:ext uri="{D42A27DB-BD31-4B8C-83A1-F6EECF244321}">
                <p14:modId xmlns:p14="http://schemas.microsoft.com/office/powerpoint/2010/main" val="4089821578"/>
              </p:ext>
            </p:extLst>
          </p:nvPr>
        </p:nvGraphicFramePr>
        <p:xfrm>
          <a:off x="5753397" y="4924195"/>
          <a:ext cx="21336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4101220190"/>
                    </a:ext>
                  </a:extLst>
                </a:gridCol>
                <a:gridCol w="1066800">
                  <a:extLst>
                    <a:ext uri="{9D8B030D-6E8A-4147-A177-3AD203B41FA5}">
                      <a16:colId xmlns:a16="http://schemas.microsoft.com/office/drawing/2014/main" val="581674098"/>
                    </a:ext>
                  </a:extLst>
                </a:gridCol>
              </a:tblGrid>
              <a:tr h="370840">
                <a:tc>
                  <a:txBody>
                    <a:bodyPr/>
                    <a:lstStyle/>
                    <a:p>
                      <a:r>
                        <a:rPr lang="en-US" dirty="0"/>
                        <a:t>Address</a:t>
                      </a:r>
                    </a:p>
                  </a:txBody>
                  <a:tcPr/>
                </a:tc>
                <a:tc>
                  <a:txBody>
                    <a:bodyPr/>
                    <a:lstStyle/>
                    <a:p>
                      <a:r>
                        <a:rPr lang="en-US" dirty="0"/>
                        <a:t>Value</a:t>
                      </a:r>
                    </a:p>
                  </a:txBody>
                  <a:tcPr/>
                </a:tc>
                <a:extLst>
                  <a:ext uri="{0D108BD9-81ED-4DB2-BD59-A6C34878D82A}">
                    <a16:rowId xmlns:a16="http://schemas.microsoft.com/office/drawing/2014/main" val="965410783"/>
                  </a:ext>
                </a:extLst>
              </a:tr>
              <a:tr h="370840">
                <a:tc>
                  <a:txBody>
                    <a:bodyPr/>
                    <a:lstStyle/>
                    <a:p>
                      <a:r>
                        <a:rPr lang="en-US" dirty="0"/>
                        <a:t>101</a:t>
                      </a:r>
                    </a:p>
                  </a:txBody>
                  <a:tcPr/>
                </a:tc>
                <a:tc>
                  <a:txBody>
                    <a:bodyPr/>
                    <a:lstStyle/>
                    <a:p>
                      <a:r>
                        <a:rPr lang="en-US" dirty="0"/>
                        <a:t>Peter</a:t>
                      </a:r>
                    </a:p>
                  </a:txBody>
                  <a:tcPr/>
                </a:tc>
                <a:extLst>
                  <a:ext uri="{0D108BD9-81ED-4DB2-BD59-A6C34878D82A}">
                    <a16:rowId xmlns:a16="http://schemas.microsoft.com/office/drawing/2014/main" val="1637214313"/>
                  </a:ext>
                </a:extLst>
              </a:tr>
              <a:tr h="370840">
                <a:tc>
                  <a:txBody>
                    <a:bodyPr/>
                    <a:lstStyle/>
                    <a:p>
                      <a:r>
                        <a:rPr lang="en-US" dirty="0"/>
                        <a:t>103</a:t>
                      </a:r>
                    </a:p>
                  </a:txBody>
                  <a:tcPr/>
                </a:tc>
                <a:tc>
                  <a:txBody>
                    <a:bodyPr/>
                    <a:lstStyle/>
                    <a:p>
                      <a:r>
                        <a:rPr lang="en-US" dirty="0"/>
                        <a:t>Jonathan</a:t>
                      </a:r>
                    </a:p>
                  </a:txBody>
                  <a:tcPr/>
                </a:tc>
                <a:extLst>
                  <a:ext uri="{0D108BD9-81ED-4DB2-BD59-A6C34878D82A}">
                    <a16:rowId xmlns:a16="http://schemas.microsoft.com/office/drawing/2014/main" val="2728674622"/>
                  </a:ext>
                </a:extLst>
              </a:tr>
            </a:tbl>
          </a:graphicData>
        </a:graphic>
      </p:graphicFrame>
      <p:sp>
        <p:nvSpPr>
          <p:cNvPr id="11" name="Rectangle 10">
            <a:extLst>
              <a:ext uri="{FF2B5EF4-FFF2-40B4-BE49-F238E27FC236}">
                <a16:creationId xmlns:a16="http://schemas.microsoft.com/office/drawing/2014/main" id="{FA5BF6BF-2CB5-44ED-BEDC-AF527C81399A}"/>
              </a:ext>
            </a:extLst>
          </p:cNvPr>
          <p:cNvSpPr/>
          <p:nvPr/>
        </p:nvSpPr>
        <p:spPr>
          <a:xfrm>
            <a:off x="5969421" y="3844409"/>
            <a:ext cx="1701552" cy="45702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Heap Memory</a:t>
            </a:r>
          </a:p>
        </p:txBody>
      </p:sp>
      <p:sp>
        <p:nvSpPr>
          <p:cNvPr id="12" name="Rectangle 11">
            <a:extLst>
              <a:ext uri="{FF2B5EF4-FFF2-40B4-BE49-F238E27FC236}">
                <a16:creationId xmlns:a16="http://schemas.microsoft.com/office/drawing/2014/main" id="{6B3B99B9-4557-48AB-A3A9-DA4943BD7AD0}"/>
              </a:ext>
            </a:extLst>
          </p:cNvPr>
          <p:cNvSpPr/>
          <p:nvPr/>
        </p:nvSpPr>
        <p:spPr>
          <a:xfrm>
            <a:off x="6103344" y="4474695"/>
            <a:ext cx="1305720" cy="319995"/>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 Pool</a:t>
            </a:r>
          </a:p>
        </p:txBody>
      </p:sp>
      <p:sp>
        <p:nvSpPr>
          <p:cNvPr id="13" name="Rectangle: Rounded Corners 12">
            <a:extLst>
              <a:ext uri="{FF2B5EF4-FFF2-40B4-BE49-F238E27FC236}">
                <a16:creationId xmlns:a16="http://schemas.microsoft.com/office/drawing/2014/main" id="{E4ADF734-15A1-4818-A87B-91915F097C47}"/>
              </a:ext>
            </a:extLst>
          </p:cNvPr>
          <p:cNvSpPr/>
          <p:nvPr/>
        </p:nvSpPr>
        <p:spPr>
          <a:xfrm>
            <a:off x="4211960" y="4345190"/>
            <a:ext cx="3904381" cy="21613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DCB9A8-9A96-4957-B88C-414388EDBC71}"/>
              </a:ext>
            </a:extLst>
          </p:cNvPr>
          <p:cNvSpPr/>
          <p:nvPr/>
        </p:nvSpPr>
        <p:spPr>
          <a:xfrm>
            <a:off x="1886363" y="3992580"/>
            <a:ext cx="1044116" cy="35261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Stack</a:t>
            </a:r>
          </a:p>
        </p:txBody>
      </p:sp>
      <p:graphicFrame>
        <p:nvGraphicFramePr>
          <p:cNvPr id="15" name="Table 14">
            <a:extLst>
              <a:ext uri="{FF2B5EF4-FFF2-40B4-BE49-F238E27FC236}">
                <a16:creationId xmlns:a16="http://schemas.microsoft.com/office/drawing/2014/main" id="{5BA47CDA-69DC-447F-BF8E-683959920539}"/>
              </a:ext>
            </a:extLst>
          </p:cNvPr>
          <p:cNvGraphicFramePr>
            <a:graphicFrameLocks noGrp="1"/>
          </p:cNvGraphicFramePr>
          <p:nvPr>
            <p:extLst>
              <p:ext uri="{D42A27DB-BD31-4B8C-83A1-F6EECF244321}">
                <p14:modId xmlns:p14="http://schemas.microsoft.com/office/powerpoint/2010/main" val="4008724231"/>
              </p:ext>
            </p:extLst>
          </p:nvPr>
        </p:nvGraphicFramePr>
        <p:xfrm>
          <a:off x="1753689" y="4651678"/>
          <a:ext cx="1966900" cy="1112520"/>
        </p:xfrm>
        <a:graphic>
          <a:graphicData uri="http://schemas.openxmlformats.org/drawingml/2006/table">
            <a:tbl>
              <a:tblPr firstRow="1" bandRow="1">
                <a:tableStyleId>{5C22544A-7EE6-4342-B048-85BDC9FD1C3A}</a:tableStyleId>
              </a:tblPr>
              <a:tblGrid>
                <a:gridCol w="983450">
                  <a:extLst>
                    <a:ext uri="{9D8B030D-6E8A-4147-A177-3AD203B41FA5}">
                      <a16:colId xmlns:a16="http://schemas.microsoft.com/office/drawing/2014/main" val="4101220190"/>
                    </a:ext>
                  </a:extLst>
                </a:gridCol>
                <a:gridCol w="983450">
                  <a:extLst>
                    <a:ext uri="{9D8B030D-6E8A-4147-A177-3AD203B41FA5}">
                      <a16:colId xmlns:a16="http://schemas.microsoft.com/office/drawing/2014/main" val="581674098"/>
                    </a:ext>
                  </a:extLst>
                </a:gridCol>
              </a:tblGrid>
              <a:tr h="370840">
                <a:tc>
                  <a:txBody>
                    <a:bodyPr/>
                    <a:lstStyle/>
                    <a:p>
                      <a:r>
                        <a:rPr lang="en-US" dirty="0"/>
                        <a:t>Variable</a:t>
                      </a:r>
                    </a:p>
                  </a:txBody>
                  <a:tcPr/>
                </a:tc>
                <a:tc>
                  <a:txBody>
                    <a:bodyPr/>
                    <a:lstStyle/>
                    <a:p>
                      <a:r>
                        <a:rPr lang="en-US" dirty="0"/>
                        <a:t>Address</a:t>
                      </a:r>
                    </a:p>
                  </a:txBody>
                  <a:tcPr/>
                </a:tc>
                <a:extLst>
                  <a:ext uri="{0D108BD9-81ED-4DB2-BD59-A6C34878D82A}">
                    <a16:rowId xmlns:a16="http://schemas.microsoft.com/office/drawing/2014/main" val="965410783"/>
                  </a:ext>
                </a:extLst>
              </a:tr>
              <a:tr h="370840">
                <a:tc>
                  <a:txBody>
                    <a:bodyPr/>
                    <a:lstStyle/>
                    <a:p>
                      <a:r>
                        <a:rPr lang="en-US" dirty="0"/>
                        <a:t>Str</a:t>
                      </a:r>
                    </a:p>
                  </a:txBody>
                  <a:tcPr/>
                </a:tc>
                <a:tc>
                  <a:txBody>
                    <a:bodyPr/>
                    <a:lstStyle/>
                    <a:p>
                      <a:r>
                        <a:rPr lang="en-US" dirty="0"/>
                        <a:t>103</a:t>
                      </a:r>
                    </a:p>
                  </a:txBody>
                  <a:tcPr/>
                </a:tc>
                <a:extLst>
                  <a:ext uri="{0D108BD9-81ED-4DB2-BD59-A6C34878D82A}">
                    <a16:rowId xmlns:a16="http://schemas.microsoft.com/office/drawing/2014/main" val="1637214313"/>
                  </a:ext>
                </a:extLst>
              </a:tr>
              <a:tr h="370840">
                <a:tc>
                  <a:txBody>
                    <a:bodyPr/>
                    <a:lstStyle/>
                    <a:p>
                      <a:r>
                        <a:rPr lang="en-US" dirty="0"/>
                        <a:t>Str1</a:t>
                      </a:r>
                    </a:p>
                  </a:txBody>
                  <a:tcPr/>
                </a:tc>
                <a:tc>
                  <a:txBody>
                    <a:bodyPr/>
                    <a:lstStyle/>
                    <a:p>
                      <a:r>
                        <a:rPr lang="en-US" dirty="0"/>
                        <a:t>101</a:t>
                      </a:r>
                    </a:p>
                  </a:txBody>
                  <a:tcPr/>
                </a:tc>
                <a:extLst>
                  <a:ext uri="{0D108BD9-81ED-4DB2-BD59-A6C34878D82A}">
                    <a16:rowId xmlns:a16="http://schemas.microsoft.com/office/drawing/2014/main" val="2728674622"/>
                  </a:ext>
                </a:extLst>
              </a:tr>
            </a:tbl>
          </a:graphicData>
        </a:graphic>
      </p:graphicFrame>
      <p:sp>
        <p:nvSpPr>
          <p:cNvPr id="16" name="Rectangle: Rounded Corners 15">
            <a:extLst>
              <a:ext uri="{FF2B5EF4-FFF2-40B4-BE49-F238E27FC236}">
                <a16:creationId xmlns:a16="http://schemas.microsoft.com/office/drawing/2014/main" id="{0516E773-C44F-46F1-8B61-59F5A49D9418}"/>
              </a:ext>
            </a:extLst>
          </p:cNvPr>
          <p:cNvSpPr/>
          <p:nvPr/>
        </p:nvSpPr>
        <p:spPr>
          <a:xfrm>
            <a:off x="1524710" y="4496077"/>
            <a:ext cx="2520280" cy="15121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BE8DDDE-18AC-465D-B934-64F665C98B64}"/>
              </a:ext>
            </a:extLst>
          </p:cNvPr>
          <p:cNvSpPr/>
          <p:nvPr/>
        </p:nvSpPr>
        <p:spPr>
          <a:xfrm>
            <a:off x="4273969" y="4543087"/>
            <a:ext cx="544668" cy="32231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201</a:t>
            </a:r>
          </a:p>
        </p:txBody>
      </p:sp>
      <p:sp>
        <p:nvSpPr>
          <p:cNvPr id="27" name="Rectangle 26">
            <a:extLst>
              <a:ext uri="{FF2B5EF4-FFF2-40B4-BE49-F238E27FC236}">
                <a16:creationId xmlns:a16="http://schemas.microsoft.com/office/drawing/2014/main" id="{A7EB9C1F-08CB-413E-B631-E0FB051866E4}"/>
              </a:ext>
            </a:extLst>
          </p:cNvPr>
          <p:cNvSpPr/>
          <p:nvPr/>
        </p:nvSpPr>
        <p:spPr>
          <a:xfrm>
            <a:off x="903061" y="2112294"/>
            <a:ext cx="3306245" cy="451187"/>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String s1 = new String (“Peter”);</a:t>
            </a:r>
          </a:p>
        </p:txBody>
      </p:sp>
      <p:cxnSp>
        <p:nvCxnSpPr>
          <p:cNvPr id="28" name="Straight Arrow Connector 27">
            <a:extLst>
              <a:ext uri="{FF2B5EF4-FFF2-40B4-BE49-F238E27FC236}">
                <a16:creationId xmlns:a16="http://schemas.microsoft.com/office/drawing/2014/main" id="{1A65FD6A-11FD-4DFD-ADD4-87A32D997175}"/>
              </a:ext>
            </a:extLst>
          </p:cNvPr>
          <p:cNvCxnSpPr>
            <a:cxnSpLocks/>
            <a:stCxn id="27" idx="3"/>
            <a:endCxn id="26" idx="0"/>
          </p:cNvCxnSpPr>
          <p:nvPr/>
        </p:nvCxnSpPr>
        <p:spPr>
          <a:xfrm>
            <a:off x="4209306" y="2337888"/>
            <a:ext cx="336997" cy="220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副標題 2">
            <a:extLst>
              <a:ext uri="{FF2B5EF4-FFF2-40B4-BE49-F238E27FC236}">
                <a16:creationId xmlns:a16="http://schemas.microsoft.com/office/drawing/2014/main" id="{F4B525E8-C452-4B0E-9C87-C31244E2B61B}"/>
              </a:ext>
            </a:extLst>
          </p:cNvPr>
          <p:cNvSpPr txBox="1">
            <a:spLocks/>
          </p:cNvSpPr>
          <p:nvPr/>
        </p:nvSpPr>
        <p:spPr>
          <a:xfrm>
            <a:off x="436156" y="2818237"/>
            <a:ext cx="4027720" cy="110954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“new” will not take the memory from String Pool, it will use memory of heap.</a:t>
            </a:r>
          </a:p>
          <a:p>
            <a:pPr marL="342900" indent="-342900" algn="l">
              <a:buClr>
                <a:srgbClr val="0070C0"/>
              </a:buClr>
              <a:buSzPct val="80000"/>
              <a:buFont typeface="Wingdings" pitchFamily="2" charset="2"/>
              <a:buChar char="u"/>
            </a:pPr>
            <a:r>
              <a:rPr lang="en-US" sz="1600" dirty="0">
                <a:solidFill>
                  <a:schemeClr val="tx1"/>
                </a:solidFill>
              </a:rPr>
              <a:t>If the value is the same, the value “Peter” still using the String pool. </a:t>
            </a:r>
          </a:p>
        </p:txBody>
      </p:sp>
      <p:sp>
        <p:nvSpPr>
          <p:cNvPr id="19" name="Rectangle 18">
            <a:extLst>
              <a:ext uri="{FF2B5EF4-FFF2-40B4-BE49-F238E27FC236}">
                <a16:creationId xmlns:a16="http://schemas.microsoft.com/office/drawing/2014/main" id="{862020C6-6A18-4401-A251-2D87B91DFF9C}"/>
              </a:ext>
            </a:extLst>
          </p:cNvPr>
          <p:cNvSpPr/>
          <p:nvPr/>
        </p:nvSpPr>
        <p:spPr>
          <a:xfrm>
            <a:off x="5736816" y="5307095"/>
            <a:ext cx="664010" cy="3467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0C939AF-A85A-4510-9CA7-665FC06000E4}"/>
              </a:ext>
            </a:extLst>
          </p:cNvPr>
          <p:cNvCxnSpPr>
            <a:cxnSpLocks/>
            <a:stCxn id="29" idx="2"/>
            <a:endCxn id="10" idx="1"/>
          </p:cNvCxnSpPr>
          <p:nvPr/>
        </p:nvCxnSpPr>
        <p:spPr>
          <a:xfrm>
            <a:off x="5120973" y="4854981"/>
            <a:ext cx="632424" cy="62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CB87DEA-FE8C-40B7-B346-97E058A46799}"/>
              </a:ext>
            </a:extLst>
          </p:cNvPr>
          <p:cNvSpPr/>
          <p:nvPr/>
        </p:nvSpPr>
        <p:spPr>
          <a:xfrm>
            <a:off x="2777232" y="5417479"/>
            <a:ext cx="664010" cy="3467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C26AAF89-A91D-4F7B-BC45-5D9C9DFE0301}"/>
              </a:ext>
            </a:extLst>
          </p:cNvPr>
          <p:cNvCxnSpPr>
            <a:cxnSpLocks/>
            <a:stCxn id="24" idx="3"/>
            <a:endCxn id="10" idx="1"/>
          </p:cNvCxnSpPr>
          <p:nvPr/>
        </p:nvCxnSpPr>
        <p:spPr>
          <a:xfrm flipV="1">
            <a:off x="3441242" y="5480455"/>
            <a:ext cx="2312155" cy="110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6BDF16E-2BC2-46E7-8052-9957398091BC}"/>
              </a:ext>
            </a:extLst>
          </p:cNvPr>
          <p:cNvSpPr/>
          <p:nvPr/>
        </p:nvSpPr>
        <p:spPr>
          <a:xfrm>
            <a:off x="4818636" y="4532665"/>
            <a:ext cx="604673" cy="322316"/>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101</a:t>
            </a:r>
          </a:p>
        </p:txBody>
      </p:sp>
    </p:spTree>
    <p:extLst>
      <p:ext uri="{BB962C8B-B14F-4D97-AF65-F5344CB8AC3E}">
        <p14:creationId xmlns:p14="http://schemas.microsoft.com/office/powerpoint/2010/main" val="313583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String Immutable</a:t>
            </a:r>
            <a:endParaRPr lang="zh-TW" altLang="en-US" b="1" dirty="0">
              <a:solidFill>
                <a:srgbClr val="FFFF00"/>
              </a:solidFill>
            </a:endParaRPr>
          </a:p>
        </p:txBody>
      </p:sp>
      <p:sp>
        <p:nvSpPr>
          <p:cNvPr id="3" name="副標題 2"/>
          <p:cNvSpPr>
            <a:spLocks noGrp="1"/>
          </p:cNvSpPr>
          <p:nvPr>
            <p:ph type="subTitle" idx="1"/>
          </p:nvPr>
        </p:nvSpPr>
        <p:spPr>
          <a:xfrm>
            <a:off x="450354" y="1340766"/>
            <a:ext cx="8154094"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 industries, we use immutable because two string share the same memory locations. It increase the performance.</a:t>
            </a:r>
          </a:p>
          <a:p>
            <a:pPr marL="342900" indent="-342900" algn="l">
              <a:buClr>
                <a:srgbClr val="0070C0"/>
              </a:buClr>
              <a:buSzPct val="80000"/>
              <a:buFont typeface="Wingdings" pitchFamily="2" charset="2"/>
              <a:buChar char="u"/>
            </a:pPr>
            <a:r>
              <a:rPr lang="en-US" sz="1600" dirty="0">
                <a:solidFill>
                  <a:schemeClr val="tx1"/>
                </a:solidFill>
              </a:rPr>
              <a:t>This is actually called the flyweight pattern. In the pattern, we have concept of flyweight which means it possible that we can reuse the object. We can reference two variable to the same object.</a:t>
            </a:r>
          </a:p>
          <a:p>
            <a:pPr marL="342900" indent="-342900" algn="l">
              <a:buClr>
                <a:srgbClr val="0070C0"/>
              </a:buClr>
              <a:buSzPct val="80000"/>
              <a:buFont typeface="Wingdings" pitchFamily="2" charset="2"/>
              <a:buChar char="u"/>
            </a:pPr>
            <a:r>
              <a:rPr lang="en-US" sz="1600" dirty="0">
                <a:solidFill>
                  <a:schemeClr val="tx1"/>
                </a:solidFill>
              </a:rPr>
              <a:t>That is why string is immutable.</a:t>
            </a:r>
          </a:p>
          <a:p>
            <a:pPr marL="342900" indent="-342900" algn="l">
              <a:buClr>
                <a:srgbClr val="0070C0"/>
              </a:buClr>
              <a:buSzPct val="80000"/>
              <a:buFont typeface="Wingdings" pitchFamily="2" charset="2"/>
              <a:buChar char="u"/>
            </a:pPr>
            <a:r>
              <a:rPr lang="en-US" sz="1600" dirty="0">
                <a:solidFill>
                  <a:schemeClr val="tx1"/>
                </a:solidFill>
              </a:rPr>
              <a:t>How to make the string mutable?</a:t>
            </a:r>
          </a:p>
          <a:p>
            <a:pPr marL="342900" indent="-342900" algn="l">
              <a:buClr>
                <a:srgbClr val="0070C0"/>
              </a:buClr>
              <a:buSzPct val="80000"/>
              <a:buFont typeface="Wingdings" pitchFamily="2" charset="2"/>
              <a:buChar char="u"/>
            </a:pPr>
            <a:r>
              <a:rPr lang="en-US" sz="1600" dirty="0">
                <a:solidFill>
                  <a:schemeClr val="tx1"/>
                </a:solidFill>
              </a:rPr>
              <a:t>One way is to use String buffer. The other way is to use String Builder.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https://www.youtube.com/watch?v=to9DPVsdByE&amp;index=104&amp;list=PLsyeobzWxl7oZ-fxDYkOToURHhMuWD1BK</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34177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TotalTime>
  <Words>515</Words>
  <Application>Microsoft Office PowerPoint</Application>
  <PresentationFormat>On-screen Show (4:3)</PresentationFormat>
  <Paragraphs>93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佈景主題</vt:lpstr>
      <vt:lpstr>1 String Immutable</vt:lpstr>
      <vt:lpstr>1 String Immutable</vt:lpstr>
      <vt:lpstr>1 String Immutable</vt:lpstr>
      <vt:lpstr>1 String Immutable</vt:lpstr>
      <vt:lpstr>1 String Immutable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405</cp:revision>
  <dcterms:created xsi:type="dcterms:W3CDTF">2018-09-28T16:40:41Z</dcterms:created>
  <dcterms:modified xsi:type="dcterms:W3CDTF">2019-03-14T17:29:25Z</dcterms:modified>
</cp:coreProperties>
</file>