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65" r:id="rId5"/>
    <p:sldId id="263" r:id="rId6"/>
    <p:sldId id="266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String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Serialization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Serialization</a:t>
            </a:r>
            <a:r>
              <a:rPr lang="en-US" altLang="en-US" sz="1600" dirty="0">
                <a:solidFill>
                  <a:srgbClr val="242729"/>
                </a:solidFill>
                <a:cs typeface="Arial" panose="020B0604020202020204" pitchFamily="34" charset="0"/>
              </a:rPr>
              <a:t> is a process of converting an Object into stream of bytes so that it can be transferred over a network or stored in a persistent storage.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 err="1">
                <a:solidFill>
                  <a:srgbClr val="242729"/>
                </a:solidFill>
                <a:cs typeface="Arial" panose="020B0604020202020204" pitchFamily="34" charset="0"/>
              </a:rPr>
              <a:t>Deserialzation</a:t>
            </a: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242729"/>
                </a:solidFill>
                <a:cs typeface="Arial" panose="020B0604020202020204" pitchFamily="34" charset="0"/>
              </a:rPr>
              <a:t>is exact opposite - Fetch a stream of bytes from network or persistence storage and convert it back to the Object </a:t>
            </a: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with the same state</a:t>
            </a:r>
            <a:r>
              <a:rPr lang="en-US" altLang="en-US" sz="1600" dirty="0">
                <a:solidFill>
                  <a:srgbClr val="242729"/>
                </a:solidFill>
                <a:cs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42729"/>
                </a:solidFill>
                <a:cs typeface="Arial" panose="020B0604020202020204" pitchFamily="34" charset="0"/>
              </a:rPr>
              <a:t>Only thing to understand now is how those stream of bytes are interpreted or manipulated so that we get the exact same Object/ same state. There are various ways to achieve that. Some of them are: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XML</a:t>
            </a:r>
            <a:r>
              <a:rPr lang="en-US" altLang="en-US" sz="1600" dirty="0">
                <a:solidFill>
                  <a:srgbClr val="242729"/>
                </a:solidFill>
                <a:cs typeface="Arial" panose="020B0604020202020204" pitchFamily="34" charset="0"/>
              </a:rPr>
              <a:t> : Convert Object to XML, transfer it over a network or store it in a file/db. Retrieve it and convert it back to the object with same state. In Java we use </a:t>
            </a: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JAXB</a:t>
            </a:r>
            <a:r>
              <a:rPr lang="en-US" altLang="en-US" sz="1600" dirty="0">
                <a:solidFill>
                  <a:srgbClr val="242729"/>
                </a:solidFill>
                <a:cs typeface="Arial" panose="020B0604020202020204" pitchFamily="34" charset="0"/>
              </a:rPr>
              <a:t>(Java architecture for XML binding) library.(From java 6 it comes bundled with JDK).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JSON</a:t>
            </a:r>
            <a:r>
              <a:rPr lang="en-US" altLang="en-US" sz="1600" dirty="0">
                <a:solidFill>
                  <a:srgbClr val="242729"/>
                </a:solidFill>
                <a:cs typeface="Arial" panose="020B0604020202020204" pitchFamily="34" charset="0"/>
              </a:rPr>
              <a:t> :Same can be done by converting the Object to </a:t>
            </a: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JSON</a:t>
            </a:r>
            <a:r>
              <a:rPr lang="en-US" altLang="en-US" sz="1600" dirty="0">
                <a:solidFill>
                  <a:srgbClr val="242729"/>
                </a:solidFill>
                <a:cs typeface="Arial" panose="020B0604020202020204" pitchFamily="34" charset="0"/>
              </a:rPr>
              <a:t> (</a:t>
            </a:r>
            <a:r>
              <a:rPr lang="en-US" altLang="en-US" sz="1600" dirty="0" err="1">
                <a:solidFill>
                  <a:srgbClr val="242729"/>
                </a:solidFill>
                <a:cs typeface="Arial" panose="020B0604020202020204" pitchFamily="34" charset="0"/>
              </a:rPr>
              <a:t>Javascript</a:t>
            </a:r>
            <a:r>
              <a:rPr lang="en-US" altLang="en-US" sz="1600" dirty="0">
                <a:solidFill>
                  <a:srgbClr val="242729"/>
                </a:solidFill>
                <a:cs typeface="Arial" panose="020B0604020202020204" pitchFamily="34" charset="0"/>
              </a:rPr>
              <a:t> Object notation). Again there is GSON library that can be used for this.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42729"/>
                </a:solidFill>
                <a:cs typeface="Arial" panose="020B0604020202020204" pitchFamily="34" charset="0"/>
              </a:rPr>
              <a:t>Or we can use the Serialization that is provided by the OOP language itself. For </a:t>
            </a:r>
            <a:r>
              <a:rPr lang="en-US" altLang="en-US" sz="1600" dirty="0" err="1">
                <a:solidFill>
                  <a:srgbClr val="242729"/>
                </a:solidFill>
                <a:cs typeface="Arial" panose="020B0604020202020204" pitchFamily="34" charset="0"/>
              </a:rPr>
              <a:t>eg.</a:t>
            </a:r>
            <a:r>
              <a:rPr lang="en-US" altLang="en-US" sz="1600" dirty="0">
                <a:solidFill>
                  <a:srgbClr val="242729"/>
                </a:solidFill>
                <a:cs typeface="Arial" panose="020B0604020202020204" pitchFamily="34" charset="0"/>
              </a:rPr>
              <a:t> in Java you can serialize an Object my making it implement Serializable interface and writing to Object Stream.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https://www.youtube.com/watch?v=qo9S2CeoqQE&amp;list=PLsyeobzWxl7oZ-fxDYkOToURHhMuWD1BK&amp;index=120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Serialization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11347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We have one object in memory with one variable  </a:t>
            </a:r>
            <a:r>
              <a:rPr lang="en-US" altLang="en-US" sz="1600" b="1" dirty="0" err="1">
                <a:solidFill>
                  <a:srgbClr val="242729"/>
                </a:solidFill>
                <a:cs typeface="Arial" panose="020B0604020202020204" pitchFamily="34" charset="0"/>
              </a:rPr>
              <a:t>i</a:t>
            </a: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 = 4. We want to write this object to file.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Object in memory have to convert into stream format and then serially write into hard-drive.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https://www.youtube.com/watch?v=qo9S2CeoqQE&amp;list=PLsyeobzWxl7oZ-fxDYkOToURHhMuWD1BK&amp;index=120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0BE6D-1B9D-4AE3-8A4E-138E2B7AF45D}"/>
              </a:ext>
            </a:extLst>
          </p:cNvPr>
          <p:cNvSpPr/>
          <p:nvPr/>
        </p:nvSpPr>
        <p:spPr>
          <a:xfrm>
            <a:off x="704756" y="3290673"/>
            <a:ext cx="1909192" cy="772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ED4070-CEEE-4821-8E0E-962059ADB6BE}"/>
              </a:ext>
            </a:extLst>
          </p:cNvPr>
          <p:cNvSpPr/>
          <p:nvPr/>
        </p:nvSpPr>
        <p:spPr>
          <a:xfrm>
            <a:off x="645365" y="2659136"/>
            <a:ext cx="19091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name: obj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FA18F0-B728-471A-B0E1-307CD93AC9EC}"/>
              </a:ext>
            </a:extLst>
          </p:cNvPr>
          <p:cNvSpPr/>
          <p:nvPr/>
        </p:nvSpPr>
        <p:spPr>
          <a:xfrm>
            <a:off x="4932040" y="3191108"/>
            <a:ext cx="1909192" cy="7705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E0B291-8797-4591-8A50-82BF907918AA}"/>
              </a:ext>
            </a:extLst>
          </p:cNvPr>
          <p:cNvSpPr/>
          <p:nvPr/>
        </p:nvSpPr>
        <p:spPr>
          <a:xfrm>
            <a:off x="5257056" y="3407132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75B3CE-7003-48EF-92B8-E03E65CD2C80}"/>
              </a:ext>
            </a:extLst>
          </p:cNvPr>
          <p:cNvSpPr/>
          <p:nvPr/>
        </p:nvSpPr>
        <p:spPr>
          <a:xfrm>
            <a:off x="4932040" y="2682860"/>
            <a:ext cx="19091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name: obj1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7AB9AA-3997-40AC-88A7-2B4B31464A36}"/>
              </a:ext>
            </a:extLst>
          </p:cNvPr>
          <p:cNvSpPr/>
          <p:nvPr/>
        </p:nvSpPr>
        <p:spPr>
          <a:xfrm>
            <a:off x="3419872" y="5435435"/>
            <a:ext cx="864096" cy="766477"/>
          </a:xfrm>
          <a:prstGeom prst="flowChartMagneticDisk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3E225D-F68C-40A2-A2E4-BE1048C635FE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2323969" y="5203528"/>
            <a:ext cx="1095903" cy="615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27A9CA-76A6-4FDE-8269-4E66582E67BE}"/>
              </a:ext>
            </a:extLst>
          </p:cNvPr>
          <p:cNvCxnSpPr>
            <a:cxnSpLocks/>
            <a:stCxn id="17" idx="4"/>
            <a:endCxn id="47" idx="1"/>
          </p:cNvCxnSpPr>
          <p:nvPr/>
        </p:nvCxnSpPr>
        <p:spPr>
          <a:xfrm flipV="1">
            <a:off x="4283968" y="5183286"/>
            <a:ext cx="924321" cy="6353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16810-D26D-43CA-A3F4-DF18DF8B5025}"/>
              </a:ext>
            </a:extLst>
          </p:cNvPr>
          <p:cNvSpPr/>
          <p:nvPr/>
        </p:nvSpPr>
        <p:spPr>
          <a:xfrm>
            <a:off x="1656618" y="5769920"/>
            <a:ext cx="1346964" cy="452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Serialization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36E667-AFEC-447B-8EEF-8783DE23094F}"/>
              </a:ext>
            </a:extLst>
          </p:cNvPr>
          <p:cNvSpPr/>
          <p:nvPr/>
        </p:nvSpPr>
        <p:spPr>
          <a:xfrm>
            <a:off x="4572000" y="5749130"/>
            <a:ext cx="1746063" cy="452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De-Serialization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C384D8-A896-4187-B9FA-E7BD33121663}"/>
              </a:ext>
            </a:extLst>
          </p:cNvPr>
          <p:cNvSpPr/>
          <p:nvPr/>
        </p:nvSpPr>
        <p:spPr>
          <a:xfrm>
            <a:off x="1029772" y="3506697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6D806A-3173-43F0-9719-EC87936B66F5}"/>
              </a:ext>
            </a:extLst>
          </p:cNvPr>
          <p:cNvSpPr/>
          <p:nvPr/>
        </p:nvSpPr>
        <p:spPr>
          <a:xfrm>
            <a:off x="1014448" y="4917044"/>
            <a:ext cx="1309521" cy="572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Format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2FBE86-075B-441D-9C43-0ADA241BAE2F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>
            <a:off x="1659352" y="4063553"/>
            <a:ext cx="9857" cy="853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7748685-9C95-4F67-87D2-7BA9C7D0E688}"/>
              </a:ext>
            </a:extLst>
          </p:cNvPr>
          <p:cNvSpPr/>
          <p:nvPr/>
        </p:nvSpPr>
        <p:spPr>
          <a:xfrm>
            <a:off x="5208289" y="4896802"/>
            <a:ext cx="1309521" cy="572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Format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FC9184-59D3-464F-BB4A-20D8DCB07CD8}"/>
              </a:ext>
            </a:extLst>
          </p:cNvPr>
          <p:cNvCxnSpPr>
            <a:cxnSpLocks/>
            <a:stCxn id="47" idx="0"/>
            <a:endCxn id="10" idx="2"/>
          </p:cNvCxnSpPr>
          <p:nvPr/>
        </p:nvCxnSpPr>
        <p:spPr>
          <a:xfrm flipV="1">
            <a:off x="5863050" y="3961616"/>
            <a:ext cx="23586" cy="9351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2B4DCD4-BAC6-4C2E-80F5-0217CE832704}"/>
              </a:ext>
            </a:extLst>
          </p:cNvPr>
          <p:cNvSpPr/>
          <p:nvPr/>
        </p:nvSpPr>
        <p:spPr>
          <a:xfrm>
            <a:off x="7092280" y="4142810"/>
            <a:ext cx="1717213" cy="572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System.printf</a:t>
            </a:r>
            <a:r>
              <a:rPr lang="en-US" dirty="0">
                <a:solidFill>
                  <a:schemeClr val="tx1"/>
                </a:solidFill>
              </a:rPr>
              <a:t> 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43FAC6-7165-461C-B5A7-607B7DEDDA13}"/>
              </a:ext>
            </a:extLst>
          </p:cNvPr>
          <p:cNvCxnSpPr>
            <a:cxnSpLocks/>
            <a:stCxn id="10" idx="3"/>
            <a:endCxn id="57" idx="0"/>
          </p:cNvCxnSpPr>
          <p:nvPr/>
        </p:nvCxnSpPr>
        <p:spPr>
          <a:xfrm>
            <a:off x="6841232" y="3576362"/>
            <a:ext cx="1109655" cy="566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7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Serialization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Code example: Serialization: Transform Class Obj in memory into Stream Object. Write the stream object into file.</a:t>
            </a:r>
            <a:endParaRPr lang="en-US" altLang="en-US" sz="16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https://www.youtube.com/watch?v=qo9S2CeoqQE&amp;list=PLsyeobzWxl7oZ-fxDYkOToURHhMuWD1BK&amp;index=120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B327E-9FB8-4032-B25E-FD45CBA0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11369"/>
            <a:ext cx="4348906" cy="44167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8B695C-BE9E-44E1-9B1A-3CBAC688875E}"/>
              </a:ext>
            </a:extLst>
          </p:cNvPr>
          <p:cNvSpPr/>
          <p:nvPr/>
        </p:nvSpPr>
        <p:spPr>
          <a:xfrm>
            <a:off x="2267744" y="3068960"/>
            <a:ext cx="3456384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Serialization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Code example: open the Obj.txt file.</a:t>
            </a:r>
            <a:endParaRPr lang="en-US" altLang="en-US" sz="16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https://www.youtube.com/watch?v=qo9S2CeoqQE&amp;list=PLsyeobzWxl7oZ-fxDYkOToURHhMuWD1BK&amp;index=120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4CF7C1-4AE6-4B25-9C6E-1F4F9559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54981"/>
            <a:ext cx="3748088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57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Serialization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Code example: You can see the class Save is there and the variable I is there.</a:t>
            </a:r>
            <a:endParaRPr lang="en-US" altLang="en-US" sz="16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https://www.youtube.com/watch?v=qo9S2CeoqQE&amp;list=PLsyeobzWxl7oZ-fxDYkOToURHhMuWD1BK&amp;index=120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2A794-3327-439A-94D9-B05F5847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765903"/>
            <a:ext cx="6410325" cy="2371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245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Serialization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242729"/>
                </a:solidFill>
                <a:cs typeface="Arial" panose="020B0604020202020204" pitchFamily="34" charset="0"/>
              </a:rPr>
              <a:t>Code example: How do you retrieve the value? De-Serialization</a:t>
            </a:r>
            <a:endParaRPr lang="en-US" altLang="en-US" sz="16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https://www.youtube.com/watch?v=qo9S2CeoqQE&amp;list=PLsyeobzWxl7oZ-fxDYkOToURHhMuWD1BK&amp;index=120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31242-3B9D-4BC7-ACAA-2DE4F8F4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11369"/>
            <a:ext cx="4348906" cy="44167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F8011E-2AB9-4096-A3D8-2C78496796CC}"/>
              </a:ext>
            </a:extLst>
          </p:cNvPr>
          <p:cNvSpPr/>
          <p:nvPr/>
        </p:nvSpPr>
        <p:spPr>
          <a:xfrm>
            <a:off x="2339752" y="4303534"/>
            <a:ext cx="3456384" cy="781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286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 String</vt:lpstr>
      <vt:lpstr>1 Serialization</vt:lpstr>
      <vt:lpstr>1 Serialization</vt:lpstr>
      <vt:lpstr>1 Serialization</vt:lpstr>
      <vt:lpstr>1 Serialization</vt:lpstr>
      <vt:lpstr>1 Serialization</vt:lpstr>
      <vt:lpstr>1 Serialization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386</cp:revision>
  <dcterms:created xsi:type="dcterms:W3CDTF">2018-09-28T16:40:41Z</dcterms:created>
  <dcterms:modified xsi:type="dcterms:W3CDTF">2019-03-14T20:33:15Z</dcterms:modified>
</cp:coreProperties>
</file>