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1" r:id="rId3"/>
    <p:sldId id="263" r:id="rId4"/>
    <p:sldId id="264" r:id="rId5"/>
    <p:sldId id="262" r:id="rId6"/>
    <p:sldId id="265" r:id="rId7"/>
    <p:sldId id="266" r:id="rId8"/>
    <p:sldId id="268" r:id="rId9"/>
    <p:sldId id="267" r:id="rId10"/>
    <p:sldId id="269" r:id="rId11"/>
    <p:sldId id="271" r:id="rId12"/>
    <p:sldId id="270" r:id="rId13"/>
    <p:sldId id="272" r:id="rId14"/>
    <p:sldId id="259"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93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2019/3/25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2019/3/25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2019/3/25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2019/3/25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2019/3/25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2019/3/25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2019/3/25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2019/3/25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2019/3/25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2019/3/25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2019/3/25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2019/3/25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2019/3/25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OWfq_JlvJxM&amp;list=PLsyeobzWxl7oJca2fwLyKbDwlKUDPl3RE" TargetMode="Externa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OWfq_JlvJxM&amp;list=PLsyeobzWxl7oJca2fwLyKbDwlKUDPl3RE" TargetMode="External"/><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OWfq_JlvJxM&amp;list=PLsyeobzWxl7oJca2fwLyKbDwlKUDPl3RE" TargetMode="External"/><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OWfq_JlvJxM&amp;list=PLsyeobzWxl7oJca2fwLyKbDwlKUDPl3RE"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OWfq_JlvJxM&amp;list=PLsyeobzWxl7oJca2fwLyKbDwlKUDPl3RE"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OWfq_JlvJxM&amp;list=PLsyeobzWxl7oJca2fwLyKbDwlKUDPl3RE"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OWfq_JlvJxM&amp;list=PLsyeobzWxl7oJca2fwLyKbDwlKUDPl3RE"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OWfq_JlvJxM&amp;list=PLsyeobzWxl7oJca2fwLyKbDwlKUDPl3RE"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OWfq_JlvJxM&amp;list=PLsyeobzWxl7oJca2fwLyKbDwlKUDPl3RE"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OWfq_JlvJxM&amp;list=PLsyeobzWxl7oJca2fwLyKbDwlKUDPl3RE" TargetMode="External"/><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OWfq_JlvJxM&amp;list=PLsyeobzWxl7oJca2fwLyKbDwlKUDPl3RE"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OWfq_JlvJxM&amp;list=PLsyeobzWxl7oJca2fwLyKbDwlKUDPl3RE" TargetMode="Externa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Ch01 Connect MySQL Workbench</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Ch01 Connect MySQL Workbench</a:t>
            </a:r>
            <a:endParaRPr lang="zh-TW" altLang="en-US" b="1" dirty="0">
              <a:solidFill>
                <a:srgbClr val="FFFF00"/>
              </a:solidFill>
            </a:endParaRPr>
          </a:p>
        </p:txBody>
      </p:sp>
      <p:sp>
        <p:nvSpPr>
          <p:cNvPr id="3" name="副標題 2"/>
          <p:cNvSpPr>
            <a:spLocks noGrp="1"/>
          </p:cNvSpPr>
          <p:nvPr>
            <p:ph type="subTitle" idx="1"/>
          </p:nvPr>
        </p:nvSpPr>
        <p:spPr>
          <a:xfrm>
            <a:off x="467543" y="1268760"/>
            <a:ext cx="8219257" cy="8176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Click the “Schemas” tab in the Navigator of MySQL workbench.</a:t>
            </a:r>
          </a:p>
          <a:p>
            <a:pPr marL="342900" indent="-342900" algn="l">
              <a:buClr>
                <a:srgbClr val="0070C0"/>
              </a:buClr>
              <a:buSzPct val="80000"/>
              <a:buFont typeface="Wingdings" pitchFamily="2" charset="2"/>
              <a:buChar char="u"/>
            </a:pPr>
            <a:r>
              <a:rPr lang="en-US" sz="1600" dirty="0">
                <a:solidFill>
                  <a:schemeClr val="tx1"/>
                </a:solidFill>
              </a:rPr>
              <a:t>Display all the Schemas (Schema means “Outline of the Models”) on the right side picture below. The Schemas display all the databases available.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hlinkClick r:id="rId2"/>
              </a:rPr>
              <a:t>https://www.youtube.com/watch?v=OWfq_JlvJxM&amp;list=PLsyeobzWxl7oJca2fwLyKbDwlKUDPl3RE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C4620ECF-2470-4DDC-BD1E-6D87E4C140F5}"/>
              </a:ext>
            </a:extLst>
          </p:cNvPr>
          <p:cNvPicPr>
            <a:picLocks noChangeAspect="1"/>
          </p:cNvPicPr>
          <p:nvPr/>
        </p:nvPicPr>
        <p:blipFill>
          <a:blip r:embed="rId3"/>
          <a:stretch>
            <a:fillRect/>
          </a:stretch>
        </p:blipFill>
        <p:spPr>
          <a:xfrm>
            <a:off x="4788024" y="2357080"/>
            <a:ext cx="3794299" cy="2880320"/>
          </a:xfrm>
          <a:prstGeom prst="rect">
            <a:avLst/>
          </a:prstGeom>
          <a:ln>
            <a:solidFill>
              <a:srgbClr val="C00000"/>
            </a:solidFill>
          </a:ln>
        </p:spPr>
      </p:pic>
      <p:pic>
        <p:nvPicPr>
          <p:cNvPr id="11" name="Picture 10">
            <a:extLst>
              <a:ext uri="{FF2B5EF4-FFF2-40B4-BE49-F238E27FC236}">
                <a16:creationId xmlns:a16="http://schemas.microsoft.com/office/drawing/2014/main" id="{ECCCFC64-7489-47BE-B612-F6B1E4319E3A}"/>
              </a:ext>
            </a:extLst>
          </p:cNvPr>
          <p:cNvPicPr>
            <a:picLocks noChangeAspect="1"/>
          </p:cNvPicPr>
          <p:nvPr/>
        </p:nvPicPr>
        <p:blipFill>
          <a:blip r:embed="rId4"/>
          <a:stretch>
            <a:fillRect/>
          </a:stretch>
        </p:blipFill>
        <p:spPr>
          <a:xfrm>
            <a:off x="654441" y="2289798"/>
            <a:ext cx="3931523" cy="2956057"/>
          </a:xfrm>
          <a:prstGeom prst="rect">
            <a:avLst/>
          </a:prstGeom>
          <a:ln>
            <a:solidFill>
              <a:srgbClr val="C00000"/>
            </a:solidFill>
          </a:ln>
        </p:spPr>
      </p:pic>
      <p:sp>
        <p:nvSpPr>
          <p:cNvPr id="12" name="Rectangle 11">
            <a:extLst>
              <a:ext uri="{FF2B5EF4-FFF2-40B4-BE49-F238E27FC236}">
                <a16:creationId xmlns:a16="http://schemas.microsoft.com/office/drawing/2014/main" id="{86109EDA-79C1-4EF9-9B93-3250D1619579}"/>
              </a:ext>
            </a:extLst>
          </p:cNvPr>
          <p:cNvSpPr/>
          <p:nvPr/>
        </p:nvSpPr>
        <p:spPr>
          <a:xfrm>
            <a:off x="899593" y="4181307"/>
            <a:ext cx="432048"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8B66BFB-8CB3-4E70-B65E-FF860ABB2321}"/>
              </a:ext>
            </a:extLst>
          </p:cNvPr>
          <p:cNvCxnSpPr>
            <a:cxnSpLocks/>
            <a:stCxn id="12" idx="3"/>
            <a:endCxn id="16" idx="1"/>
          </p:cNvCxnSpPr>
          <p:nvPr/>
        </p:nvCxnSpPr>
        <p:spPr>
          <a:xfrm flipV="1">
            <a:off x="1331641" y="2967165"/>
            <a:ext cx="3451537" cy="132215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66D52FE-6788-493A-A74C-B73D2B29EAAE}"/>
              </a:ext>
            </a:extLst>
          </p:cNvPr>
          <p:cNvSpPr/>
          <p:nvPr/>
        </p:nvSpPr>
        <p:spPr>
          <a:xfrm>
            <a:off x="4783178" y="2689127"/>
            <a:ext cx="682046" cy="5560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1514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C9D90A4-15CA-429E-9209-90F2A07C19BE}"/>
              </a:ext>
            </a:extLst>
          </p:cNvPr>
          <p:cNvPicPr>
            <a:picLocks noChangeAspect="1"/>
          </p:cNvPicPr>
          <p:nvPr/>
        </p:nvPicPr>
        <p:blipFill>
          <a:blip r:embed="rId2"/>
          <a:stretch>
            <a:fillRect/>
          </a:stretch>
        </p:blipFill>
        <p:spPr>
          <a:xfrm>
            <a:off x="1936839" y="1861909"/>
            <a:ext cx="5270321" cy="3971643"/>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Ch01 Connect MySQL Workbench</a:t>
            </a:r>
            <a:endParaRPr lang="zh-TW" altLang="en-US" b="1" dirty="0">
              <a:solidFill>
                <a:srgbClr val="FFFF00"/>
              </a:solidFill>
            </a:endParaRPr>
          </a:p>
        </p:txBody>
      </p:sp>
      <p:sp>
        <p:nvSpPr>
          <p:cNvPr id="3" name="副標題 2"/>
          <p:cNvSpPr>
            <a:spLocks noGrp="1"/>
          </p:cNvSpPr>
          <p:nvPr>
            <p:ph type="subTitle" idx="1"/>
          </p:nvPr>
        </p:nvSpPr>
        <p:spPr>
          <a:xfrm>
            <a:off x="467543" y="1268760"/>
            <a:ext cx="8219257" cy="4491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Instance &gt; Start /Stop is to start or stop the server.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hlinkClick r:id="rId3"/>
              </a:rPr>
              <a:t>https://www.youtube.com/watch?v=OWfq_JlvJxM&amp;list=PLsyeobzWxl7oJca2fwLyKbDwlKUDPl3RE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2019/3/25</a:t>
            </a:fld>
            <a:endParaRPr lang="zh-TW" altLang="en-US"/>
          </a:p>
        </p:txBody>
      </p:sp>
      <p:sp>
        <p:nvSpPr>
          <p:cNvPr id="6" name="投影片編號版面配置區 5"/>
          <p:cNvSpPr>
            <a:spLocks noGrp="1"/>
          </p:cNvSpPr>
          <p:nvPr>
            <p:ph type="sldNum" sz="quarter" idx="12"/>
          </p:nvPr>
        </p:nvSpPr>
        <p:spPr>
          <a:xfrm>
            <a:off x="6553200" y="6356350"/>
            <a:ext cx="2133600" cy="365125"/>
          </a:xfrm>
        </p:spPr>
        <p:txBody>
          <a:bodyPr/>
          <a:lstStyle/>
          <a:p>
            <a:fld id="{E4D7E63D-91F2-4366-A2C4-1B00C9E2590E}" type="slidenum">
              <a:rPr lang="zh-TW" altLang="en-US" smtClean="0"/>
              <a:pPr/>
              <a:t>11</a:t>
            </a:fld>
            <a:endParaRPr lang="zh-TW" altLang="en-US"/>
          </a:p>
        </p:txBody>
      </p:sp>
      <p:sp>
        <p:nvSpPr>
          <p:cNvPr id="12" name="Rectangle 11">
            <a:extLst>
              <a:ext uri="{FF2B5EF4-FFF2-40B4-BE49-F238E27FC236}">
                <a16:creationId xmlns:a16="http://schemas.microsoft.com/office/drawing/2014/main" id="{86109EDA-79C1-4EF9-9B93-3250D1619579}"/>
              </a:ext>
            </a:extLst>
          </p:cNvPr>
          <p:cNvSpPr/>
          <p:nvPr/>
        </p:nvSpPr>
        <p:spPr>
          <a:xfrm>
            <a:off x="1955671" y="3186713"/>
            <a:ext cx="740400" cy="1440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8B66BFB-8CB3-4E70-B65E-FF860ABB2321}"/>
              </a:ext>
            </a:extLst>
          </p:cNvPr>
          <p:cNvCxnSpPr>
            <a:cxnSpLocks/>
            <a:stCxn id="12" idx="3"/>
            <a:endCxn id="16" idx="1"/>
          </p:cNvCxnSpPr>
          <p:nvPr/>
        </p:nvCxnSpPr>
        <p:spPr>
          <a:xfrm>
            <a:off x="2696071" y="3258721"/>
            <a:ext cx="144016" cy="24348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66D52FE-6788-493A-A74C-B73D2B29EAAE}"/>
              </a:ext>
            </a:extLst>
          </p:cNvPr>
          <p:cNvSpPr/>
          <p:nvPr/>
        </p:nvSpPr>
        <p:spPr>
          <a:xfrm>
            <a:off x="2840087" y="2305533"/>
            <a:ext cx="2376264" cy="23933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5797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F170564-EECD-4D28-A974-6F93EA1A3A1D}"/>
              </a:ext>
            </a:extLst>
          </p:cNvPr>
          <p:cNvPicPr>
            <a:picLocks noChangeAspect="1"/>
          </p:cNvPicPr>
          <p:nvPr/>
        </p:nvPicPr>
        <p:blipFill>
          <a:blip r:embed="rId2"/>
          <a:stretch>
            <a:fillRect/>
          </a:stretch>
        </p:blipFill>
        <p:spPr>
          <a:xfrm>
            <a:off x="1403648" y="2486178"/>
            <a:ext cx="5940152" cy="3783761"/>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Ch01 Connect MySQL Workbench</a:t>
            </a:r>
            <a:endParaRPr lang="zh-TW" altLang="en-US" b="1" dirty="0">
              <a:solidFill>
                <a:srgbClr val="FFFF00"/>
              </a:solidFill>
            </a:endParaRPr>
          </a:p>
        </p:txBody>
      </p:sp>
      <p:sp>
        <p:nvSpPr>
          <p:cNvPr id="3" name="副標題 2"/>
          <p:cNvSpPr>
            <a:spLocks noGrp="1"/>
          </p:cNvSpPr>
          <p:nvPr>
            <p:ph type="subTitle" idx="1"/>
          </p:nvPr>
        </p:nvSpPr>
        <p:spPr>
          <a:xfrm>
            <a:off x="467543" y="1268760"/>
            <a:ext cx="8219257" cy="7932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First, we can “create database </a:t>
            </a:r>
            <a:r>
              <a:rPr lang="en-US" sz="1600" dirty="0" err="1">
                <a:solidFill>
                  <a:schemeClr val="tx1"/>
                </a:solidFill>
              </a:rPr>
              <a:t>cde</a:t>
            </a:r>
            <a:r>
              <a:rPr lang="en-US" sz="1600" dirty="0">
                <a:solidFill>
                  <a:schemeClr val="tx1"/>
                </a:solidFill>
              </a:rPr>
              <a:t>;” in MySQL Workbench.</a:t>
            </a:r>
          </a:p>
          <a:p>
            <a:pPr marL="342900" indent="-342900" algn="l">
              <a:buClr>
                <a:srgbClr val="0070C0"/>
              </a:buClr>
              <a:buSzPct val="80000"/>
              <a:buFont typeface="Wingdings" pitchFamily="2" charset="2"/>
              <a:buChar char="u"/>
            </a:pPr>
            <a:r>
              <a:rPr lang="en-US" sz="1600" dirty="0">
                <a:solidFill>
                  <a:schemeClr val="tx1"/>
                </a:solidFill>
              </a:rPr>
              <a:t>Since we have database </a:t>
            </a:r>
            <a:r>
              <a:rPr lang="en-US" sz="1600" dirty="0" err="1">
                <a:solidFill>
                  <a:schemeClr val="tx1"/>
                </a:solidFill>
              </a:rPr>
              <a:t>abc</a:t>
            </a:r>
            <a:r>
              <a:rPr lang="en-US" sz="1600" dirty="0">
                <a:solidFill>
                  <a:schemeClr val="tx1"/>
                </a:solidFill>
              </a:rPr>
              <a:t> here, we can simple “use </a:t>
            </a:r>
            <a:r>
              <a:rPr lang="en-US" sz="1600" dirty="0" err="1">
                <a:solidFill>
                  <a:schemeClr val="tx1"/>
                </a:solidFill>
              </a:rPr>
              <a:t>abc</a:t>
            </a:r>
            <a:r>
              <a:rPr lang="en-US" sz="1600" dirty="0">
                <a:solidFill>
                  <a:schemeClr val="tx1"/>
                </a:solidFill>
              </a:rPr>
              <a:t>;” and then “Control &lt;Enter&gt;” or click execute button to execute </a:t>
            </a:r>
            <a:r>
              <a:rPr lang="en-US" sz="1600">
                <a:solidFill>
                  <a:schemeClr val="tx1"/>
                </a:solidFill>
              </a:rPr>
              <a:t>the command.</a:t>
            </a:r>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hlinkClick r:id="rId3"/>
              </a:rPr>
              <a:t>https://www.youtube.com/watch?v=OWfq_JlvJxM&amp;list=PLsyeobzWxl7oJca2fwLyKbDwlKUDPl3RE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2019/3/25</a:t>
            </a:fld>
            <a:endParaRPr lang="zh-TW" altLang="en-US"/>
          </a:p>
        </p:txBody>
      </p:sp>
      <p:sp>
        <p:nvSpPr>
          <p:cNvPr id="6" name="投影片編號版面配置區 5"/>
          <p:cNvSpPr>
            <a:spLocks noGrp="1"/>
          </p:cNvSpPr>
          <p:nvPr>
            <p:ph type="sldNum" sz="quarter" idx="12"/>
          </p:nvPr>
        </p:nvSpPr>
        <p:spPr>
          <a:xfrm>
            <a:off x="6553200" y="6356350"/>
            <a:ext cx="2133600" cy="365125"/>
          </a:xfrm>
        </p:spPr>
        <p:txBody>
          <a:bodyPr/>
          <a:lstStyle/>
          <a:p>
            <a:fld id="{E4D7E63D-91F2-4366-A2C4-1B00C9E2590E}" type="slidenum">
              <a:rPr lang="zh-TW" altLang="en-US" smtClean="0"/>
              <a:pPr/>
              <a:t>12</a:t>
            </a:fld>
            <a:endParaRPr lang="zh-TW" altLang="en-US"/>
          </a:p>
        </p:txBody>
      </p:sp>
      <p:sp>
        <p:nvSpPr>
          <p:cNvPr id="12" name="Rectangle 11">
            <a:extLst>
              <a:ext uri="{FF2B5EF4-FFF2-40B4-BE49-F238E27FC236}">
                <a16:creationId xmlns:a16="http://schemas.microsoft.com/office/drawing/2014/main" id="{86109EDA-79C1-4EF9-9B93-3250D1619579}"/>
              </a:ext>
            </a:extLst>
          </p:cNvPr>
          <p:cNvSpPr/>
          <p:nvPr/>
        </p:nvSpPr>
        <p:spPr>
          <a:xfrm>
            <a:off x="2771800" y="3297249"/>
            <a:ext cx="740400" cy="19809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8B66BFB-8CB3-4E70-B65E-FF860ABB2321}"/>
              </a:ext>
            </a:extLst>
          </p:cNvPr>
          <p:cNvCxnSpPr>
            <a:cxnSpLocks/>
            <a:stCxn id="12" idx="2"/>
          </p:cNvCxnSpPr>
          <p:nvPr/>
        </p:nvCxnSpPr>
        <p:spPr>
          <a:xfrm>
            <a:off x="3142000" y="3495343"/>
            <a:ext cx="709920" cy="257865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66D52FE-6788-493A-A74C-B73D2B29EAAE}"/>
              </a:ext>
            </a:extLst>
          </p:cNvPr>
          <p:cNvSpPr/>
          <p:nvPr/>
        </p:nvSpPr>
        <p:spPr>
          <a:xfrm>
            <a:off x="2483768" y="6085748"/>
            <a:ext cx="2808312" cy="1841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7711D70-A869-438C-815D-F2F7888D3CDC}"/>
              </a:ext>
            </a:extLst>
          </p:cNvPr>
          <p:cNvSpPr/>
          <p:nvPr/>
        </p:nvSpPr>
        <p:spPr>
          <a:xfrm>
            <a:off x="2771800" y="3116508"/>
            <a:ext cx="216024" cy="19809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47DAC0F0-0BC4-4293-97FE-797211450133}"/>
              </a:ext>
            </a:extLst>
          </p:cNvPr>
          <p:cNvCxnSpPr>
            <a:cxnSpLocks/>
            <a:stCxn id="33" idx="2"/>
          </p:cNvCxnSpPr>
          <p:nvPr/>
        </p:nvCxnSpPr>
        <p:spPr>
          <a:xfrm>
            <a:off x="2879812" y="3314602"/>
            <a:ext cx="972108" cy="275939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7825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Ch01 Connect MySQL Workbench</a:t>
            </a:r>
            <a:endParaRPr lang="zh-TW" altLang="en-US" b="1" dirty="0">
              <a:solidFill>
                <a:srgbClr val="FFFF00"/>
              </a:solidFill>
            </a:endParaRPr>
          </a:p>
        </p:txBody>
      </p:sp>
      <p:sp>
        <p:nvSpPr>
          <p:cNvPr id="3" name="副標題 2"/>
          <p:cNvSpPr>
            <a:spLocks noGrp="1"/>
          </p:cNvSpPr>
          <p:nvPr>
            <p:ph type="subTitle" idx="1"/>
          </p:nvPr>
        </p:nvSpPr>
        <p:spPr>
          <a:xfrm>
            <a:off x="467543" y="1268760"/>
            <a:ext cx="8219257" cy="7932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You also can “create database </a:t>
            </a:r>
            <a:r>
              <a:rPr lang="en-US" sz="1600" dirty="0" err="1">
                <a:solidFill>
                  <a:schemeClr val="tx1"/>
                </a:solidFill>
              </a:rPr>
              <a:t>cde</a:t>
            </a:r>
            <a:r>
              <a:rPr lang="en-US" sz="1600" dirty="0">
                <a:solidFill>
                  <a:schemeClr val="tx1"/>
                </a:solidFill>
              </a:rPr>
              <a:t>;” and “use </a:t>
            </a:r>
            <a:r>
              <a:rPr lang="en-US" sz="1600" dirty="0" err="1">
                <a:solidFill>
                  <a:schemeClr val="tx1"/>
                </a:solidFill>
              </a:rPr>
              <a:t>cde</a:t>
            </a:r>
            <a:r>
              <a:rPr lang="en-US" sz="1600" dirty="0">
                <a:solidFill>
                  <a:schemeClr val="tx1"/>
                </a:solidFill>
              </a:rPr>
              <a:t>;”</a:t>
            </a:r>
          </a:p>
          <a:p>
            <a:pPr marL="342900" indent="-342900" algn="l">
              <a:buClr>
                <a:srgbClr val="0070C0"/>
              </a:buClr>
              <a:buSzPct val="80000"/>
              <a:buFont typeface="Wingdings" pitchFamily="2" charset="2"/>
              <a:buChar char="u"/>
            </a:pPr>
            <a:r>
              <a:rPr lang="en-US" sz="1600" dirty="0">
                <a:solidFill>
                  <a:schemeClr val="tx1"/>
                </a:solidFill>
              </a:rPr>
              <a:t>Exit and login to check the schema. The database </a:t>
            </a:r>
            <a:r>
              <a:rPr lang="en-US" sz="1600" dirty="0" err="1">
                <a:solidFill>
                  <a:schemeClr val="tx1"/>
                </a:solidFill>
              </a:rPr>
              <a:t>cde</a:t>
            </a:r>
            <a:r>
              <a:rPr lang="en-US" sz="1600" dirty="0">
                <a:solidFill>
                  <a:schemeClr val="tx1"/>
                </a:solidFill>
              </a:rPr>
              <a:t> is in the schema.</a:t>
            </a: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hlinkClick r:id="rId2"/>
              </a:rPr>
              <a:t>https://www.youtube.com/watch?v=OWfq_JlvJxM&amp;list=PLsyeobzWxl7oJca2fwLyKbDwlKUDPl3RE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2019/3/25</a:t>
            </a:fld>
            <a:endParaRPr lang="zh-TW" altLang="en-US"/>
          </a:p>
        </p:txBody>
      </p:sp>
      <p:sp>
        <p:nvSpPr>
          <p:cNvPr id="6" name="投影片編號版面配置區 5"/>
          <p:cNvSpPr>
            <a:spLocks noGrp="1"/>
          </p:cNvSpPr>
          <p:nvPr>
            <p:ph type="sldNum" sz="quarter" idx="12"/>
          </p:nvPr>
        </p:nvSpPr>
        <p:spPr>
          <a:xfrm>
            <a:off x="6553200" y="6356350"/>
            <a:ext cx="2133600" cy="365125"/>
          </a:xfrm>
        </p:spPr>
        <p:txBody>
          <a:bodyPr/>
          <a:lstStyle/>
          <a:p>
            <a:fld id="{E4D7E63D-91F2-4366-A2C4-1B00C9E2590E}" type="slidenum">
              <a:rPr lang="zh-TW" altLang="en-US" smtClean="0"/>
              <a:pPr/>
              <a:t>13</a:t>
            </a:fld>
            <a:endParaRPr lang="zh-TW" altLang="en-US"/>
          </a:p>
        </p:txBody>
      </p:sp>
      <p:sp>
        <p:nvSpPr>
          <p:cNvPr id="12" name="Rectangle 11">
            <a:extLst>
              <a:ext uri="{FF2B5EF4-FFF2-40B4-BE49-F238E27FC236}">
                <a16:creationId xmlns:a16="http://schemas.microsoft.com/office/drawing/2014/main" id="{86109EDA-79C1-4EF9-9B93-3250D1619579}"/>
              </a:ext>
            </a:extLst>
          </p:cNvPr>
          <p:cNvSpPr/>
          <p:nvPr/>
        </p:nvSpPr>
        <p:spPr>
          <a:xfrm>
            <a:off x="2771800" y="3297249"/>
            <a:ext cx="740400" cy="19809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7711D70-A869-438C-815D-F2F7888D3CDC}"/>
              </a:ext>
            </a:extLst>
          </p:cNvPr>
          <p:cNvSpPr/>
          <p:nvPr/>
        </p:nvSpPr>
        <p:spPr>
          <a:xfrm>
            <a:off x="2771800" y="3116508"/>
            <a:ext cx="216024" cy="19809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195F1B9-FE5D-4A1C-9C50-0D5D9CEF27F9}"/>
              </a:ext>
            </a:extLst>
          </p:cNvPr>
          <p:cNvPicPr>
            <a:picLocks noChangeAspect="1"/>
          </p:cNvPicPr>
          <p:nvPr/>
        </p:nvPicPr>
        <p:blipFill>
          <a:blip r:embed="rId3"/>
          <a:stretch>
            <a:fillRect/>
          </a:stretch>
        </p:blipFill>
        <p:spPr>
          <a:xfrm>
            <a:off x="1638300" y="2377299"/>
            <a:ext cx="4914900" cy="2590800"/>
          </a:xfrm>
          <a:prstGeom prst="rect">
            <a:avLst/>
          </a:prstGeom>
          <a:ln>
            <a:solidFill>
              <a:srgbClr val="C00000"/>
            </a:solidFill>
          </a:ln>
        </p:spPr>
      </p:pic>
    </p:spTree>
    <p:extLst>
      <p:ext uri="{BB962C8B-B14F-4D97-AF65-F5344CB8AC3E}">
        <p14:creationId xmlns:p14="http://schemas.microsoft.com/office/powerpoint/2010/main" val="541885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2019/3/25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Ch01 Connect MySQL Workbench</a:t>
            </a:r>
            <a:endParaRPr lang="zh-TW" altLang="en-US" b="1" dirty="0">
              <a:solidFill>
                <a:srgbClr val="FFFF00"/>
              </a:solidFill>
            </a:endParaRPr>
          </a:p>
        </p:txBody>
      </p:sp>
      <p:sp>
        <p:nvSpPr>
          <p:cNvPr id="3" name="副標題 2"/>
          <p:cNvSpPr>
            <a:spLocks noGrp="1"/>
          </p:cNvSpPr>
          <p:nvPr>
            <p:ph type="subTitle" idx="1"/>
          </p:nvPr>
        </p:nvSpPr>
        <p:spPr>
          <a:xfrm>
            <a:off x="467544" y="1268760"/>
            <a:ext cx="5184576" cy="34563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Last section, we installed the “MySQL Community version 8.0.15” which includes the MySQL Workbench, API connectors for Java, C++, Python, and etc.</a:t>
            </a:r>
          </a:p>
          <a:p>
            <a:pPr marL="342900" indent="-342900" algn="l">
              <a:buClr>
                <a:srgbClr val="0070C0"/>
              </a:buClr>
              <a:buSzPct val="80000"/>
              <a:buFont typeface="Wingdings" pitchFamily="2" charset="2"/>
              <a:buChar char="u"/>
            </a:pPr>
            <a:r>
              <a:rPr lang="en-US" sz="1600" dirty="0">
                <a:solidFill>
                  <a:schemeClr val="tx1"/>
                </a:solidFill>
              </a:rPr>
              <a:t>MySQL Workbench is the GUI version of MySQL Console Operation.</a:t>
            </a:r>
          </a:p>
          <a:p>
            <a:pPr marL="342900" indent="-342900" algn="l">
              <a:buClr>
                <a:srgbClr val="0070C0"/>
              </a:buClr>
              <a:buSzPct val="80000"/>
              <a:buFont typeface="Wingdings" pitchFamily="2" charset="2"/>
              <a:buChar char="u"/>
            </a:pPr>
            <a:r>
              <a:rPr lang="en-US" sz="1600" dirty="0">
                <a:solidFill>
                  <a:schemeClr val="tx1"/>
                </a:solidFill>
              </a:rPr>
              <a:t>This sections discusses how to use MySQL Workbench.</a:t>
            </a:r>
          </a:p>
          <a:p>
            <a:pPr marL="342900" indent="-342900" algn="l">
              <a:buClr>
                <a:srgbClr val="0070C0"/>
              </a:buClr>
              <a:buSzPct val="80000"/>
              <a:buFont typeface="Wingdings" pitchFamily="2" charset="2"/>
              <a:buChar char="u"/>
            </a:pPr>
            <a:r>
              <a:rPr lang="en-US" sz="1600" dirty="0">
                <a:solidFill>
                  <a:schemeClr val="tx1"/>
                </a:solidFill>
              </a:rPr>
              <a:t>In order to use MySQL Workbench, we need to verify the MySQL setup on our machine. We start the MySQL Console first.</a:t>
            </a:r>
          </a:p>
          <a:p>
            <a:pPr marL="342900" indent="-342900" algn="l">
              <a:buClr>
                <a:srgbClr val="0070C0"/>
              </a:buClr>
              <a:buSzPct val="80000"/>
              <a:buFont typeface="Wingdings" pitchFamily="2" charset="2"/>
              <a:buChar char="u"/>
            </a:pPr>
            <a:r>
              <a:rPr lang="en-US" sz="1600" dirty="0">
                <a:solidFill>
                  <a:schemeClr val="tx1"/>
                </a:solidFill>
              </a:rPr>
              <a:t>On Windows, search “MySQL 8.0 Command Line Client”.</a:t>
            </a:r>
          </a:p>
          <a:p>
            <a:pPr marL="342900" indent="-342900" algn="l">
              <a:buClr>
                <a:srgbClr val="0070C0"/>
              </a:buClr>
              <a:buSzPct val="80000"/>
              <a:buFont typeface="Wingdings" pitchFamily="2" charset="2"/>
              <a:buChar char="u"/>
            </a:pPr>
            <a:r>
              <a:rPr lang="en-US" sz="1600" dirty="0">
                <a:solidFill>
                  <a:schemeClr val="tx1"/>
                </a:solidFill>
              </a:rPr>
              <a:t>Note: If we don’t have the Console, we have to download MySQL Community Edition again in the previous section.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hlinkClick r:id="rId2"/>
              </a:rPr>
              <a:t>https://www.youtube.com/watch?v=OWfq_JlvJxM&amp;list=PLsyeobzWxl7oJca2fwLyKbDwlKUDPl3RE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5097AA0C-1A6E-460F-A97F-7926A2CCD618}"/>
              </a:ext>
            </a:extLst>
          </p:cNvPr>
          <p:cNvPicPr>
            <a:picLocks noChangeAspect="1"/>
          </p:cNvPicPr>
          <p:nvPr/>
        </p:nvPicPr>
        <p:blipFill>
          <a:blip r:embed="rId3"/>
          <a:stretch>
            <a:fillRect/>
          </a:stretch>
        </p:blipFill>
        <p:spPr>
          <a:xfrm>
            <a:off x="5835135" y="1246342"/>
            <a:ext cx="2985337" cy="5241607"/>
          </a:xfrm>
          <a:prstGeom prst="rect">
            <a:avLst/>
          </a:prstGeom>
          <a:ln>
            <a:solidFill>
              <a:srgbClr val="C00000"/>
            </a:solidFill>
          </a:ln>
        </p:spPr>
      </p:pic>
    </p:spTree>
    <p:extLst>
      <p:ext uri="{BB962C8B-B14F-4D97-AF65-F5344CB8AC3E}">
        <p14:creationId xmlns:p14="http://schemas.microsoft.com/office/powerpoint/2010/main" val="1551808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Ch01 Connect MySQL Workbench</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Select “MySQL 8.0 Command Line Client”, we have “MySQL 8.0 Command Line Client” pop up.</a:t>
            </a:r>
          </a:p>
          <a:p>
            <a:pPr marL="342900" indent="-342900" algn="l">
              <a:buClr>
                <a:srgbClr val="0070C0"/>
              </a:buClr>
              <a:buSzPct val="80000"/>
              <a:buFont typeface="Wingdings" pitchFamily="2" charset="2"/>
              <a:buChar char="u"/>
            </a:pPr>
            <a:r>
              <a:rPr lang="en-US" sz="1600" dirty="0">
                <a:solidFill>
                  <a:schemeClr val="tx1"/>
                </a:solidFill>
              </a:rPr>
              <a:t>There is “Enter password:” prompt. Enter  my password: “Pc1997=</a:t>
            </a:r>
            <a:r>
              <a:rPr lang="en-US" sz="1600" dirty="0" err="1">
                <a:solidFill>
                  <a:schemeClr val="tx1"/>
                </a:solidFill>
              </a:rPr>
              <a:t>ch</a:t>
            </a:r>
            <a:r>
              <a:rPr lang="en-US" sz="1600" dirty="0">
                <a:solidFill>
                  <a:schemeClr val="tx1"/>
                </a:solidFill>
              </a:rPr>
              <a:t>” to get in.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hlinkClick r:id="rId2"/>
              </a:rPr>
              <a:t>https://www.youtube.com/watch?v=OWfq_JlvJxM&amp;list=PLsyeobzWxl7oJca2fwLyKbDwlKUDPl3RE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8" name="Picture 7">
            <a:extLst>
              <a:ext uri="{FF2B5EF4-FFF2-40B4-BE49-F238E27FC236}">
                <a16:creationId xmlns:a16="http://schemas.microsoft.com/office/drawing/2014/main" id="{B210E0D5-0915-42D6-B5D1-84062543F252}"/>
              </a:ext>
            </a:extLst>
          </p:cNvPr>
          <p:cNvPicPr>
            <a:picLocks noChangeAspect="1"/>
          </p:cNvPicPr>
          <p:nvPr/>
        </p:nvPicPr>
        <p:blipFill>
          <a:blip r:embed="rId3"/>
          <a:stretch>
            <a:fillRect/>
          </a:stretch>
        </p:blipFill>
        <p:spPr>
          <a:xfrm>
            <a:off x="3845945" y="2248114"/>
            <a:ext cx="4860032" cy="2587033"/>
          </a:xfrm>
          <a:prstGeom prst="rect">
            <a:avLst/>
          </a:prstGeom>
          <a:ln>
            <a:solidFill>
              <a:srgbClr val="C00000"/>
            </a:solidFill>
          </a:ln>
        </p:spPr>
      </p:pic>
      <p:pic>
        <p:nvPicPr>
          <p:cNvPr id="9" name="Picture 8">
            <a:extLst>
              <a:ext uri="{FF2B5EF4-FFF2-40B4-BE49-F238E27FC236}">
                <a16:creationId xmlns:a16="http://schemas.microsoft.com/office/drawing/2014/main" id="{AB868CCA-AE56-4AF8-A232-1C0543EC32E3}"/>
              </a:ext>
            </a:extLst>
          </p:cNvPr>
          <p:cNvPicPr>
            <a:picLocks noChangeAspect="1"/>
          </p:cNvPicPr>
          <p:nvPr/>
        </p:nvPicPr>
        <p:blipFill>
          <a:blip r:embed="rId4"/>
          <a:stretch>
            <a:fillRect/>
          </a:stretch>
        </p:blipFill>
        <p:spPr>
          <a:xfrm>
            <a:off x="1035473" y="2155061"/>
            <a:ext cx="2193343" cy="3851037"/>
          </a:xfrm>
          <a:prstGeom prst="rect">
            <a:avLst/>
          </a:prstGeom>
          <a:ln>
            <a:solidFill>
              <a:srgbClr val="C00000"/>
            </a:solidFill>
          </a:ln>
        </p:spPr>
      </p:pic>
      <p:sp>
        <p:nvSpPr>
          <p:cNvPr id="10" name="Rectangle 9">
            <a:extLst>
              <a:ext uri="{FF2B5EF4-FFF2-40B4-BE49-F238E27FC236}">
                <a16:creationId xmlns:a16="http://schemas.microsoft.com/office/drawing/2014/main" id="{B7118C0D-056A-46B7-A0FD-37F6C9C1DB2F}"/>
              </a:ext>
            </a:extLst>
          </p:cNvPr>
          <p:cNvSpPr/>
          <p:nvPr/>
        </p:nvSpPr>
        <p:spPr>
          <a:xfrm>
            <a:off x="1181649" y="3112210"/>
            <a:ext cx="2047167"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0FD39171-76AE-421A-8E2B-725982334E33}"/>
              </a:ext>
            </a:extLst>
          </p:cNvPr>
          <p:cNvCxnSpPr>
            <a:stCxn id="10" idx="3"/>
            <a:endCxn id="8" idx="1"/>
          </p:cNvCxnSpPr>
          <p:nvPr/>
        </p:nvCxnSpPr>
        <p:spPr>
          <a:xfrm>
            <a:off x="3228816" y="3294773"/>
            <a:ext cx="617129" cy="2468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2448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Ch01 Connect MySQL Workbench</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14401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At “Enter password:” prompt, enter password: “Pc1997=</a:t>
            </a:r>
            <a:r>
              <a:rPr lang="en-US" sz="1600" dirty="0" err="1">
                <a:solidFill>
                  <a:schemeClr val="tx1"/>
                </a:solidFill>
              </a:rPr>
              <a:t>ch</a:t>
            </a:r>
            <a:r>
              <a:rPr lang="en-US" sz="1600" dirty="0">
                <a:solidFill>
                  <a:schemeClr val="tx1"/>
                </a:solidFill>
              </a:rPr>
              <a:t>”</a:t>
            </a:r>
          </a:p>
          <a:p>
            <a:pPr marL="342900" indent="-342900" algn="l">
              <a:buClr>
                <a:srgbClr val="0070C0"/>
              </a:buClr>
              <a:buSzPct val="80000"/>
              <a:buFont typeface="Wingdings" pitchFamily="2" charset="2"/>
              <a:buChar char="u"/>
            </a:pPr>
            <a:r>
              <a:rPr lang="en-US" sz="1600" dirty="0">
                <a:solidFill>
                  <a:schemeClr val="tx1"/>
                </a:solidFill>
              </a:rPr>
              <a:t>We have the “</a:t>
            </a:r>
            <a:r>
              <a:rPr lang="en-US" sz="1600" dirty="0" err="1">
                <a:solidFill>
                  <a:schemeClr val="tx1"/>
                </a:solidFill>
              </a:rPr>
              <a:t>mysql</a:t>
            </a:r>
            <a:r>
              <a:rPr lang="en-US" sz="1600" dirty="0">
                <a:solidFill>
                  <a:schemeClr val="tx1"/>
                </a:solidFill>
              </a:rPr>
              <a:t> &gt;” as follow.</a:t>
            </a:r>
          </a:p>
          <a:p>
            <a:pPr marL="342900" indent="-342900" algn="l">
              <a:buClr>
                <a:srgbClr val="0070C0"/>
              </a:buClr>
              <a:buSzPct val="80000"/>
              <a:buFont typeface="Wingdings" pitchFamily="2" charset="2"/>
              <a:buChar char="u"/>
            </a:pPr>
            <a:r>
              <a:rPr lang="en-US" sz="1600" dirty="0">
                <a:solidFill>
                  <a:schemeClr val="tx1"/>
                </a:solidFill>
              </a:rPr>
              <a:t>The password was setup when you installed MySQL Community Edition in the last section.</a:t>
            </a:r>
          </a:p>
          <a:p>
            <a:pPr marL="342900" indent="-342900" algn="l">
              <a:buClr>
                <a:srgbClr val="0070C0"/>
              </a:buClr>
              <a:buSzPct val="80000"/>
              <a:buFont typeface="Wingdings" pitchFamily="2" charset="2"/>
              <a:buChar char="u"/>
            </a:pPr>
            <a:r>
              <a:rPr lang="en-US" sz="1600" dirty="0">
                <a:solidFill>
                  <a:schemeClr val="tx1"/>
                </a:solidFill>
              </a:rPr>
              <a:t>From this console, you can create database, create tables, insert values, request database by query. We have all the operation in console-based only.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hlinkClick r:id="rId2"/>
              </a:rPr>
              <a:t>https://www.youtube.com/watch?v=OWfq_JlvJxM&amp;list=PLsyeobzWxl7oJca2fwLyKbDwlKUDPl3RE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13" name="Picture 12">
            <a:extLst>
              <a:ext uri="{FF2B5EF4-FFF2-40B4-BE49-F238E27FC236}">
                <a16:creationId xmlns:a16="http://schemas.microsoft.com/office/drawing/2014/main" id="{4F83AA5C-9871-4122-9A64-157BC5BD0B04}"/>
              </a:ext>
            </a:extLst>
          </p:cNvPr>
          <p:cNvPicPr>
            <a:picLocks noChangeAspect="1"/>
          </p:cNvPicPr>
          <p:nvPr/>
        </p:nvPicPr>
        <p:blipFill>
          <a:blip r:embed="rId3"/>
          <a:stretch>
            <a:fillRect/>
          </a:stretch>
        </p:blipFill>
        <p:spPr>
          <a:xfrm>
            <a:off x="1226796" y="2825910"/>
            <a:ext cx="6804248" cy="3530440"/>
          </a:xfrm>
          <a:prstGeom prst="rect">
            <a:avLst/>
          </a:prstGeom>
          <a:ln>
            <a:solidFill>
              <a:srgbClr val="C00000"/>
            </a:solidFill>
          </a:ln>
        </p:spPr>
      </p:pic>
    </p:spTree>
    <p:extLst>
      <p:ext uri="{BB962C8B-B14F-4D97-AF65-F5344CB8AC3E}">
        <p14:creationId xmlns:p14="http://schemas.microsoft.com/office/powerpoint/2010/main" val="4027916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Ch01 Connect MySQL Workbench</a:t>
            </a:r>
            <a:endParaRPr lang="zh-TW" altLang="en-US" b="1" dirty="0">
              <a:solidFill>
                <a:srgbClr val="FFFF00"/>
              </a:solidFill>
            </a:endParaRPr>
          </a:p>
        </p:txBody>
      </p:sp>
      <p:sp>
        <p:nvSpPr>
          <p:cNvPr id="3" name="副標題 2"/>
          <p:cNvSpPr>
            <a:spLocks noGrp="1"/>
          </p:cNvSpPr>
          <p:nvPr>
            <p:ph type="subTitle" idx="1"/>
          </p:nvPr>
        </p:nvSpPr>
        <p:spPr>
          <a:xfrm>
            <a:off x="467544" y="1268759"/>
            <a:ext cx="8280920" cy="14401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Create database </a:t>
            </a:r>
            <a:r>
              <a:rPr lang="en-US" sz="1600" dirty="0" err="1">
                <a:solidFill>
                  <a:schemeClr val="tx1"/>
                </a:solidFill>
              </a:rPr>
              <a:t>abc</a:t>
            </a:r>
            <a:r>
              <a:rPr lang="en-US" sz="1600" dirty="0">
                <a:solidFill>
                  <a:schemeClr val="tx1"/>
                </a:solidFill>
              </a:rPr>
              <a:t>.</a:t>
            </a:r>
          </a:p>
          <a:p>
            <a:pPr marL="342900" indent="-342900" algn="l">
              <a:buClr>
                <a:srgbClr val="0070C0"/>
              </a:buClr>
              <a:buSzPct val="80000"/>
              <a:buFont typeface="Wingdings" pitchFamily="2" charset="2"/>
              <a:buChar char="u"/>
            </a:pPr>
            <a:r>
              <a:rPr lang="en-US" sz="1600" dirty="0">
                <a:solidFill>
                  <a:schemeClr val="tx1"/>
                </a:solidFill>
              </a:rPr>
              <a:t>&gt; create database </a:t>
            </a:r>
            <a:r>
              <a:rPr lang="en-US" sz="1600" dirty="0" err="1">
                <a:solidFill>
                  <a:schemeClr val="tx1"/>
                </a:solidFill>
              </a:rPr>
              <a:t>abc</a:t>
            </a:r>
            <a:r>
              <a:rPr lang="en-US" sz="1600" dirty="0">
                <a:solidFill>
                  <a:schemeClr val="tx1"/>
                </a:solidFill>
              </a:rPr>
              <a:t>;</a:t>
            </a:r>
          </a:p>
          <a:p>
            <a:pPr marL="342900" indent="-342900" algn="l">
              <a:buClr>
                <a:srgbClr val="0070C0"/>
              </a:buClr>
              <a:buSzPct val="80000"/>
              <a:buFont typeface="Wingdings" pitchFamily="2" charset="2"/>
              <a:buChar char="u"/>
            </a:pPr>
            <a:r>
              <a:rPr lang="en-US" sz="1600" dirty="0">
                <a:solidFill>
                  <a:schemeClr val="tx1"/>
                </a:solidFill>
              </a:rPr>
              <a:t>Everything we do here is console-based. We need more features, for example,  login, utilities, libraries, bug reporters, user friendly, and etc. This console level application is not good enough. We need a GUI or IDE software where we can get all the features.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hlinkClick r:id="rId2"/>
              </a:rPr>
              <a:t>https://www.youtube.com/watch?v=OWfq_JlvJxM&amp;list=PLsyeobzWxl7oJca2fwLyKbDwlKUDPl3RE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14" name="Picture 13">
            <a:extLst>
              <a:ext uri="{FF2B5EF4-FFF2-40B4-BE49-F238E27FC236}">
                <a16:creationId xmlns:a16="http://schemas.microsoft.com/office/drawing/2014/main" id="{D57679B4-4EF5-4E3D-9EF7-8C51F1FAA9FB}"/>
              </a:ext>
            </a:extLst>
          </p:cNvPr>
          <p:cNvPicPr>
            <a:picLocks noChangeAspect="1"/>
          </p:cNvPicPr>
          <p:nvPr/>
        </p:nvPicPr>
        <p:blipFill>
          <a:blip r:embed="rId3"/>
          <a:stretch>
            <a:fillRect/>
          </a:stretch>
        </p:blipFill>
        <p:spPr>
          <a:xfrm>
            <a:off x="1691680" y="2978722"/>
            <a:ext cx="6096000" cy="2943225"/>
          </a:xfrm>
          <a:prstGeom prst="rect">
            <a:avLst/>
          </a:prstGeom>
          <a:ln>
            <a:solidFill>
              <a:srgbClr val="C00000"/>
            </a:solidFill>
          </a:ln>
        </p:spPr>
      </p:pic>
    </p:spTree>
    <p:extLst>
      <p:ext uri="{BB962C8B-B14F-4D97-AF65-F5344CB8AC3E}">
        <p14:creationId xmlns:p14="http://schemas.microsoft.com/office/powerpoint/2010/main" val="2696043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Ch01 Connect MySQL Workbench</a:t>
            </a:r>
            <a:endParaRPr lang="zh-TW" altLang="en-US" b="1" dirty="0">
              <a:solidFill>
                <a:srgbClr val="FFFF00"/>
              </a:solidFill>
            </a:endParaRPr>
          </a:p>
        </p:txBody>
      </p:sp>
      <p:sp>
        <p:nvSpPr>
          <p:cNvPr id="3" name="副標題 2"/>
          <p:cNvSpPr>
            <a:spLocks noGrp="1"/>
          </p:cNvSpPr>
          <p:nvPr>
            <p:ph type="subTitle" idx="1"/>
          </p:nvPr>
        </p:nvSpPr>
        <p:spPr>
          <a:xfrm>
            <a:off x="467543" y="1268759"/>
            <a:ext cx="7967343" cy="8640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In order to use MySQL workbench, in Windows start menu, type “MySQL Workbench”. Select “MySQL Workbench 8.0 CE”.</a:t>
            </a:r>
          </a:p>
          <a:p>
            <a:pPr marL="342900" indent="-342900" algn="l">
              <a:buClr>
                <a:srgbClr val="0070C0"/>
              </a:buClr>
              <a:buSzPct val="80000"/>
              <a:buFont typeface="Wingdings" pitchFamily="2" charset="2"/>
              <a:buChar char="u"/>
            </a:pPr>
            <a:r>
              <a:rPr lang="en-US" sz="1600" dirty="0">
                <a:solidFill>
                  <a:schemeClr val="tx1"/>
                </a:solidFill>
              </a:rPr>
              <a:t>The “Welcome to MySQL Workbench” will be popped up.</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hlinkClick r:id="rId2"/>
              </a:rPr>
              <a:t>https://www.youtube.com/watch?v=OWfq_JlvJxM&amp;list=PLsyeobzWxl7oJca2fwLyKbDwlKUDPl3RE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7319378F-FD98-40BF-AD40-84796877535E}"/>
              </a:ext>
            </a:extLst>
          </p:cNvPr>
          <p:cNvPicPr>
            <a:picLocks noChangeAspect="1"/>
          </p:cNvPicPr>
          <p:nvPr/>
        </p:nvPicPr>
        <p:blipFill>
          <a:blip r:embed="rId3"/>
          <a:stretch>
            <a:fillRect/>
          </a:stretch>
        </p:blipFill>
        <p:spPr>
          <a:xfrm>
            <a:off x="457200" y="2540930"/>
            <a:ext cx="1994665" cy="3407346"/>
          </a:xfrm>
          <a:prstGeom prst="rect">
            <a:avLst/>
          </a:prstGeom>
          <a:ln>
            <a:solidFill>
              <a:srgbClr val="C00000"/>
            </a:solidFill>
          </a:ln>
        </p:spPr>
      </p:pic>
      <p:pic>
        <p:nvPicPr>
          <p:cNvPr id="8" name="Picture 7">
            <a:extLst>
              <a:ext uri="{FF2B5EF4-FFF2-40B4-BE49-F238E27FC236}">
                <a16:creationId xmlns:a16="http://schemas.microsoft.com/office/drawing/2014/main" id="{C3B49B8A-59E6-4134-A838-1788BA72C25E}"/>
              </a:ext>
            </a:extLst>
          </p:cNvPr>
          <p:cNvPicPr>
            <a:picLocks noChangeAspect="1"/>
          </p:cNvPicPr>
          <p:nvPr/>
        </p:nvPicPr>
        <p:blipFill>
          <a:blip r:embed="rId4"/>
          <a:stretch>
            <a:fillRect/>
          </a:stretch>
        </p:blipFill>
        <p:spPr>
          <a:xfrm>
            <a:off x="3095835" y="2276871"/>
            <a:ext cx="5339051" cy="4032449"/>
          </a:xfrm>
          <a:prstGeom prst="rect">
            <a:avLst/>
          </a:prstGeom>
          <a:ln>
            <a:solidFill>
              <a:srgbClr val="C00000"/>
            </a:solidFill>
          </a:ln>
        </p:spPr>
      </p:pic>
      <p:sp>
        <p:nvSpPr>
          <p:cNvPr id="10" name="Rectangle 9">
            <a:extLst>
              <a:ext uri="{FF2B5EF4-FFF2-40B4-BE49-F238E27FC236}">
                <a16:creationId xmlns:a16="http://schemas.microsoft.com/office/drawing/2014/main" id="{94AD758B-278D-4912-ACE0-DB4C725CBD2E}"/>
              </a:ext>
            </a:extLst>
          </p:cNvPr>
          <p:cNvSpPr/>
          <p:nvPr/>
        </p:nvSpPr>
        <p:spPr>
          <a:xfrm>
            <a:off x="780977" y="2918537"/>
            <a:ext cx="1558775"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B06525AE-1F3E-4EF9-B889-707FBBE5B2E5}"/>
              </a:ext>
            </a:extLst>
          </p:cNvPr>
          <p:cNvCxnSpPr>
            <a:cxnSpLocks/>
            <a:stCxn id="10" idx="3"/>
            <a:endCxn id="8" idx="1"/>
          </p:cNvCxnSpPr>
          <p:nvPr/>
        </p:nvCxnSpPr>
        <p:spPr>
          <a:xfrm>
            <a:off x="2339752" y="3101100"/>
            <a:ext cx="756083" cy="119199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076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E9FD07A-880E-4B0C-9465-952E04C47A68}"/>
              </a:ext>
            </a:extLst>
          </p:cNvPr>
          <p:cNvPicPr>
            <a:picLocks noChangeAspect="1"/>
          </p:cNvPicPr>
          <p:nvPr/>
        </p:nvPicPr>
        <p:blipFill>
          <a:blip r:embed="rId2"/>
          <a:stretch>
            <a:fillRect/>
          </a:stretch>
        </p:blipFill>
        <p:spPr>
          <a:xfrm>
            <a:off x="3635896" y="2519133"/>
            <a:ext cx="4667798" cy="3537408"/>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Ch01 Connect MySQL Workbench</a:t>
            </a:r>
            <a:endParaRPr lang="zh-TW" altLang="en-US" b="1" dirty="0">
              <a:solidFill>
                <a:srgbClr val="FFFF00"/>
              </a:solidFill>
            </a:endParaRPr>
          </a:p>
        </p:txBody>
      </p:sp>
      <p:sp>
        <p:nvSpPr>
          <p:cNvPr id="3" name="副標題 2"/>
          <p:cNvSpPr>
            <a:spLocks noGrp="1"/>
          </p:cNvSpPr>
          <p:nvPr>
            <p:ph type="subTitle" idx="1"/>
          </p:nvPr>
        </p:nvSpPr>
        <p:spPr>
          <a:xfrm>
            <a:off x="467543" y="1268759"/>
            <a:ext cx="7967343" cy="6429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Database &gt; Connect to Database …</a:t>
            </a:r>
          </a:p>
          <a:p>
            <a:pPr marL="342900" indent="-342900" algn="l">
              <a:buClr>
                <a:srgbClr val="0070C0"/>
              </a:buClr>
              <a:buSzPct val="80000"/>
              <a:buFont typeface="Wingdings" pitchFamily="2" charset="2"/>
              <a:buChar char="u"/>
            </a:pPr>
            <a:r>
              <a:rPr lang="en-US" sz="1600" dirty="0">
                <a:solidFill>
                  <a:schemeClr val="tx1"/>
                </a:solidFill>
              </a:rPr>
              <a:t>The “Connect to Database …” Windows pop up.</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hlinkClick r:id="rId3"/>
              </a:rPr>
              <a:t>https://www.youtube.com/watch?v=OWfq_JlvJxM&amp;list=PLsyeobzWxl7oJca2fwLyKbDwlKUDPl3RE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9" name="Picture 8">
            <a:extLst>
              <a:ext uri="{FF2B5EF4-FFF2-40B4-BE49-F238E27FC236}">
                <a16:creationId xmlns:a16="http://schemas.microsoft.com/office/drawing/2014/main" id="{8C6FCAA2-1D07-48AA-8A07-7B4D484C4B4D}"/>
              </a:ext>
            </a:extLst>
          </p:cNvPr>
          <p:cNvPicPr>
            <a:picLocks noChangeAspect="1"/>
          </p:cNvPicPr>
          <p:nvPr/>
        </p:nvPicPr>
        <p:blipFill>
          <a:blip r:embed="rId4"/>
          <a:stretch>
            <a:fillRect/>
          </a:stretch>
        </p:blipFill>
        <p:spPr>
          <a:xfrm>
            <a:off x="467544" y="2458904"/>
            <a:ext cx="3010609" cy="2266242"/>
          </a:xfrm>
          <a:prstGeom prst="rect">
            <a:avLst/>
          </a:prstGeom>
          <a:ln>
            <a:solidFill>
              <a:srgbClr val="C00000"/>
            </a:solidFill>
          </a:ln>
        </p:spPr>
      </p:pic>
      <p:sp>
        <p:nvSpPr>
          <p:cNvPr id="12" name="Rectangle 11">
            <a:extLst>
              <a:ext uri="{FF2B5EF4-FFF2-40B4-BE49-F238E27FC236}">
                <a16:creationId xmlns:a16="http://schemas.microsoft.com/office/drawing/2014/main" id="{1D5642F9-9969-4368-8F1F-17C35BD5662E}"/>
              </a:ext>
            </a:extLst>
          </p:cNvPr>
          <p:cNvSpPr/>
          <p:nvPr/>
        </p:nvSpPr>
        <p:spPr>
          <a:xfrm>
            <a:off x="683568" y="2523014"/>
            <a:ext cx="936105" cy="2880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6C7BFB7-4B7C-4AED-8027-7C6542DD28E7}"/>
              </a:ext>
            </a:extLst>
          </p:cNvPr>
          <p:cNvCxnSpPr>
            <a:cxnSpLocks/>
            <a:stCxn id="12" idx="3"/>
            <a:endCxn id="19" idx="1"/>
          </p:cNvCxnSpPr>
          <p:nvPr/>
        </p:nvCxnSpPr>
        <p:spPr>
          <a:xfrm>
            <a:off x="1619673" y="2667031"/>
            <a:ext cx="2952327" cy="162606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A5CB4FF-74C5-4DF5-AED6-78BDD2E03448}"/>
              </a:ext>
            </a:extLst>
          </p:cNvPr>
          <p:cNvSpPr/>
          <p:nvPr/>
        </p:nvSpPr>
        <p:spPr>
          <a:xfrm>
            <a:off x="4572000" y="3284984"/>
            <a:ext cx="2767558" cy="20162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457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Ch01 Connect MySQL Workbench</a:t>
            </a:r>
            <a:endParaRPr lang="zh-TW" altLang="en-US" b="1" dirty="0">
              <a:solidFill>
                <a:srgbClr val="FFFF00"/>
              </a:solidFill>
            </a:endParaRPr>
          </a:p>
        </p:txBody>
      </p:sp>
      <p:sp>
        <p:nvSpPr>
          <p:cNvPr id="3" name="副標題 2"/>
          <p:cNvSpPr>
            <a:spLocks noGrp="1"/>
          </p:cNvSpPr>
          <p:nvPr>
            <p:ph type="subTitle" idx="1"/>
          </p:nvPr>
        </p:nvSpPr>
        <p:spPr>
          <a:xfrm>
            <a:off x="467543" y="1268759"/>
            <a:ext cx="8219257" cy="15121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Select the “Local instance MySQL80” for Stored Connection. </a:t>
            </a:r>
          </a:p>
          <a:p>
            <a:pPr marL="342900" indent="-342900" algn="l">
              <a:buClr>
                <a:srgbClr val="0070C0"/>
              </a:buClr>
              <a:buSzPct val="80000"/>
              <a:buFont typeface="Wingdings" pitchFamily="2" charset="2"/>
              <a:buChar char="u"/>
            </a:pPr>
            <a:r>
              <a:rPr lang="en-US" sz="1600" dirty="0">
                <a:solidFill>
                  <a:schemeClr val="tx1"/>
                </a:solidFill>
              </a:rPr>
              <a:t>MySQL ask for “hostname” for machine address. We have MySQL hostname “localhost”. We can install the hostname on other machine belong to the same network.</a:t>
            </a:r>
          </a:p>
          <a:p>
            <a:pPr marL="342900" indent="-342900" algn="l">
              <a:buClr>
                <a:srgbClr val="0070C0"/>
              </a:buClr>
              <a:buSzPct val="80000"/>
              <a:buFont typeface="Wingdings" pitchFamily="2" charset="2"/>
              <a:buChar char="u"/>
            </a:pPr>
            <a:r>
              <a:rPr lang="en-US" sz="1600" dirty="0">
                <a:solidFill>
                  <a:schemeClr val="tx1"/>
                </a:solidFill>
              </a:rPr>
              <a:t>Because we use the same machine for database server, the hostname for us is “localhost”. We can use the lookback address which is “127.0.0.1”.</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hlinkClick r:id="rId2"/>
              </a:rPr>
              <a:t>https://www.youtube.com/watch?v=OWfq_JlvJxM&amp;list=PLsyeobzWxl7oJca2fwLyKbDwlKUDPl3RE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87CC1BE1-4564-4233-9DC8-DFD79CE73651}"/>
              </a:ext>
            </a:extLst>
          </p:cNvPr>
          <p:cNvPicPr>
            <a:picLocks noChangeAspect="1"/>
          </p:cNvPicPr>
          <p:nvPr/>
        </p:nvPicPr>
        <p:blipFill>
          <a:blip r:embed="rId3"/>
          <a:stretch>
            <a:fillRect/>
          </a:stretch>
        </p:blipFill>
        <p:spPr>
          <a:xfrm>
            <a:off x="3996379" y="2981101"/>
            <a:ext cx="4691822" cy="3384377"/>
          </a:xfrm>
          <a:prstGeom prst="rect">
            <a:avLst/>
          </a:prstGeom>
        </p:spPr>
      </p:pic>
      <p:sp>
        <p:nvSpPr>
          <p:cNvPr id="14" name="副標題 2">
            <a:extLst>
              <a:ext uri="{FF2B5EF4-FFF2-40B4-BE49-F238E27FC236}">
                <a16:creationId xmlns:a16="http://schemas.microsoft.com/office/drawing/2014/main" id="{846254EC-1207-4D22-A324-00980BAF916E}"/>
              </a:ext>
            </a:extLst>
          </p:cNvPr>
          <p:cNvSpPr txBox="1">
            <a:spLocks/>
          </p:cNvSpPr>
          <p:nvPr/>
        </p:nvSpPr>
        <p:spPr>
          <a:xfrm>
            <a:off x="455799" y="2941468"/>
            <a:ext cx="3384377" cy="341488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600" dirty="0">
                <a:solidFill>
                  <a:schemeClr val="tx1"/>
                </a:solidFill>
              </a:rPr>
              <a:t>We have to specify the port number: 3306. This 3306 is the default port number configured during the MySQL installation. If the installation configured port number 2000, then we have to use port number 2000. Since we install the with port number 3306, we keep the same port number 3306.</a:t>
            </a:r>
          </a:p>
          <a:p>
            <a:pPr marL="342900" indent="-342900" algn="l">
              <a:buClr>
                <a:srgbClr val="0070C0"/>
              </a:buClr>
              <a:buSzPct val="80000"/>
              <a:buFont typeface="Wingdings" pitchFamily="2" charset="2"/>
              <a:buChar char="u"/>
            </a:pPr>
            <a:r>
              <a:rPr lang="en-US" sz="1600" dirty="0">
                <a:solidFill>
                  <a:schemeClr val="tx1"/>
                </a:solidFill>
              </a:rPr>
              <a:t>For MySQL, the user name is root.</a:t>
            </a:r>
          </a:p>
          <a:p>
            <a:pPr marL="342900" indent="-342900" algn="l">
              <a:buClr>
                <a:srgbClr val="0070C0"/>
              </a:buClr>
              <a:buSzPct val="80000"/>
              <a:buFont typeface="Wingdings" pitchFamily="2" charset="2"/>
              <a:buChar char="u"/>
            </a:pPr>
            <a:r>
              <a:rPr lang="en-US" sz="1600" dirty="0">
                <a:solidFill>
                  <a:schemeClr val="tx1"/>
                </a:solidFill>
              </a:rPr>
              <a:t>It will ask you password later.</a:t>
            </a:r>
          </a:p>
          <a:p>
            <a:pPr marL="342900" indent="-342900" algn="l">
              <a:buClr>
                <a:srgbClr val="0070C0"/>
              </a:buClr>
              <a:buSzPct val="80000"/>
              <a:buFont typeface="Wingdings" pitchFamily="2" charset="2"/>
              <a:buChar char="u"/>
            </a:pPr>
            <a:r>
              <a:rPr lang="en-US" sz="1600" dirty="0">
                <a:solidFill>
                  <a:schemeClr val="tx1"/>
                </a:solidFill>
              </a:rPr>
              <a:t>And that is. Click OK.</a:t>
            </a:r>
          </a:p>
          <a:p>
            <a:pPr marL="342900" indent="-342900" algn="l">
              <a:buClr>
                <a:srgbClr val="0070C0"/>
              </a:buClr>
              <a:buSzPct val="80000"/>
              <a:buFont typeface="Wingdings" pitchFamily="2" charset="2"/>
              <a:buChar char="u"/>
            </a:pPr>
            <a:endParaRPr lang="en-US" sz="1600" dirty="0">
              <a:solidFill>
                <a:schemeClr val="tx1"/>
              </a:solidFill>
            </a:endParaRPr>
          </a:p>
        </p:txBody>
      </p:sp>
    </p:spTree>
    <p:extLst>
      <p:ext uri="{BB962C8B-B14F-4D97-AF65-F5344CB8AC3E}">
        <p14:creationId xmlns:p14="http://schemas.microsoft.com/office/powerpoint/2010/main" val="1142331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Ch01 Connect MySQL Workbench</a:t>
            </a:r>
            <a:endParaRPr lang="zh-TW" altLang="en-US" b="1" dirty="0">
              <a:solidFill>
                <a:srgbClr val="FFFF00"/>
              </a:solidFill>
            </a:endParaRPr>
          </a:p>
        </p:txBody>
      </p:sp>
      <p:sp>
        <p:nvSpPr>
          <p:cNvPr id="3" name="副標題 2"/>
          <p:cNvSpPr>
            <a:spLocks noGrp="1"/>
          </p:cNvSpPr>
          <p:nvPr>
            <p:ph type="subTitle" idx="1"/>
          </p:nvPr>
        </p:nvSpPr>
        <p:spPr>
          <a:xfrm>
            <a:off x="467543" y="1268759"/>
            <a:ext cx="8219257" cy="8570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Enter the Password: (The password was setup during the installation is “Pc1997=</a:t>
            </a:r>
            <a:r>
              <a:rPr lang="en-US" sz="1600" dirty="0" err="1">
                <a:solidFill>
                  <a:schemeClr val="tx1"/>
                </a:solidFill>
              </a:rPr>
              <a:t>ch</a:t>
            </a:r>
            <a:r>
              <a:rPr lang="en-US" sz="1600" dirty="0">
                <a:solidFill>
                  <a:schemeClr val="tx1"/>
                </a:solidFill>
              </a:rPr>
              <a:t>”)</a:t>
            </a:r>
          </a:p>
          <a:p>
            <a:pPr marL="342900" indent="-342900" algn="l">
              <a:buClr>
                <a:srgbClr val="0070C0"/>
              </a:buClr>
              <a:buSzPct val="80000"/>
              <a:buFont typeface="Wingdings" pitchFamily="2" charset="2"/>
              <a:buChar char="u"/>
            </a:pPr>
            <a:r>
              <a:rPr lang="en-US" sz="1600" dirty="0">
                <a:solidFill>
                  <a:schemeClr val="tx1"/>
                </a:solidFill>
              </a:rPr>
              <a:t>This password is same as the password in the MySQL Console. </a:t>
            </a:r>
          </a:p>
          <a:p>
            <a:pPr marL="342900" indent="-342900" algn="l">
              <a:buClr>
                <a:srgbClr val="0070C0"/>
              </a:buClr>
              <a:buSzPct val="80000"/>
              <a:buFont typeface="Wingdings" pitchFamily="2" charset="2"/>
              <a:buChar char="u"/>
            </a:pPr>
            <a:r>
              <a:rPr lang="en-US" sz="1600" dirty="0">
                <a:solidFill>
                  <a:schemeClr val="tx1"/>
                </a:solidFill>
              </a:rPr>
              <a:t>The MySQL workbench will be displayed as the right hand side picture.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hlinkClick r:id="rId2"/>
              </a:rPr>
              <a:t>https://www.youtube.com/watch?v=OWfq_JlvJxM&amp;list=PLsyeobzWxl7oJca2fwLyKbDwlKUDPl3RE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8" name="Picture 7">
            <a:extLst>
              <a:ext uri="{FF2B5EF4-FFF2-40B4-BE49-F238E27FC236}">
                <a16:creationId xmlns:a16="http://schemas.microsoft.com/office/drawing/2014/main" id="{E5C3FFF8-3313-46C7-9044-2366653E2903}"/>
              </a:ext>
            </a:extLst>
          </p:cNvPr>
          <p:cNvPicPr>
            <a:picLocks noChangeAspect="1"/>
          </p:cNvPicPr>
          <p:nvPr/>
        </p:nvPicPr>
        <p:blipFill>
          <a:blip r:embed="rId3"/>
          <a:stretch>
            <a:fillRect/>
          </a:stretch>
        </p:blipFill>
        <p:spPr>
          <a:xfrm>
            <a:off x="500126" y="2211948"/>
            <a:ext cx="3801875" cy="1886377"/>
          </a:xfrm>
          <a:prstGeom prst="rect">
            <a:avLst/>
          </a:prstGeom>
          <a:ln>
            <a:solidFill>
              <a:srgbClr val="C00000"/>
            </a:solidFill>
          </a:ln>
        </p:spPr>
      </p:pic>
      <p:pic>
        <p:nvPicPr>
          <p:cNvPr id="10" name="Picture 9">
            <a:extLst>
              <a:ext uri="{FF2B5EF4-FFF2-40B4-BE49-F238E27FC236}">
                <a16:creationId xmlns:a16="http://schemas.microsoft.com/office/drawing/2014/main" id="{08790B4D-EF3F-49C8-8C73-9B62F6BFD2F5}"/>
              </a:ext>
            </a:extLst>
          </p:cNvPr>
          <p:cNvPicPr>
            <a:picLocks noChangeAspect="1"/>
          </p:cNvPicPr>
          <p:nvPr/>
        </p:nvPicPr>
        <p:blipFill>
          <a:blip r:embed="rId4"/>
          <a:stretch>
            <a:fillRect/>
          </a:stretch>
        </p:blipFill>
        <p:spPr>
          <a:xfrm>
            <a:off x="4011334" y="2201152"/>
            <a:ext cx="4632540" cy="3483142"/>
          </a:xfrm>
          <a:prstGeom prst="rect">
            <a:avLst/>
          </a:prstGeom>
          <a:ln>
            <a:solidFill>
              <a:srgbClr val="C00000"/>
            </a:solidFill>
          </a:ln>
        </p:spPr>
      </p:pic>
      <p:sp>
        <p:nvSpPr>
          <p:cNvPr id="18" name="Rectangle 17">
            <a:extLst>
              <a:ext uri="{FF2B5EF4-FFF2-40B4-BE49-F238E27FC236}">
                <a16:creationId xmlns:a16="http://schemas.microsoft.com/office/drawing/2014/main" id="{5B02B6FE-4845-491E-9028-FAC400AF1906}"/>
              </a:ext>
            </a:extLst>
          </p:cNvPr>
          <p:cNvSpPr/>
          <p:nvPr/>
        </p:nvSpPr>
        <p:spPr>
          <a:xfrm>
            <a:off x="2339752" y="3501008"/>
            <a:ext cx="936105" cy="2160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EC561E9-852E-43FB-911E-43AA13714A27}"/>
              </a:ext>
            </a:extLst>
          </p:cNvPr>
          <p:cNvCxnSpPr>
            <a:cxnSpLocks/>
            <a:stCxn id="18" idx="3"/>
            <a:endCxn id="10" idx="1"/>
          </p:cNvCxnSpPr>
          <p:nvPr/>
        </p:nvCxnSpPr>
        <p:spPr>
          <a:xfrm>
            <a:off x="3275857" y="3609021"/>
            <a:ext cx="735477" cy="33370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78471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1254</TotalTime>
  <Words>967</Words>
  <Application>Microsoft Office PowerPoint</Application>
  <PresentationFormat>On-screen Show (4:3)</PresentationFormat>
  <Paragraphs>91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佈景主題</vt:lpstr>
      <vt:lpstr>Ch01 Connect MySQL Workbench</vt:lpstr>
      <vt:lpstr>Ch01 Connect MySQL Workbench</vt:lpstr>
      <vt:lpstr>Ch01 Connect MySQL Workbench</vt:lpstr>
      <vt:lpstr>Ch01 Connect MySQL Workbench</vt:lpstr>
      <vt:lpstr>Ch01 Connect MySQL Workbench</vt:lpstr>
      <vt:lpstr>Ch01 Connect MySQL Workbench</vt:lpstr>
      <vt:lpstr>Ch01 Connect MySQL Workbench</vt:lpstr>
      <vt:lpstr>Ch01 Connect MySQL Workbench</vt:lpstr>
      <vt:lpstr>Ch01 Connect MySQL Workbench</vt:lpstr>
      <vt:lpstr>Ch01 Connect MySQL Workbench</vt:lpstr>
      <vt:lpstr>Ch01 Connect MySQL Workbench</vt:lpstr>
      <vt:lpstr>Ch01 Connect MySQL Workbench</vt:lpstr>
      <vt:lpstr>Ch01 Connect MySQL Workbench</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555</cp:revision>
  <dcterms:created xsi:type="dcterms:W3CDTF">2018-09-28T16:40:41Z</dcterms:created>
  <dcterms:modified xsi:type="dcterms:W3CDTF">2019-03-25T21:22:14Z</dcterms:modified>
</cp:coreProperties>
</file>