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60" r:id="rId3"/>
    <p:sldId id="269" r:id="rId4"/>
    <p:sldId id="262" r:id="rId5"/>
    <p:sldId id="261" r:id="rId6"/>
    <p:sldId id="263" r:id="rId7"/>
    <p:sldId id="264" r:id="rId8"/>
    <p:sldId id="270" r:id="rId9"/>
    <p:sldId id="265" r:id="rId10"/>
    <p:sldId id="266" r:id="rId11"/>
    <p:sldId id="267" r:id="rId12"/>
    <p:sldId id="268" r:id="rId13"/>
    <p:sldId id="271" r:id="rId14"/>
    <p:sldId id="272" r:id="rId15"/>
    <p:sldId id="273" r:id="rId16"/>
    <p:sldId id="274" r:id="rId17"/>
    <p:sldId id="275" r:id="rId18"/>
    <p:sldId id="276" r:id="rId19"/>
    <p:sldId id="277" r:id="rId20"/>
    <p:sldId id="278" r:id="rId21"/>
    <p:sldId id="288" r:id="rId22"/>
    <p:sldId id="280" r:id="rId23"/>
    <p:sldId id="281" r:id="rId24"/>
    <p:sldId id="282" r:id="rId25"/>
    <p:sldId id="283" r:id="rId26"/>
    <p:sldId id="284" r:id="rId27"/>
    <p:sldId id="285" r:id="rId28"/>
    <p:sldId id="286" r:id="rId29"/>
    <p:sldId id="287" r:id="rId30"/>
    <p:sldId id="279" r:id="rId31"/>
    <p:sldId id="290" r:id="rId32"/>
    <p:sldId id="289" r:id="rId33"/>
    <p:sldId id="291" r:id="rId34"/>
    <p:sldId id="293" r:id="rId35"/>
    <p:sldId id="292" r:id="rId36"/>
    <p:sldId id="295" r:id="rId37"/>
    <p:sldId id="294" r:id="rId38"/>
    <p:sldId id="297" r:id="rId39"/>
    <p:sldId id="296" r:id="rId40"/>
    <p:sldId id="298" r:id="rId41"/>
    <p:sldId id="259" r:id="rId4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p:scale>
          <a:sx n="93" d="100"/>
          <a:sy n="93" d="100"/>
        </p:scale>
        <p:origin x="366" y="-3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2019/3/26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FAA135-E01C-4A42-9760-5A137A0CA41F}" type="slidenum">
              <a:rPr lang="zh-TW" altLang="en-US" smtClean="0"/>
              <a:pPr/>
              <a:t>26</a:t>
            </a:fld>
            <a:endParaRPr lang="zh-TW" altLang="en-US"/>
          </a:p>
        </p:txBody>
      </p:sp>
    </p:spTree>
    <p:extLst>
      <p:ext uri="{BB962C8B-B14F-4D97-AF65-F5344CB8AC3E}">
        <p14:creationId xmlns:p14="http://schemas.microsoft.com/office/powerpoint/2010/main" val="3405806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FAA135-E01C-4A42-9760-5A137A0CA41F}" type="slidenum">
              <a:rPr lang="zh-TW" altLang="en-US" smtClean="0"/>
              <a:pPr/>
              <a:t>36</a:t>
            </a:fld>
            <a:endParaRPr lang="zh-TW" altLang="en-US"/>
          </a:p>
        </p:txBody>
      </p:sp>
    </p:spTree>
    <p:extLst>
      <p:ext uri="{BB962C8B-B14F-4D97-AF65-F5344CB8AC3E}">
        <p14:creationId xmlns:p14="http://schemas.microsoft.com/office/powerpoint/2010/main" val="1212112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FAA135-E01C-4A42-9760-5A137A0CA41F}" type="slidenum">
              <a:rPr lang="zh-TW" altLang="en-US" smtClean="0"/>
              <a:pPr/>
              <a:t>37</a:t>
            </a:fld>
            <a:endParaRPr lang="zh-TW" altLang="en-US"/>
          </a:p>
        </p:txBody>
      </p:sp>
    </p:spTree>
    <p:extLst>
      <p:ext uri="{BB962C8B-B14F-4D97-AF65-F5344CB8AC3E}">
        <p14:creationId xmlns:p14="http://schemas.microsoft.com/office/powerpoint/2010/main" val="4091407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FAA135-E01C-4A42-9760-5A137A0CA41F}" type="slidenum">
              <a:rPr lang="zh-TW" altLang="en-US" smtClean="0"/>
              <a:pPr/>
              <a:t>39</a:t>
            </a:fld>
            <a:endParaRPr lang="zh-TW" altLang="en-US"/>
          </a:p>
        </p:txBody>
      </p:sp>
    </p:spTree>
    <p:extLst>
      <p:ext uri="{BB962C8B-B14F-4D97-AF65-F5344CB8AC3E}">
        <p14:creationId xmlns:p14="http://schemas.microsoft.com/office/powerpoint/2010/main" val="756149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FAA135-E01C-4A42-9760-5A137A0CA41F}" type="slidenum">
              <a:rPr lang="zh-TW" altLang="en-US" smtClean="0"/>
              <a:pPr/>
              <a:t>40</a:t>
            </a:fld>
            <a:endParaRPr lang="zh-TW" altLang="en-US"/>
          </a:p>
        </p:txBody>
      </p:sp>
    </p:spTree>
    <p:extLst>
      <p:ext uri="{BB962C8B-B14F-4D97-AF65-F5344CB8AC3E}">
        <p14:creationId xmlns:p14="http://schemas.microsoft.com/office/powerpoint/2010/main" val="964888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FAA135-E01C-4A42-9760-5A137A0CA41F}" type="slidenum">
              <a:rPr lang="zh-TW" altLang="en-US" smtClean="0"/>
              <a:pPr/>
              <a:t>27</a:t>
            </a:fld>
            <a:endParaRPr lang="zh-TW" altLang="en-US"/>
          </a:p>
        </p:txBody>
      </p:sp>
    </p:spTree>
    <p:extLst>
      <p:ext uri="{BB962C8B-B14F-4D97-AF65-F5344CB8AC3E}">
        <p14:creationId xmlns:p14="http://schemas.microsoft.com/office/powerpoint/2010/main" val="2735796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FAA135-E01C-4A42-9760-5A137A0CA41F}" type="slidenum">
              <a:rPr lang="zh-TW" altLang="en-US" smtClean="0"/>
              <a:pPr/>
              <a:t>28</a:t>
            </a:fld>
            <a:endParaRPr lang="zh-TW" altLang="en-US"/>
          </a:p>
        </p:txBody>
      </p:sp>
    </p:spTree>
    <p:extLst>
      <p:ext uri="{BB962C8B-B14F-4D97-AF65-F5344CB8AC3E}">
        <p14:creationId xmlns:p14="http://schemas.microsoft.com/office/powerpoint/2010/main" val="1944252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FAA135-E01C-4A42-9760-5A137A0CA41F}" type="slidenum">
              <a:rPr lang="zh-TW" altLang="en-US" smtClean="0"/>
              <a:pPr/>
              <a:t>29</a:t>
            </a:fld>
            <a:endParaRPr lang="zh-TW" altLang="en-US"/>
          </a:p>
        </p:txBody>
      </p:sp>
    </p:spTree>
    <p:extLst>
      <p:ext uri="{BB962C8B-B14F-4D97-AF65-F5344CB8AC3E}">
        <p14:creationId xmlns:p14="http://schemas.microsoft.com/office/powerpoint/2010/main" val="4220735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FAA135-E01C-4A42-9760-5A137A0CA41F}" type="slidenum">
              <a:rPr lang="zh-TW" altLang="en-US" smtClean="0"/>
              <a:pPr/>
              <a:t>31</a:t>
            </a:fld>
            <a:endParaRPr lang="zh-TW" altLang="en-US"/>
          </a:p>
        </p:txBody>
      </p:sp>
    </p:spTree>
    <p:extLst>
      <p:ext uri="{BB962C8B-B14F-4D97-AF65-F5344CB8AC3E}">
        <p14:creationId xmlns:p14="http://schemas.microsoft.com/office/powerpoint/2010/main" val="2934259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FAA135-E01C-4A42-9760-5A137A0CA41F}" type="slidenum">
              <a:rPr lang="zh-TW" altLang="en-US" smtClean="0"/>
              <a:pPr/>
              <a:t>32</a:t>
            </a:fld>
            <a:endParaRPr lang="zh-TW" altLang="en-US"/>
          </a:p>
        </p:txBody>
      </p:sp>
    </p:spTree>
    <p:extLst>
      <p:ext uri="{BB962C8B-B14F-4D97-AF65-F5344CB8AC3E}">
        <p14:creationId xmlns:p14="http://schemas.microsoft.com/office/powerpoint/2010/main" val="993775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FAA135-E01C-4A42-9760-5A137A0CA41F}" type="slidenum">
              <a:rPr lang="zh-TW" altLang="en-US" smtClean="0"/>
              <a:pPr/>
              <a:t>33</a:t>
            </a:fld>
            <a:endParaRPr lang="zh-TW" altLang="en-US"/>
          </a:p>
        </p:txBody>
      </p:sp>
    </p:spTree>
    <p:extLst>
      <p:ext uri="{BB962C8B-B14F-4D97-AF65-F5344CB8AC3E}">
        <p14:creationId xmlns:p14="http://schemas.microsoft.com/office/powerpoint/2010/main" val="1890370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FAA135-E01C-4A42-9760-5A137A0CA41F}" type="slidenum">
              <a:rPr lang="zh-TW" altLang="en-US" smtClean="0"/>
              <a:pPr/>
              <a:t>34</a:t>
            </a:fld>
            <a:endParaRPr lang="zh-TW" altLang="en-US"/>
          </a:p>
        </p:txBody>
      </p:sp>
    </p:spTree>
    <p:extLst>
      <p:ext uri="{BB962C8B-B14F-4D97-AF65-F5344CB8AC3E}">
        <p14:creationId xmlns:p14="http://schemas.microsoft.com/office/powerpoint/2010/main" val="2896907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FAA135-E01C-4A42-9760-5A137A0CA41F}" type="slidenum">
              <a:rPr lang="zh-TW" altLang="en-US" smtClean="0"/>
              <a:pPr/>
              <a:t>35</a:t>
            </a:fld>
            <a:endParaRPr lang="zh-TW" altLang="en-US"/>
          </a:p>
        </p:txBody>
      </p:sp>
    </p:spTree>
    <p:extLst>
      <p:ext uri="{BB962C8B-B14F-4D97-AF65-F5344CB8AC3E}">
        <p14:creationId xmlns:p14="http://schemas.microsoft.com/office/powerpoint/2010/main" val="1893525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2019/3/26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2019/3/26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2019/3/26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2019/3/26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2019/3/26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2019/3/26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2019/3/26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2019/3/26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2019/3/26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2019/3/26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2019/3/26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2019/3/26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16.02 JDBC Practice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994A2A-7F99-46BF-94AC-41BE6E108AB5}"/>
              </a:ext>
            </a:extLst>
          </p:cNvPr>
          <p:cNvPicPr>
            <a:picLocks noChangeAspect="1"/>
          </p:cNvPicPr>
          <p:nvPr/>
        </p:nvPicPr>
        <p:blipFill>
          <a:blip r:embed="rId2"/>
          <a:stretch>
            <a:fillRect/>
          </a:stretch>
        </p:blipFill>
        <p:spPr>
          <a:xfrm>
            <a:off x="749689" y="2139563"/>
            <a:ext cx="4166717" cy="3633477"/>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16.02.2 Setup MySQL Driver in Eclipse</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7267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The steps to add to JRE System Library:</a:t>
            </a:r>
          </a:p>
          <a:p>
            <a:pPr marL="342900" indent="-342900" algn="l">
              <a:buClr>
                <a:srgbClr val="0070C0"/>
              </a:buClr>
              <a:buSzPct val="80000"/>
              <a:buFont typeface="Wingdings" pitchFamily="2" charset="2"/>
              <a:buChar char="u"/>
            </a:pPr>
            <a:r>
              <a:rPr lang="en-US" altLang="zh-TW" sz="1600" dirty="0">
                <a:solidFill>
                  <a:schemeClr val="tx1"/>
                </a:solidFill>
              </a:rPr>
              <a:t>Click the project name &gt; RMB (Right Mouse Button) &gt; Build Path &gt; Configure Build Path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cxnSp>
        <p:nvCxnSpPr>
          <p:cNvPr id="21" name="Straight Arrow Connector 20">
            <a:extLst>
              <a:ext uri="{FF2B5EF4-FFF2-40B4-BE49-F238E27FC236}">
                <a16:creationId xmlns:a16="http://schemas.microsoft.com/office/drawing/2014/main" id="{59E812BA-32A7-452C-8637-A36010978E98}"/>
              </a:ext>
            </a:extLst>
          </p:cNvPr>
          <p:cNvCxnSpPr>
            <a:cxnSpLocks/>
            <a:stCxn id="3" idx="2"/>
            <a:endCxn id="25" idx="0"/>
          </p:cNvCxnSpPr>
          <p:nvPr/>
        </p:nvCxnSpPr>
        <p:spPr>
          <a:xfrm flipH="1">
            <a:off x="4256244" y="1995547"/>
            <a:ext cx="320928" cy="358547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C8685BF-6003-4EF7-8DEF-4FAF69C7D680}"/>
              </a:ext>
            </a:extLst>
          </p:cNvPr>
          <p:cNvSpPr/>
          <p:nvPr/>
        </p:nvSpPr>
        <p:spPr>
          <a:xfrm>
            <a:off x="3596081" y="5581020"/>
            <a:ext cx="1320326" cy="19202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797310E-1FC0-4DA1-9F9A-D82EACC3E6A3}"/>
              </a:ext>
            </a:extLst>
          </p:cNvPr>
          <p:cNvPicPr>
            <a:picLocks noChangeAspect="1"/>
          </p:cNvPicPr>
          <p:nvPr/>
        </p:nvPicPr>
        <p:blipFill>
          <a:blip r:embed="rId3"/>
          <a:stretch>
            <a:fillRect/>
          </a:stretch>
        </p:blipFill>
        <p:spPr>
          <a:xfrm>
            <a:off x="5347065" y="4059026"/>
            <a:ext cx="3019700" cy="2297324"/>
          </a:xfrm>
          <a:prstGeom prst="rect">
            <a:avLst/>
          </a:prstGeom>
          <a:ln>
            <a:solidFill>
              <a:srgbClr val="C00000"/>
            </a:solidFill>
          </a:ln>
        </p:spPr>
      </p:pic>
      <p:cxnSp>
        <p:nvCxnSpPr>
          <p:cNvPr id="19" name="Straight Arrow Connector 18">
            <a:extLst>
              <a:ext uri="{FF2B5EF4-FFF2-40B4-BE49-F238E27FC236}">
                <a16:creationId xmlns:a16="http://schemas.microsoft.com/office/drawing/2014/main" id="{8D1FE37E-2E86-456E-BD7E-3847D99DBC73}"/>
              </a:ext>
            </a:extLst>
          </p:cNvPr>
          <p:cNvCxnSpPr>
            <a:cxnSpLocks/>
            <a:stCxn id="25" idx="3"/>
            <a:endCxn id="16" idx="1"/>
          </p:cNvCxnSpPr>
          <p:nvPr/>
        </p:nvCxnSpPr>
        <p:spPr>
          <a:xfrm flipV="1">
            <a:off x="4916407" y="5207688"/>
            <a:ext cx="430658" cy="4693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761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756765-9395-437D-BB7A-119F00425F7E}"/>
              </a:ext>
            </a:extLst>
          </p:cNvPr>
          <p:cNvPicPr>
            <a:picLocks noChangeAspect="1"/>
          </p:cNvPicPr>
          <p:nvPr/>
        </p:nvPicPr>
        <p:blipFill>
          <a:blip r:embed="rId2"/>
          <a:stretch>
            <a:fillRect/>
          </a:stretch>
        </p:blipFill>
        <p:spPr>
          <a:xfrm>
            <a:off x="716267" y="2396690"/>
            <a:ext cx="3862331" cy="2946576"/>
          </a:xfrm>
          <a:prstGeom prst="rect">
            <a:avLst/>
          </a:prstGeom>
          <a:ln>
            <a:solidFill>
              <a:srgbClr val="C00000"/>
            </a:solidFill>
          </a:ln>
        </p:spPr>
      </p:pic>
      <p:pic>
        <p:nvPicPr>
          <p:cNvPr id="40" name="Picture 39">
            <a:extLst>
              <a:ext uri="{FF2B5EF4-FFF2-40B4-BE49-F238E27FC236}">
                <a16:creationId xmlns:a16="http://schemas.microsoft.com/office/drawing/2014/main" id="{5078D58C-A1F8-4CB0-82CD-5AEE8CFAB849}"/>
              </a:ext>
            </a:extLst>
          </p:cNvPr>
          <p:cNvPicPr>
            <a:picLocks noChangeAspect="1"/>
          </p:cNvPicPr>
          <p:nvPr/>
        </p:nvPicPr>
        <p:blipFill>
          <a:blip r:embed="rId3"/>
          <a:stretch>
            <a:fillRect/>
          </a:stretch>
        </p:blipFill>
        <p:spPr>
          <a:xfrm>
            <a:off x="4355976" y="4313374"/>
            <a:ext cx="4320480" cy="936009"/>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16.02.2 Setup MySQL Driver in Eclipse</a:t>
            </a:r>
            <a:endParaRPr lang="zh-TW" altLang="en-US" b="1" dirty="0">
              <a:solidFill>
                <a:srgbClr val="FFFF00"/>
              </a:solidFill>
            </a:endParaRPr>
          </a:p>
        </p:txBody>
      </p:sp>
      <p:sp>
        <p:nvSpPr>
          <p:cNvPr id="3" name="副標題 2"/>
          <p:cNvSpPr>
            <a:spLocks noGrp="1"/>
          </p:cNvSpPr>
          <p:nvPr>
            <p:ph type="subTitle" idx="1"/>
          </p:nvPr>
        </p:nvSpPr>
        <p:spPr>
          <a:xfrm>
            <a:off x="467544" y="1268760"/>
            <a:ext cx="4680520" cy="8690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Click Libraries tag.</a:t>
            </a:r>
          </a:p>
          <a:p>
            <a:pPr marL="342900" indent="-342900" algn="l">
              <a:buClr>
                <a:srgbClr val="0070C0"/>
              </a:buClr>
              <a:buSzPct val="80000"/>
              <a:buFont typeface="Wingdings" pitchFamily="2" charset="2"/>
              <a:buChar char="u"/>
            </a:pPr>
            <a:r>
              <a:rPr lang="en-US" altLang="zh-TW" sz="1600" dirty="0">
                <a:solidFill>
                  <a:schemeClr val="tx1"/>
                </a:solidFill>
              </a:rPr>
              <a:t>Click “Add External JARs…” button.</a:t>
            </a:r>
          </a:p>
          <a:p>
            <a:pPr marL="342900" indent="-342900" algn="l">
              <a:buClr>
                <a:srgbClr val="0070C0"/>
              </a:buClr>
              <a:buSzPct val="80000"/>
              <a:buFont typeface="Wingdings" pitchFamily="2" charset="2"/>
              <a:buChar char="u"/>
            </a:pPr>
            <a:r>
              <a:rPr lang="en-US" altLang="zh-TW" sz="1600" dirty="0">
                <a:solidFill>
                  <a:schemeClr val="tx1"/>
                </a:solidFill>
              </a:rPr>
              <a:t>Select downloaded mysql-connector-java-5.1.38</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2019/3/26</a:t>
            </a:fld>
            <a:endParaRPr lang="zh-TW" altLang="en-US"/>
          </a:p>
        </p:txBody>
      </p:sp>
      <p:cxnSp>
        <p:nvCxnSpPr>
          <p:cNvPr id="21" name="Straight Arrow Connector 20">
            <a:extLst>
              <a:ext uri="{FF2B5EF4-FFF2-40B4-BE49-F238E27FC236}">
                <a16:creationId xmlns:a16="http://schemas.microsoft.com/office/drawing/2014/main" id="{59E812BA-32A7-452C-8637-A36010978E98}"/>
              </a:ext>
            </a:extLst>
          </p:cNvPr>
          <p:cNvCxnSpPr>
            <a:cxnSpLocks/>
            <a:stCxn id="3" idx="2"/>
            <a:endCxn id="25" idx="0"/>
          </p:cNvCxnSpPr>
          <p:nvPr/>
        </p:nvCxnSpPr>
        <p:spPr>
          <a:xfrm>
            <a:off x="2807804" y="2137829"/>
            <a:ext cx="113078" cy="61256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C8685BF-6003-4EF7-8DEF-4FAF69C7D680}"/>
              </a:ext>
            </a:extLst>
          </p:cNvPr>
          <p:cNvSpPr/>
          <p:nvPr/>
        </p:nvSpPr>
        <p:spPr>
          <a:xfrm>
            <a:off x="2590800" y="2750393"/>
            <a:ext cx="660163" cy="1530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8D1FE37E-2E86-456E-BD7E-3847D99DBC73}"/>
              </a:ext>
            </a:extLst>
          </p:cNvPr>
          <p:cNvCxnSpPr>
            <a:cxnSpLocks/>
            <a:stCxn id="17" idx="3"/>
            <a:endCxn id="22" idx="0"/>
          </p:cNvCxnSpPr>
          <p:nvPr/>
        </p:nvCxnSpPr>
        <p:spPr>
          <a:xfrm>
            <a:off x="4565530" y="3236492"/>
            <a:ext cx="2330520" cy="123091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67E9EEC-69DF-4755-A55B-F64AA098B9CA}"/>
              </a:ext>
            </a:extLst>
          </p:cNvPr>
          <p:cNvSpPr/>
          <p:nvPr/>
        </p:nvSpPr>
        <p:spPr>
          <a:xfrm>
            <a:off x="3629426" y="3164484"/>
            <a:ext cx="936104" cy="1440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EB556EE-2520-485B-B2E4-BD55371B1C6C}"/>
              </a:ext>
            </a:extLst>
          </p:cNvPr>
          <p:cNvSpPr/>
          <p:nvPr/>
        </p:nvSpPr>
        <p:spPr>
          <a:xfrm>
            <a:off x="5115644" y="4467411"/>
            <a:ext cx="3560812" cy="78197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4778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505335B-8EDC-4998-9833-EA0FA4A79E70}"/>
              </a:ext>
            </a:extLst>
          </p:cNvPr>
          <p:cNvPicPr>
            <a:picLocks noChangeAspect="1"/>
          </p:cNvPicPr>
          <p:nvPr/>
        </p:nvPicPr>
        <p:blipFill>
          <a:blip r:embed="rId2"/>
          <a:stretch>
            <a:fillRect/>
          </a:stretch>
        </p:blipFill>
        <p:spPr>
          <a:xfrm>
            <a:off x="4519611" y="1701649"/>
            <a:ext cx="4345056" cy="3632427"/>
          </a:xfrm>
          <a:prstGeom prst="rect">
            <a:avLst/>
          </a:prstGeom>
          <a:ln>
            <a:solidFill>
              <a:srgbClr val="C00000"/>
            </a:solidFill>
          </a:ln>
        </p:spPr>
      </p:pic>
      <p:pic>
        <p:nvPicPr>
          <p:cNvPr id="9" name="Picture 8">
            <a:extLst>
              <a:ext uri="{FF2B5EF4-FFF2-40B4-BE49-F238E27FC236}">
                <a16:creationId xmlns:a16="http://schemas.microsoft.com/office/drawing/2014/main" id="{E410A865-C97C-4F50-9B80-7183975FAEB8}"/>
              </a:ext>
            </a:extLst>
          </p:cNvPr>
          <p:cNvPicPr>
            <a:picLocks noChangeAspect="1"/>
          </p:cNvPicPr>
          <p:nvPr/>
        </p:nvPicPr>
        <p:blipFill>
          <a:blip r:embed="rId3"/>
          <a:stretch>
            <a:fillRect/>
          </a:stretch>
        </p:blipFill>
        <p:spPr>
          <a:xfrm>
            <a:off x="433670" y="1842672"/>
            <a:ext cx="3922868" cy="3024334"/>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16.02.2 Setup MySQL Driver in Eclipse</a:t>
            </a:r>
            <a:endParaRPr lang="zh-TW" altLang="en-US" b="1" dirty="0">
              <a:solidFill>
                <a:srgbClr val="FFFF00"/>
              </a:solidFill>
            </a:endParaRPr>
          </a:p>
        </p:txBody>
      </p:sp>
      <p:sp>
        <p:nvSpPr>
          <p:cNvPr id="3" name="副標題 2"/>
          <p:cNvSpPr>
            <a:spLocks noGrp="1"/>
          </p:cNvSpPr>
          <p:nvPr>
            <p:ph type="subTitle" idx="1"/>
          </p:nvPr>
        </p:nvSpPr>
        <p:spPr>
          <a:xfrm>
            <a:off x="467543" y="1268761"/>
            <a:ext cx="8397123"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Now, we have </a:t>
            </a:r>
            <a:r>
              <a:rPr lang="en-US" altLang="zh-TW" sz="1600" dirty="0" err="1">
                <a:solidFill>
                  <a:schemeClr val="tx1"/>
                </a:solidFill>
              </a:rPr>
              <a:t>mysql</a:t>
            </a:r>
            <a:r>
              <a:rPr lang="en-US" altLang="zh-TW" sz="1600" dirty="0">
                <a:solidFill>
                  <a:schemeClr val="tx1"/>
                </a:solidFill>
              </a:rPr>
              <a:t>-connector-java-* in our project build path.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cxnSp>
        <p:nvCxnSpPr>
          <p:cNvPr id="21" name="Straight Arrow Connector 20">
            <a:extLst>
              <a:ext uri="{FF2B5EF4-FFF2-40B4-BE49-F238E27FC236}">
                <a16:creationId xmlns:a16="http://schemas.microsoft.com/office/drawing/2014/main" id="{59E812BA-32A7-452C-8637-A36010978E98}"/>
              </a:ext>
            </a:extLst>
          </p:cNvPr>
          <p:cNvCxnSpPr>
            <a:cxnSpLocks/>
            <a:stCxn id="3" idx="2"/>
            <a:endCxn id="17" idx="0"/>
          </p:cNvCxnSpPr>
          <p:nvPr/>
        </p:nvCxnSpPr>
        <p:spPr>
          <a:xfrm flipH="1">
            <a:off x="2471936" y="1628801"/>
            <a:ext cx="2194169" cy="79277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67E9EEC-69DF-4755-A55B-F64AA098B9CA}"/>
              </a:ext>
            </a:extLst>
          </p:cNvPr>
          <p:cNvSpPr/>
          <p:nvPr/>
        </p:nvSpPr>
        <p:spPr>
          <a:xfrm>
            <a:off x="1524000" y="2421580"/>
            <a:ext cx="1895872" cy="1925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47BAA96-22AD-4692-846E-18C8585768F6}"/>
              </a:ext>
            </a:extLst>
          </p:cNvPr>
          <p:cNvSpPr/>
          <p:nvPr/>
        </p:nvSpPr>
        <p:spPr>
          <a:xfrm>
            <a:off x="4572000" y="2836462"/>
            <a:ext cx="1796420" cy="224872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88021851-9A6D-4296-A1E3-554FB3CE1A22}"/>
              </a:ext>
            </a:extLst>
          </p:cNvPr>
          <p:cNvCxnSpPr>
            <a:cxnSpLocks/>
            <a:stCxn id="3" idx="2"/>
            <a:endCxn id="27" idx="0"/>
          </p:cNvCxnSpPr>
          <p:nvPr/>
        </p:nvCxnSpPr>
        <p:spPr>
          <a:xfrm>
            <a:off x="4666105" y="1628801"/>
            <a:ext cx="804105" cy="120766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712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16.02.3 Import, register, and Connection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1017325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16.02.3 Import, register, and Connection</a:t>
            </a:r>
            <a:endParaRPr lang="zh-TW" altLang="en-US" b="1" dirty="0">
              <a:solidFill>
                <a:srgbClr val="FFFF00"/>
              </a:solidFill>
            </a:endParaRPr>
          </a:p>
        </p:txBody>
      </p:sp>
      <p:sp>
        <p:nvSpPr>
          <p:cNvPr id="3" name="副標題 2"/>
          <p:cNvSpPr>
            <a:spLocks noGrp="1"/>
          </p:cNvSpPr>
          <p:nvPr>
            <p:ph type="subTitle" idx="1"/>
          </p:nvPr>
        </p:nvSpPr>
        <p:spPr>
          <a:xfrm>
            <a:off x="467543" y="1268761"/>
            <a:ext cx="8397123"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Go back the Eclipse the start the coding.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1904885D-0848-4D54-A3D9-32142BA4D104}"/>
              </a:ext>
            </a:extLst>
          </p:cNvPr>
          <p:cNvPicPr>
            <a:picLocks noChangeAspect="1"/>
          </p:cNvPicPr>
          <p:nvPr/>
        </p:nvPicPr>
        <p:blipFill>
          <a:blip r:embed="rId2"/>
          <a:stretch>
            <a:fillRect/>
          </a:stretch>
        </p:blipFill>
        <p:spPr>
          <a:xfrm>
            <a:off x="1691680" y="1745800"/>
            <a:ext cx="5265231" cy="4963540"/>
          </a:xfrm>
          <a:prstGeom prst="rect">
            <a:avLst/>
          </a:prstGeom>
          <a:ln>
            <a:solidFill>
              <a:srgbClr val="C00000"/>
            </a:solidFill>
          </a:ln>
        </p:spPr>
      </p:pic>
      <p:sp>
        <p:nvSpPr>
          <p:cNvPr id="15" name="Rectangle 14">
            <a:extLst>
              <a:ext uri="{FF2B5EF4-FFF2-40B4-BE49-F238E27FC236}">
                <a16:creationId xmlns:a16="http://schemas.microsoft.com/office/drawing/2014/main" id="{75F14F87-4D50-4103-9D3E-9CFE6CDC83B5}"/>
              </a:ext>
            </a:extLst>
          </p:cNvPr>
          <p:cNvSpPr/>
          <p:nvPr/>
        </p:nvSpPr>
        <p:spPr>
          <a:xfrm>
            <a:off x="3491880" y="2616187"/>
            <a:ext cx="3240360" cy="124486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3237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16.02.3 Import, register, and Connection</a:t>
            </a:r>
            <a:endParaRPr lang="zh-TW" altLang="en-US" b="1" dirty="0">
              <a:solidFill>
                <a:srgbClr val="FFFF00"/>
              </a:solidFill>
            </a:endParaRPr>
          </a:p>
        </p:txBody>
      </p:sp>
      <p:sp>
        <p:nvSpPr>
          <p:cNvPr id="3" name="副標題 2"/>
          <p:cNvSpPr>
            <a:spLocks noGrp="1"/>
          </p:cNvSpPr>
          <p:nvPr>
            <p:ph type="subTitle" idx="1"/>
          </p:nvPr>
        </p:nvSpPr>
        <p:spPr>
          <a:xfrm>
            <a:off x="467543" y="1268760"/>
            <a:ext cx="8397123" cy="14004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Now, we have JDBC package, we can Import java.sql.*</a:t>
            </a:r>
          </a:p>
          <a:p>
            <a:pPr marL="342900" indent="-342900" algn="l">
              <a:buClr>
                <a:srgbClr val="0070C0"/>
              </a:buClr>
              <a:buSzPct val="80000"/>
              <a:buFont typeface="Wingdings" pitchFamily="2" charset="2"/>
              <a:buChar char="u"/>
            </a:pPr>
            <a:r>
              <a:rPr lang="en-US" altLang="zh-TW" sz="1600" dirty="0">
                <a:solidFill>
                  <a:schemeClr val="tx1"/>
                </a:solidFill>
              </a:rPr>
              <a:t>Use </a:t>
            </a:r>
            <a:r>
              <a:rPr lang="en-US" altLang="zh-TW" sz="1600" dirty="0" err="1">
                <a:solidFill>
                  <a:schemeClr val="tx1"/>
                </a:solidFill>
              </a:rPr>
              <a:t>Class.forName</a:t>
            </a:r>
            <a:r>
              <a:rPr lang="en-US" altLang="zh-TW" sz="1600" dirty="0">
                <a:solidFill>
                  <a:schemeClr val="tx1"/>
                </a:solidFill>
              </a:rPr>
              <a:t> to register the mysql.connecrtor.jar</a:t>
            </a:r>
          </a:p>
          <a:p>
            <a:pPr marL="342900" indent="-342900" algn="l">
              <a:buClr>
                <a:srgbClr val="0070C0"/>
              </a:buClr>
              <a:buSzPct val="80000"/>
              <a:buFont typeface="Wingdings" pitchFamily="2" charset="2"/>
              <a:buChar char="u"/>
            </a:pPr>
            <a:r>
              <a:rPr lang="en-US" altLang="zh-TW" sz="1600" dirty="0">
                <a:solidFill>
                  <a:schemeClr val="tx1"/>
                </a:solidFill>
              </a:rPr>
              <a:t>Press Control and select “</a:t>
            </a:r>
            <a:r>
              <a:rPr lang="en-US" altLang="zh-TW" sz="1600" dirty="0" err="1">
                <a:solidFill>
                  <a:schemeClr val="tx1"/>
                </a:solidFill>
              </a:rPr>
              <a:t>forName</a:t>
            </a:r>
            <a:r>
              <a:rPr lang="en-US" altLang="zh-TW" sz="1600" dirty="0">
                <a:solidFill>
                  <a:schemeClr val="tx1"/>
                </a:solidFill>
              </a:rPr>
              <a:t>”.</a:t>
            </a:r>
          </a:p>
          <a:p>
            <a:pPr marL="342900" indent="-342900" algn="l">
              <a:buClr>
                <a:srgbClr val="0070C0"/>
              </a:buClr>
              <a:buSzPct val="80000"/>
              <a:buFont typeface="Wingdings" pitchFamily="2" charset="2"/>
              <a:buChar char="u"/>
            </a:pPr>
            <a:r>
              <a:rPr lang="en-US" altLang="zh-TW" sz="1600" dirty="0">
                <a:solidFill>
                  <a:schemeClr val="tx1"/>
                </a:solidFill>
              </a:rPr>
              <a:t>Note: If you can not see the </a:t>
            </a:r>
            <a:r>
              <a:rPr lang="en-US" altLang="zh-TW" sz="1600" dirty="0" err="1">
                <a:solidFill>
                  <a:schemeClr val="tx1"/>
                </a:solidFill>
              </a:rPr>
              <a:t>JavaDoc</a:t>
            </a:r>
            <a:r>
              <a:rPr lang="en-US" altLang="zh-TW" sz="1600" dirty="0">
                <a:solidFill>
                  <a:schemeClr val="tx1"/>
                </a:solidFill>
              </a:rPr>
              <a:t>. Just click the error message, click attach button, and select jdk.1.8_191/src.zip. You will see the </a:t>
            </a:r>
            <a:r>
              <a:rPr lang="en-US" altLang="zh-TW" sz="1600" dirty="0" err="1">
                <a:solidFill>
                  <a:schemeClr val="tx1"/>
                </a:solidFill>
              </a:rPr>
              <a:t>JavaDoc</a:t>
            </a:r>
            <a:r>
              <a:rPr lang="en-US" altLang="zh-TW" sz="1600" dirty="0">
                <a:solidFill>
                  <a:schemeClr val="tx1"/>
                </a:solidFill>
              </a:rPr>
              <a:t> source.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A8444AB6-D9A8-4828-8910-BF33A939F392}"/>
              </a:ext>
            </a:extLst>
          </p:cNvPr>
          <p:cNvPicPr>
            <a:picLocks noChangeAspect="1"/>
          </p:cNvPicPr>
          <p:nvPr/>
        </p:nvPicPr>
        <p:blipFill>
          <a:blip r:embed="rId2"/>
          <a:stretch>
            <a:fillRect/>
          </a:stretch>
        </p:blipFill>
        <p:spPr>
          <a:xfrm>
            <a:off x="4492668" y="2708920"/>
            <a:ext cx="4400792" cy="3868772"/>
          </a:xfrm>
          <a:prstGeom prst="rect">
            <a:avLst/>
          </a:prstGeom>
          <a:ln>
            <a:solidFill>
              <a:srgbClr val="C00000"/>
            </a:solidFill>
          </a:ln>
        </p:spPr>
      </p:pic>
      <p:pic>
        <p:nvPicPr>
          <p:cNvPr id="9" name="Picture 8">
            <a:extLst>
              <a:ext uri="{FF2B5EF4-FFF2-40B4-BE49-F238E27FC236}">
                <a16:creationId xmlns:a16="http://schemas.microsoft.com/office/drawing/2014/main" id="{B2DF136C-6DCA-46AE-A0FF-5E670AFC0EEC}"/>
              </a:ext>
            </a:extLst>
          </p:cNvPr>
          <p:cNvPicPr>
            <a:picLocks noChangeAspect="1"/>
          </p:cNvPicPr>
          <p:nvPr/>
        </p:nvPicPr>
        <p:blipFill>
          <a:blip r:embed="rId3"/>
          <a:stretch>
            <a:fillRect/>
          </a:stretch>
        </p:blipFill>
        <p:spPr>
          <a:xfrm>
            <a:off x="501958" y="2837788"/>
            <a:ext cx="3728151" cy="2810062"/>
          </a:xfrm>
          <a:prstGeom prst="rect">
            <a:avLst/>
          </a:prstGeom>
          <a:ln>
            <a:solidFill>
              <a:srgbClr val="C00000"/>
            </a:solidFill>
          </a:ln>
        </p:spPr>
      </p:pic>
      <p:sp>
        <p:nvSpPr>
          <p:cNvPr id="10" name="Rectangle 9">
            <a:extLst>
              <a:ext uri="{FF2B5EF4-FFF2-40B4-BE49-F238E27FC236}">
                <a16:creationId xmlns:a16="http://schemas.microsoft.com/office/drawing/2014/main" id="{2E7F8705-54EF-460B-9CC1-4C6FB4E84648}"/>
              </a:ext>
            </a:extLst>
          </p:cNvPr>
          <p:cNvSpPr/>
          <p:nvPr/>
        </p:nvSpPr>
        <p:spPr>
          <a:xfrm>
            <a:off x="1316730" y="4595867"/>
            <a:ext cx="504056"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66FF0E15-7CBD-458F-8A42-85C42AF836A3}"/>
              </a:ext>
            </a:extLst>
          </p:cNvPr>
          <p:cNvCxnSpPr>
            <a:cxnSpLocks/>
            <a:stCxn id="10" idx="3"/>
            <a:endCxn id="7" idx="1"/>
          </p:cNvCxnSpPr>
          <p:nvPr/>
        </p:nvCxnSpPr>
        <p:spPr>
          <a:xfrm flipV="1">
            <a:off x="1820786" y="4643306"/>
            <a:ext cx="2671882" cy="6057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224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FCF803C-65D2-4C6A-9C31-CE204FCD8274}"/>
              </a:ext>
            </a:extLst>
          </p:cNvPr>
          <p:cNvPicPr>
            <a:picLocks noChangeAspect="1"/>
          </p:cNvPicPr>
          <p:nvPr/>
        </p:nvPicPr>
        <p:blipFill>
          <a:blip r:embed="rId2"/>
          <a:stretch>
            <a:fillRect/>
          </a:stretch>
        </p:blipFill>
        <p:spPr>
          <a:xfrm>
            <a:off x="467543" y="2509924"/>
            <a:ext cx="3169249" cy="1955616"/>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16.02.3 Import, register, and Connection</a:t>
            </a:r>
            <a:endParaRPr lang="zh-TW" altLang="en-US" b="1" dirty="0">
              <a:solidFill>
                <a:srgbClr val="FFFF00"/>
              </a:solidFill>
            </a:endParaRPr>
          </a:p>
        </p:txBody>
      </p:sp>
      <p:sp>
        <p:nvSpPr>
          <p:cNvPr id="3" name="副標題 2"/>
          <p:cNvSpPr>
            <a:spLocks noGrp="1"/>
          </p:cNvSpPr>
          <p:nvPr>
            <p:ph type="subTitle" idx="1"/>
          </p:nvPr>
        </p:nvSpPr>
        <p:spPr>
          <a:xfrm>
            <a:off x="467543" y="1268760"/>
            <a:ext cx="8397123" cy="112842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Connection is an interface. We cannot create object of interface directly.</a:t>
            </a:r>
          </a:p>
          <a:p>
            <a:pPr marL="342900" indent="-342900" algn="l">
              <a:buClr>
                <a:srgbClr val="0070C0"/>
              </a:buClr>
              <a:buSzPct val="80000"/>
              <a:buFont typeface="Wingdings" pitchFamily="2" charset="2"/>
              <a:buChar char="u"/>
            </a:pPr>
            <a:r>
              <a:rPr lang="en-US" altLang="zh-TW" sz="1600" dirty="0">
                <a:solidFill>
                  <a:schemeClr val="tx1"/>
                </a:solidFill>
              </a:rPr>
              <a:t>We need to search for the class which implements the Connection interface.</a:t>
            </a:r>
          </a:p>
          <a:p>
            <a:pPr marL="342900" indent="-342900" algn="l">
              <a:buClr>
                <a:srgbClr val="0070C0"/>
              </a:buClr>
              <a:buSzPct val="80000"/>
              <a:buFont typeface="Wingdings" pitchFamily="2" charset="2"/>
              <a:buChar char="u"/>
            </a:pPr>
            <a:r>
              <a:rPr lang="en-US" altLang="zh-TW" sz="1600" dirty="0">
                <a:solidFill>
                  <a:schemeClr val="tx1"/>
                </a:solidFill>
              </a:rPr>
              <a:t>Or we need to search for the method which will give you the instance of connection.</a:t>
            </a:r>
          </a:p>
          <a:p>
            <a:pPr marL="342900" indent="-342900" algn="l">
              <a:buClr>
                <a:srgbClr val="0070C0"/>
              </a:buClr>
              <a:buSzPct val="80000"/>
              <a:buFont typeface="Wingdings" pitchFamily="2" charset="2"/>
              <a:buChar char="u"/>
            </a:pPr>
            <a:r>
              <a:rPr lang="en-US" altLang="zh-TW" sz="1600" dirty="0">
                <a:solidFill>
                  <a:schemeClr val="tx1"/>
                </a:solidFill>
              </a:rPr>
              <a:t>Press Control and Select “Connection”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56350"/>
            <a:ext cx="2133600" cy="365125"/>
          </a:xfrm>
        </p:spPr>
        <p:txBody>
          <a:bodyPr/>
          <a:lstStyle/>
          <a:p>
            <a:fld id="{A4F910E6-8D00-4BAF-8C48-9688E0B449D3}"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10" name="Rectangle 9">
            <a:extLst>
              <a:ext uri="{FF2B5EF4-FFF2-40B4-BE49-F238E27FC236}">
                <a16:creationId xmlns:a16="http://schemas.microsoft.com/office/drawing/2014/main" id="{DDEBD9E5-1C85-4B85-A4CB-6ED2A9593D7F}"/>
              </a:ext>
            </a:extLst>
          </p:cNvPr>
          <p:cNvSpPr/>
          <p:nvPr/>
        </p:nvSpPr>
        <p:spPr>
          <a:xfrm>
            <a:off x="1001444" y="4241987"/>
            <a:ext cx="576064"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D6BBED3-2474-4A26-8A1F-BB7A4E7B8AF7}"/>
              </a:ext>
            </a:extLst>
          </p:cNvPr>
          <p:cNvPicPr>
            <a:picLocks noChangeAspect="1"/>
          </p:cNvPicPr>
          <p:nvPr/>
        </p:nvPicPr>
        <p:blipFill>
          <a:blip r:embed="rId3"/>
          <a:stretch>
            <a:fillRect/>
          </a:stretch>
        </p:blipFill>
        <p:spPr>
          <a:xfrm>
            <a:off x="4067944" y="2512729"/>
            <a:ext cx="4482329" cy="3905622"/>
          </a:xfrm>
          <a:prstGeom prst="rect">
            <a:avLst/>
          </a:prstGeom>
          <a:ln>
            <a:solidFill>
              <a:srgbClr val="C00000"/>
            </a:solidFill>
          </a:ln>
        </p:spPr>
      </p:pic>
      <p:cxnSp>
        <p:nvCxnSpPr>
          <p:cNvPr id="13" name="Straight Arrow Connector 12">
            <a:extLst>
              <a:ext uri="{FF2B5EF4-FFF2-40B4-BE49-F238E27FC236}">
                <a16:creationId xmlns:a16="http://schemas.microsoft.com/office/drawing/2014/main" id="{9E3E01A3-6603-46E9-9289-9C76C6461F65}"/>
              </a:ext>
            </a:extLst>
          </p:cNvPr>
          <p:cNvCxnSpPr>
            <a:stCxn id="10" idx="3"/>
            <a:endCxn id="11" idx="1"/>
          </p:cNvCxnSpPr>
          <p:nvPr/>
        </p:nvCxnSpPr>
        <p:spPr>
          <a:xfrm>
            <a:off x="1577508" y="4349999"/>
            <a:ext cx="2490436" cy="11554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242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16.02.3 Import, register, and Connection</a:t>
            </a:r>
            <a:endParaRPr lang="zh-TW" altLang="en-US" b="1" dirty="0">
              <a:solidFill>
                <a:srgbClr val="FFFF00"/>
              </a:solidFill>
            </a:endParaRPr>
          </a:p>
        </p:txBody>
      </p:sp>
      <p:sp>
        <p:nvSpPr>
          <p:cNvPr id="3" name="副標題 2"/>
          <p:cNvSpPr>
            <a:spLocks noGrp="1"/>
          </p:cNvSpPr>
          <p:nvPr>
            <p:ph type="subTitle" idx="1"/>
          </p:nvPr>
        </p:nvSpPr>
        <p:spPr>
          <a:xfrm>
            <a:off x="467543" y="1268760"/>
            <a:ext cx="8397123" cy="17550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We will use the method which will give you the instance of connection.</a:t>
            </a:r>
          </a:p>
          <a:p>
            <a:pPr marL="342900" indent="-342900" algn="l">
              <a:buClr>
                <a:srgbClr val="0070C0"/>
              </a:buClr>
              <a:buSzPct val="80000"/>
              <a:buFont typeface="Wingdings" pitchFamily="2" charset="2"/>
              <a:buChar char="u"/>
            </a:pPr>
            <a:r>
              <a:rPr lang="en-US" altLang="zh-TW" sz="1600" dirty="0">
                <a:solidFill>
                  <a:schemeClr val="tx1"/>
                </a:solidFill>
              </a:rPr>
              <a:t>getConnection() is a method in Java which will give you the instance of connection.</a:t>
            </a:r>
          </a:p>
          <a:p>
            <a:pPr marL="342900" indent="-342900" algn="l">
              <a:buClr>
                <a:srgbClr val="0070C0"/>
              </a:buClr>
              <a:buSzPct val="80000"/>
              <a:buFont typeface="Wingdings" pitchFamily="2" charset="2"/>
              <a:buChar char="u"/>
            </a:pPr>
            <a:r>
              <a:rPr lang="en-US" altLang="zh-TW" sz="1600" dirty="0">
                <a:solidFill>
                  <a:schemeClr val="tx1"/>
                </a:solidFill>
              </a:rPr>
              <a:t>So, this getConnection() is a method of a class called DriverManager. The DriverManager have a method getConnection() which is a static method.</a:t>
            </a:r>
          </a:p>
          <a:p>
            <a:pPr marL="342900" indent="-342900" algn="l">
              <a:buClr>
                <a:srgbClr val="0070C0"/>
              </a:buClr>
              <a:buSzPct val="80000"/>
              <a:buFont typeface="Wingdings" pitchFamily="2" charset="2"/>
              <a:buChar char="u"/>
            </a:pPr>
            <a:r>
              <a:rPr lang="en-US" altLang="zh-TW" sz="1600" dirty="0">
                <a:solidFill>
                  <a:schemeClr val="tx1"/>
                </a:solidFill>
              </a:rPr>
              <a:t>Press Control and Select “DriverManager”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82029C65-BF56-4DFE-901D-631D19D1AAF5}"/>
              </a:ext>
            </a:extLst>
          </p:cNvPr>
          <p:cNvPicPr>
            <a:picLocks noChangeAspect="1"/>
          </p:cNvPicPr>
          <p:nvPr/>
        </p:nvPicPr>
        <p:blipFill>
          <a:blip r:embed="rId2"/>
          <a:stretch>
            <a:fillRect/>
          </a:stretch>
        </p:blipFill>
        <p:spPr>
          <a:xfrm>
            <a:off x="4572000" y="3068047"/>
            <a:ext cx="4155319" cy="3798221"/>
          </a:xfrm>
          <a:prstGeom prst="rect">
            <a:avLst/>
          </a:prstGeom>
          <a:ln>
            <a:solidFill>
              <a:srgbClr val="C00000"/>
            </a:solidFill>
          </a:ln>
        </p:spPr>
      </p:pic>
      <p:pic>
        <p:nvPicPr>
          <p:cNvPr id="9" name="Picture 8">
            <a:extLst>
              <a:ext uri="{FF2B5EF4-FFF2-40B4-BE49-F238E27FC236}">
                <a16:creationId xmlns:a16="http://schemas.microsoft.com/office/drawing/2014/main" id="{349EEEC8-4B4E-4F3C-97D8-98F58D796B74}"/>
              </a:ext>
            </a:extLst>
          </p:cNvPr>
          <p:cNvPicPr>
            <a:picLocks noChangeAspect="1"/>
          </p:cNvPicPr>
          <p:nvPr/>
        </p:nvPicPr>
        <p:blipFill>
          <a:blip r:embed="rId3"/>
          <a:stretch>
            <a:fillRect/>
          </a:stretch>
        </p:blipFill>
        <p:spPr>
          <a:xfrm>
            <a:off x="611560" y="3216313"/>
            <a:ext cx="3567683" cy="2683053"/>
          </a:xfrm>
          <a:prstGeom prst="rect">
            <a:avLst/>
          </a:prstGeom>
          <a:ln>
            <a:solidFill>
              <a:srgbClr val="C00000"/>
            </a:solidFill>
          </a:ln>
        </p:spPr>
      </p:pic>
      <p:sp>
        <p:nvSpPr>
          <p:cNvPr id="12" name="Rectangle 11">
            <a:extLst>
              <a:ext uri="{FF2B5EF4-FFF2-40B4-BE49-F238E27FC236}">
                <a16:creationId xmlns:a16="http://schemas.microsoft.com/office/drawing/2014/main" id="{1C00BCAA-1BB3-4009-89F4-B538D46E89A0}"/>
              </a:ext>
            </a:extLst>
          </p:cNvPr>
          <p:cNvSpPr/>
          <p:nvPr/>
        </p:nvSpPr>
        <p:spPr>
          <a:xfrm>
            <a:off x="1835696" y="5373215"/>
            <a:ext cx="648072" cy="2235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AA033816-954C-4434-A735-CFD541FD9808}"/>
              </a:ext>
            </a:extLst>
          </p:cNvPr>
          <p:cNvCxnSpPr>
            <a:cxnSpLocks/>
            <a:stCxn id="12" idx="3"/>
            <a:endCxn id="7" idx="1"/>
          </p:cNvCxnSpPr>
          <p:nvPr/>
        </p:nvCxnSpPr>
        <p:spPr>
          <a:xfrm flipV="1">
            <a:off x="2483768" y="4967158"/>
            <a:ext cx="2088232" cy="51783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0326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52805B7-B974-454A-A92D-531B802EBF96}"/>
              </a:ext>
            </a:extLst>
          </p:cNvPr>
          <p:cNvPicPr>
            <a:picLocks noChangeAspect="1"/>
          </p:cNvPicPr>
          <p:nvPr/>
        </p:nvPicPr>
        <p:blipFill>
          <a:blip r:embed="rId2"/>
          <a:stretch>
            <a:fillRect/>
          </a:stretch>
        </p:blipFill>
        <p:spPr>
          <a:xfrm>
            <a:off x="5065555" y="2132856"/>
            <a:ext cx="3754907" cy="410324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16.02.3 Import, register, and Connection</a:t>
            </a:r>
            <a:endParaRPr lang="zh-TW" altLang="en-US" b="1" dirty="0">
              <a:solidFill>
                <a:srgbClr val="FFFF00"/>
              </a:solidFill>
            </a:endParaRPr>
          </a:p>
        </p:txBody>
      </p:sp>
      <p:sp>
        <p:nvSpPr>
          <p:cNvPr id="3" name="副標題 2"/>
          <p:cNvSpPr>
            <a:spLocks noGrp="1"/>
          </p:cNvSpPr>
          <p:nvPr>
            <p:ph type="subTitle" idx="1"/>
          </p:nvPr>
        </p:nvSpPr>
        <p:spPr>
          <a:xfrm>
            <a:off x="467543" y="1268760"/>
            <a:ext cx="8352919" cy="8640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If you go to source code of DriverManager, you can see the getConnection() belongs the same package which you are working with java or SQL and in the package or in this class DriverManager, we have a lot of methods available. One of methods is getConnection().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
        <p:nvSpPr>
          <p:cNvPr id="8" name="Rectangle 7">
            <a:extLst>
              <a:ext uri="{FF2B5EF4-FFF2-40B4-BE49-F238E27FC236}">
                <a16:creationId xmlns:a16="http://schemas.microsoft.com/office/drawing/2014/main" id="{399E0435-4C9E-4CD1-935E-ADCE981C0A72}"/>
              </a:ext>
            </a:extLst>
          </p:cNvPr>
          <p:cNvSpPr/>
          <p:nvPr/>
        </p:nvSpPr>
        <p:spPr>
          <a:xfrm>
            <a:off x="5364088" y="4941168"/>
            <a:ext cx="3204357" cy="33357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副標題 2">
            <a:extLst>
              <a:ext uri="{FF2B5EF4-FFF2-40B4-BE49-F238E27FC236}">
                <a16:creationId xmlns:a16="http://schemas.microsoft.com/office/drawing/2014/main" id="{6B205D3A-D3C0-4366-A1C1-733E2FBA3D3D}"/>
              </a:ext>
            </a:extLst>
          </p:cNvPr>
          <p:cNvSpPr txBox="1">
            <a:spLocks/>
          </p:cNvSpPr>
          <p:nvPr/>
        </p:nvSpPr>
        <p:spPr>
          <a:xfrm>
            <a:off x="457200" y="2216712"/>
            <a:ext cx="4546848" cy="157232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600" dirty="0">
                <a:solidFill>
                  <a:schemeClr val="tx1"/>
                </a:solidFill>
              </a:rPr>
              <a:t>Because getConnection() method is a static method which return the instance of Connection.</a:t>
            </a:r>
          </a:p>
          <a:p>
            <a:pPr marL="342900" indent="-342900" algn="l">
              <a:buClr>
                <a:srgbClr val="0070C0"/>
              </a:buClr>
              <a:buSzPct val="80000"/>
              <a:buFont typeface="Wingdings" pitchFamily="2" charset="2"/>
              <a:buChar char="u"/>
            </a:pPr>
            <a:r>
              <a:rPr lang="en-US" altLang="zh-TW" sz="1600" dirty="0">
                <a:solidFill>
                  <a:schemeClr val="tx1"/>
                </a:solidFill>
              </a:rPr>
              <a:t>We have to pass three parameters, i.e., URL, User-name, and Password, to achieve the Connection.</a:t>
            </a:r>
          </a:p>
          <a:p>
            <a:pPr marL="342900" indent="-342900" algn="l">
              <a:buClr>
                <a:srgbClr val="0070C0"/>
              </a:buClr>
              <a:buSzPct val="80000"/>
              <a:buFont typeface="Wingdings" pitchFamily="2" charset="2"/>
              <a:buChar char="u"/>
            </a:pPr>
            <a:r>
              <a:rPr lang="en-US" altLang="zh-TW" sz="1600" dirty="0">
                <a:solidFill>
                  <a:schemeClr val="tx1"/>
                </a:solidFill>
              </a:rPr>
              <a:t>Press Control and </a:t>
            </a:r>
            <a:r>
              <a:rPr lang="en-US" altLang="zh-TW" sz="1600" dirty="0" err="1">
                <a:solidFill>
                  <a:schemeClr val="tx1"/>
                </a:solidFill>
              </a:rPr>
              <a:t>selct</a:t>
            </a:r>
            <a:r>
              <a:rPr lang="en-US" altLang="zh-TW" sz="1600" dirty="0">
                <a:solidFill>
                  <a:schemeClr val="tx1"/>
                </a:solidFill>
              </a:rPr>
              <a:t> “getConnection”</a:t>
            </a:r>
          </a:p>
        </p:txBody>
      </p:sp>
      <p:pic>
        <p:nvPicPr>
          <p:cNvPr id="12" name="Picture 11">
            <a:extLst>
              <a:ext uri="{FF2B5EF4-FFF2-40B4-BE49-F238E27FC236}">
                <a16:creationId xmlns:a16="http://schemas.microsoft.com/office/drawing/2014/main" id="{271703D7-D15A-40A9-A5F5-EC557B44F3F8}"/>
              </a:ext>
            </a:extLst>
          </p:cNvPr>
          <p:cNvPicPr>
            <a:picLocks noChangeAspect="1"/>
          </p:cNvPicPr>
          <p:nvPr/>
        </p:nvPicPr>
        <p:blipFill>
          <a:blip r:embed="rId3"/>
          <a:stretch>
            <a:fillRect/>
          </a:stretch>
        </p:blipFill>
        <p:spPr>
          <a:xfrm>
            <a:off x="575555" y="3903795"/>
            <a:ext cx="3295664" cy="2502347"/>
          </a:xfrm>
          <a:prstGeom prst="rect">
            <a:avLst/>
          </a:prstGeom>
          <a:ln>
            <a:solidFill>
              <a:srgbClr val="C00000"/>
            </a:solidFill>
          </a:ln>
        </p:spPr>
      </p:pic>
      <p:sp>
        <p:nvSpPr>
          <p:cNvPr id="13" name="Rectangle 12">
            <a:extLst>
              <a:ext uri="{FF2B5EF4-FFF2-40B4-BE49-F238E27FC236}">
                <a16:creationId xmlns:a16="http://schemas.microsoft.com/office/drawing/2014/main" id="{3B6F9A3C-B1C3-4B19-ADCA-74E903010415}"/>
              </a:ext>
            </a:extLst>
          </p:cNvPr>
          <p:cNvSpPr/>
          <p:nvPr/>
        </p:nvSpPr>
        <p:spPr>
          <a:xfrm>
            <a:off x="2266764" y="5929241"/>
            <a:ext cx="721060" cy="16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0FBB4A9-38A6-46AF-859D-46630BECB793}"/>
              </a:ext>
            </a:extLst>
          </p:cNvPr>
          <p:cNvCxnSpPr>
            <a:cxnSpLocks/>
            <a:stCxn id="13" idx="3"/>
            <a:endCxn id="8" idx="1"/>
          </p:cNvCxnSpPr>
          <p:nvPr/>
        </p:nvCxnSpPr>
        <p:spPr>
          <a:xfrm flipV="1">
            <a:off x="2987824" y="5107953"/>
            <a:ext cx="2376264" cy="90331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710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72F21F7-03A9-4E8F-8F9C-AD17AC110A53}"/>
              </a:ext>
            </a:extLst>
          </p:cNvPr>
          <p:cNvPicPr>
            <a:picLocks noChangeAspect="1"/>
          </p:cNvPicPr>
          <p:nvPr/>
        </p:nvPicPr>
        <p:blipFill>
          <a:blip r:embed="rId2"/>
          <a:stretch>
            <a:fillRect/>
          </a:stretch>
        </p:blipFill>
        <p:spPr>
          <a:xfrm>
            <a:off x="1673931" y="2352260"/>
            <a:ext cx="5652120" cy="399826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16.02.3 Import, register, and Connection</a:t>
            </a:r>
            <a:endParaRPr lang="zh-TW" altLang="en-US" b="1" dirty="0">
              <a:solidFill>
                <a:srgbClr val="FFFF00"/>
              </a:solidFill>
            </a:endParaRPr>
          </a:p>
        </p:txBody>
      </p:sp>
      <p:sp>
        <p:nvSpPr>
          <p:cNvPr id="3" name="副標題 2"/>
          <p:cNvSpPr>
            <a:spLocks noGrp="1"/>
          </p:cNvSpPr>
          <p:nvPr>
            <p:ph type="subTitle" idx="1"/>
          </p:nvPr>
        </p:nvSpPr>
        <p:spPr>
          <a:xfrm>
            <a:off x="467543" y="1268759"/>
            <a:ext cx="8064897" cy="9361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We have to pass three parameters, i.e., URL, User-name, and Password, to achieve the Connection.</a:t>
            </a:r>
          </a:p>
          <a:p>
            <a:pPr marL="342900" indent="-342900" algn="l">
              <a:buClr>
                <a:srgbClr val="0070C0"/>
              </a:buClr>
              <a:buSzPct val="80000"/>
              <a:buFont typeface="Wingdings" pitchFamily="2" charset="2"/>
              <a:buChar char="u"/>
            </a:pPr>
            <a:r>
              <a:rPr lang="en-US" altLang="zh-TW" sz="1600" dirty="0">
                <a:solidFill>
                  <a:schemeClr val="tx1"/>
                </a:solidFill>
              </a:rPr>
              <a:t>This is the method getConnection (URL, User-name, password).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
        <p:nvSpPr>
          <p:cNvPr id="8" name="Rectangle 7">
            <a:extLst>
              <a:ext uri="{FF2B5EF4-FFF2-40B4-BE49-F238E27FC236}">
                <a16:creationId xmlns:a16="http://schemas.microsoft.com/office/drawing/2014/main" id="{399E0435-4C9E-4CD1-935E-ADCE981C0A72}"/>
              </a:ext>
            </a:extLst>
          </p:cNvPr>
          <p:cNvSpPr/>
          <p:nvPr/>
        </p:nvSpPr>
        <p:spPr>
          <a:xfrm>
            <a:off x="2123728" y="4532636"/>
            <a:ext cx="3960440" cy="170467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323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 JDBC Practice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2072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We discuss JDBC (Java Database Connectivity)</a:t>
            </a:r>
          </a:p>
          <a:p>
            <a:pPr marL="342900" indent="-342900" algn="l">
              <a:buClr>
                <a:srgbClr val="0070C0"/>
              </a:buClr>
              <a:buSzPct val="80000"/>
              <a:buFont typeface="Wingdings" pitchFamily="2" charset="2"/>
              <a:buChar char="u"/>
            </a:pPr>
            <a:r>
              <a:rPr lang="en-US" altLang="zh-TW" sz="1600" dirty="0">
                <a:solidFill>
                  <a:schemeClr val="tx1"/>
                </a:solidFill>
              </a:rPr>
              <a:t>For ODBC, we cannot used Java 7 or Java 8. So, we need to go to with specific type of drivers for this specific type if DBMS. For example, we work with Oracle, we need to go with Oracle driver. If we work with MySQL, we have to go with MySQL driver. </a:t>
            </a:r>
          </a:p>
          <a:p>
            <a:pPr marL="342900" indent="-342900" algn="l">
              <a:buClr>
                <a:srgbClr val="0070C0"/>
              </a:buClr>
              <a:buSzPct val="80000"/>
              <a:buFont typeface="Wingdings" pitchFamily="2" charset="2"/>
              <a:buChar char="u"/>
            </a:pPr>
            <a:r>
              <a:rPr lang="en-US" altLang="zh-TW" sz="1600" dirty="0">
                <a:solidFill>
                  <a:schemeClr val="tx1"/>
                </a:solidFill>
              </a:rPr>
              <a:t>In this example, we use MySQL, we have to use MySQL driver. We have to load the MySQL driver. The MySQL driver is </a:t>
            </a:r>
            <a:r>
              <a:rPr lang="en-US" altLang="zh-TW" sz="1600" dirty="0" err="1">
                <a:solidFill>
                  <a:schemeClr val="tx1"/>
                </a:solidFill>
              </a:rPr>
              <a:t>com.mysql.jdbc.Driver</a:t>
            </a:r>
            <a:r>
              <a:rPr lang="en-US" altLang="zh-TW" sz="1600" dirty="0">
                <a:solidFill>
                  <a:schemeClr val="tx1"/>
                </a:solidFill>
              </a:rPr>
              <a:t>. We cannot find this in Eclipse by default. If you use NetBeans, then you have this driver inbuilds. But if you use Eclipse, you have to download it from internet.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F0E8124B-99F6-4FF5-A7D9-03151E22BD0F}"/>
              </a:ext>
            </a:extLst>
          </p:cNvPr>
          <p:cNvPicPr>
            <a:picLocks noChangeAspect="1"/>
          </p:cNvPicPr>
          <p:nvPr/>
        </p:nvPicPr>
        <p:blipFill>
          <a:blip r:embed="rId2"/>
          <a:stretch>
            <a:fillRect/>
          </a:stretch>
        </p:blipFill>
        <p:spPr>
          <a:xfrm>
            <a:off x="2987824" y="3645025"/>
            <a:ext cx="4838700" cy="2962275"/>
          </a:xfrm>
          <a:prstGeom prst="rect">
            <a:avLst/>
          </a:prstGeom>
          <a:ln>
            <a:solidFill>
              <a:srgbClr val="C00000"/>
            </a:solidFill>
          </a:ln>
        </p:spPr>
      </p:pic>
      <p:sp>
        <p:nvSpPr>
          <p:cNvPr id="9" name="Rectangle 8">
            <a:extLst>
              <a:ext uri="{FF2B5EF4-FFF2-40B4-BE49-F238E27FC236}">
                <a16:creationId xmlns:a16="http://schemas.microsoft.com/office/drawing/2014/main" id="{1A116D5B-B07C-453B-A929-710F4FF4C27A}"/>
              </a:ext>
            </a:extLst>
          </p:cNvPr>
          <p:cNvSpPr/>
          <p:nvPr/>
        </p:nvSpPr>
        <p:spPr>
          <a:xfrm>
            <a:off x="3491880" y="4509120"/>
            <a:ext cx="4104456"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8746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7D4A802-1075-408B-B2FE-3FF776E55715}"/>
              </a:ext>
            </a:extLst>
          </p:cNvPr>
          <p:cNvPicPr>
            <a:picLocks noChangeAspect="1"/>
          </p:cNvPicPr>
          <p:nvPr/>
        </p:nvPicPr>
        <p:blipFill>
          <a:blip r:embed="rId2"/>
          <a:stretch>
            <a:fillRect/>
          </a:stretch>
        </p:blipFill>
        <p:spPr>
          <a:xfrm>
            <a:off x="1524000" y="1719586"/>
            <a:ext cx="5876925" cy="427672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16.02.3 Import, register, and Connection</a:t>
            </a:r>
            <a:endParaRPr lang="zh-TW" altLang="en-US" b="1" dirty="0">
              <a:solidFill>
                <a:srgbClr val="FFFF00"/>
              </a:solidFill>
            </a:endParaRPr>
          </a:p>
        </p:txBody>
      </p:sp>
      <p:sp>
        <p:nvSpPr>
          <p:cNvPr id="3" name="副標題 2"/>
          <p:cNvSpPr>
            <a:spLocks noGrp="1"/>
          </p:cNvSpPr>
          <p:nvPr>
            <p:ph type="subTitle" idx="1"/>
          </p:nvPr>
        </p:nvSpPr>
        <p:spPr>
          <a:xfrm>
            <a:off x="467543" y="1268759"/>
            <a:ext cx="8280921"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Go back to Eclipse. We need to pass URL, user-name, and password.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
        <p:nvSpPr>
          <p:cNvPr id="8" name="Rectangle 7">
            <a:extLst>
              <a:ext uri="{FF2B5EF4-FFF2-40B4-BE49-F238E27FC236}">
                <a16:creationId xmlns:a16="http://schemas.microsoft.com/office/drawing/2014/main" id="{399E0435-4C9E-4CD1-935E-ADCE981C0A72}"/>
              </a:ext>
            </a:extLst>
          </p:cNvPr>
          <p:cNvSpPr/>
          <p:nvPr/>
        </p:nvSpPr>
        <p:spPr>
          <a:xfrm>
            <a:off x="2267744" y="4581128"/>
            <a:ext cx="4752528" cy="91112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69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16.02.4 MySQL Workbench</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1692518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0E7EC76-2877-45E7-B034-A843ED03151A}"/>
              </a:ext>
            </a:extLst>
          </p:cNvPr>
          <p:cNvPicPr>
            <a:picLocks noChangeAspect="1"/>
          </p:cNvPicPr>
          <p:nvPr/>
        </p:nvPicPr>
        <p:blipFill>
          <a:blip r:embed="rId2"/>
          <a:stretch>
            <a:fillRect/>
          </a:stretch>
        </p:blipFill>
        <p:spPr>
          <a:xfrm>
            <a:off x="1763688" y="1772815"/>
            <a:ext cx="4425905" cy="452943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16.02.4 MySQL Workbench</a:t>
            </a:r>
            <a:endParaRPr lang="zh-TW" altLang="en-US" b="1" dirty="0">
              <a:solidFill>
                <a:srgbClr val="FFFF00"/>
              </a:solidFill>
            </a:endParaRPr>
          </a:p>
        </p:txBody>
      </p:sp>
      <p:sp>
        <p:nvSpPr>
          <p:cNvPr id="3" name="副標題 2"/>
          <p:cNvSpPr>
            <a:spLocks noGrp="1"/>
          </p:cNvSpPr>
          <p:nvPr>
            <p:ph type="subTitle" idx="1"/>
          </p:nvPr>
        </p:nvSpPr>
        <p:spPr>
          <a:xfrm>
            <a:off x="467543" y="1268759"/>
            <a:ext cx="8280921"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Search for “</a:t>
            </a:r>
            <a:r>
              <a:rPr lang="en-US" altLang="zh-TW" sz="1600" dirty="0" err="1">
                <a:solidFill>
                  <a:schemeClr val="tx1"/>
                </a:solidFill>
              </a:rPr>
              <a:t>mysql</a:t>
            </a:r>
            <a:r>
              <a:rPr lang="en-US" altLang="zh-TW" sz="1600" dirty="0">
                <a:solidFill>
                  <a:schemeClr val="tx1"/>
                </a:solidFill>
              </a:rPr>
              <a:t> server”. These are for command line MySQL and not flexible.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
        <p:nvSpPr>
          <p:cNvPr id="8" name="Rectangle 7">
            <a:extLst>
              <a:ext uri="{FF2B5EF4-FFF2-40B4-BE49-F238E27FC236}">
                <a16:creationId xmlns:a16="http://schemas.microsoft.com/office/drawing/2014/main" id="{399E0435-4C9E-4CD1-935E-ADCE981C0A72}"/>
              </a:ext>
            </a:extLst>
          </p:cNvPr>
          <p:cNvSpPr/>
          <p:nvPr/>
        </p:nvSpPr>
        <p:spPr>
          <a:xfrm>
            <a:off x="2411760" y="3933056"/>
            <a:ext cx="3240360" cy="91112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3311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59B4ABF-C430-4A7A-AD09-EFEBE281D4B8}"/>
              </a:ext>
            </a:extLst>
          </p:cNvPr>
          <p:cNvPicPr>
            <a:picLocks noChangeAspect="1"/>
          </p:cNvPicPr>
          <p:nvPr/>
        </p:nvPicPr>
        <p:blipFill>
          <a:blip r:embed="rId2"/>
          <a:stretch>
            <a:fillRect/>
          </a:stretch>
        </p:blipFill>
        <p:spPr>
          <a:xfrm>
            <a:off x="1827014" y="1748791"/>
            <a:ext cx="4409852" cy="4678418"/>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16.02.4 MySQL Workbench</a:t>
            </a:r>
            <a:endParaRPr lang="zh-TW" altLang="en-US" b="1" dirty="0">
              <a:solidFill>
                <a:srgbClr val="FFFF00"/>
              </a:solidFill>
            </a:endParaRPr>
          </a:p>
        </p:txBody>
      </p:sp>
      <p:sp>
        <p:nvSpPr>
          <p:cNvPr id="3" name="副標題 2"/>
          <p:cNvSpPr>
            <a:spLocks noGrp="1"/>
          </p:cNvSpPr>
          <p:nvPr>
            <p:ph type="subTitle" idx="1"/>
          </p:nvPr>
        </p:nvSpPr>
        <p:spPr>
          <a:xfrm>
            <a:off x="467543" y="1268759"/>
            <a:ext cx="8280921"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We want GUI based MySQL. You can search for “</a:t>
            </a:r>
            <a:r>
              <a:rPr lang="en-US" altLang="zh-TW" sz="1600" dirty="0" err="1">
                <a:solidFill>
                  <a:schemeClr val="tx1"/>
                </a:solidFill>
              </a:rPr>
              <a:t>mysql</a:t>
            </a:r>
            <a:r>
              <a:rPr lang="en-US" altLang="zh-TW" sz="1600" dirty="0">
                <a:solidFill>
                  <a:schemeClr val="tx1"/>
                </a:solidFill>
              </a:rPr>
              <a:t> workbench”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
        <p:nvSpPr>
          <p:cNvPr id="8" name="Rectangle 7">
            <a:extLst>
              <a:ext uri="{FF2B5EF4-FFF2-40B4-BE49-F238E27FC236}">
                <a16:creationId xmlns:a16="http://schemas.microsoft.com/office/drawing/2014/main" id="{399E0435-4C9E-4CD1-935E-ADCE981C0A72}"/>
              </a:ext>
            </a:extLst>
          </p:cNvPr>
          <p:cNvSpPr/>
          <p:nvPr/>
        </p:nvSpPr>
        <p:spPr>
          <a:xfrm>
            <a:off x="2590800" y="5732304"/>
            <a:ext cx="3240360" cy="69490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305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9453DA1-9D17-4386-948A-081CD8107710}"/>
              </a:ext>
            </a:extLst>
          </p:cNvPr>
          <p:cNvPicPr>
            <a:picLocks noChangeAspect="1"/>
          </p:cNvPicPr>
          <p:nvPr/>
        </p:nvPicPr>
        <p:blipFill>
          <a:blip r:embed="rId2"/>
          <a:stretch>
            <a:fillRect/>
          </a:stretch>
        </p:blipFill>
        <p:spPr>
          <a:xfrm>
            <a:off x="1539658" y="1747804"/>
            <a:ext cx="6042624" cy="4489541"/>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16.02.4 MySQL Workbench</a:t>
            </a:r>
            <a:endParaRPr lang="zh-TW" altLang="en-US" b="1" dirty="0">
              <a:solidFill>
                <a:srgbClr val="FFFF00"/>
              </a:solidFill>
            </a:endParaRPr>
          </a:p>
        </p:txBody>
      </p:sp>
      <p:sp>
        <p:nvSpPr>
          <p:cNvPr id="3" name="副標題 2"/>
          <p:cNvSpPr>
            <a:spLocks noGrp="1"/>
          </p:cNvSpPr>
          <p:nvPr>
            <p:ph type="subTitle" idx="1"/>
          </p:nvPr>
        </p:nvSpPr>
        <p:spPr>
          <a:xfrm>
            <a:off x="467543" y="1268759"/>
            <a:ext cx="8280921"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This is the GUI version of MySQL which is </a:t>
            </a:r>
            <a:r>
              <a:rPr lang="en-US" altLang="zh-TW" sz="1600">
                <a:solidFill>
                  <a:schemeClr val="tx1"/>
                </a:solidFill>
              </a:rPr>
              <a:t>MySQL workbench.</a:t>
            </a:r>
            <a:endParaRPr lang="en-US" altLang="zh-TW"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Tree>
    <p:extLst>
      <p:ext uri="{BB962C8B-B14F-4D97-AF65-F5344CB8AC3E}">
        <p14:creationId xmlns:p14="http://schemas.microsoft.com/office/powerpoint/2010/main" val="630774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16.02.4 MySQL Workbench</a:t>
            </a:r>
            <a:endParaRPr lang="zh-TW" altLang="en-US" b="1" dirty="0">
              <a:solidFill>
                <a:srgbClr val="FFFF00"/>
              </a:solidFill>
            </a:endParaRPr>
          </a:p>
        </p:txBody>
      </p:sp>
      <p:sp>
        <p:nvSpPr>
          <p:cNvPr id="3" name="副標題 2"/>
          <p:cNvSpPr>
            <a:spLocks noGrp="1"/>
          </p:cNvSpPr>
          <p:nvPr>
            <p:ph type="subTitle" idx="1"/>
          </p:nvPr>
        </p:nvSpPr>
        <p:spPr>
          <a:xfrm>
            <a:off x="467543" y="1268759"/>
            <a:ext cx="8280921" cy="9135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After MySQL Community Edition is installed we have MySQL Workbench.</a:t>
            </a:r>
          </a:p>
          <a:p>
            <a:pPr marL="342900" indent="-342900" algn="l">
              <a:buClr>
                <a:srgbClr val="0070C0"/>
              </a:buClr>
              <a:buSzPct val="80000"/>
              <a:buFont typeface="Wingdings" pitchFamily="2" charset="2"/>
              <a:buChar char="u"/>
            </a:pPr>
            <a:r>
              <a:rPr lang="en-US" altLang="zh-TW" sz="1600" dirty="0">
                <a:solidFill>
                  <a:schemeClr val="tx1"/>
                </a:solidFill>
              </a:rPr>
              <a:t>We can search “MySQL Workbench 8.0 CE” or Windows Start Menu: MySQL &gt; MySQL Workbench 8.0 CE.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7" name="Picture 6">
            <a:extLst>
              <a:ext uri="{FF2B5EF4-FFF2-40B4-BE49-F238E27FC236}">
                <a16:creationId xmlns:a16="http://schemas.microsoft.com/office/drawing/2014/main" id="{77D56B24-2B68-4F7E-A12A-3DF720DBBFC1}"/>
              </a:ext>
            </a:extLst>
          </p:cNvPr>
          <p:cNvPicPr>
            <a:picLocks noChangeAspect="1"/>
          </p:cNvPicPr>
          <p:nvPr/>
        </p:nvPicPr>
        <p:blipFill>
          <a:blip r:embed="rId2"/>
          <a:stretch>
            <a:fillRect/>
          </a:stretch>
        </p:blipFill>
        <p:spPr>
          <a:xfrm>
            <a:off x="598435" y="2326351"/>
            <a:ext cx="1851130" cy="3904729"/>
          </a:xfrm>
          <a:prstGeom prst="rect">
            <a:avLst/>
          </a:prstGeom>
          <a:ln>
            <a:solidFill>
              <a:srgbClr val="C00000"/>
            </a:solidFill>
          </a:ln>
        </p:spPr>
      </p:pic>
      <p:pic>
        <p:nvPicPr>
          <p:cNvPr id="8" name="Picture 7">
            <a:extLst>
              <a:ext uri="{FF2B5EF4-FFF2-40B4-BE49-F238E27FC236}">
                <a16:creationId xmlns:a16="http://schemas.microsoft.com/office/drawing/2014/main" id="{A4D02D75-D1DF-42C2-B8C4-7C5F85C8635D}"/>
              </a:ext>
            </a:extLst>
          </p:cNvPr>
          <p:cNvPicPr>
            <a:picLocks noChangeAspect="1"/>
          </p:cNvPicPr>
          <p:nvPr/>
        </p:nvPicPr>
        <p:blipFill>
          <a:blip r:embed="rId3"/>
          <a:stretch>
            <a:fillRect/>
          </a:stretch>
        </p:blipFill>
        <p:spPr>
          <a:xfrm>
            <a:off x="3439496" y="2661890"/>
            <a:ext cx="5106069" cy="3315399"/>
          </a:xfrm>
          <a:prstGeom prst="rect">
            <a:avLst/>
          </a:prstGeom>
          <a:ln>
            <a:solidFill>
              <a:srgbClr val="C00000"/>
            </a:solidFill>
          </a:ln>
        </p:spPr>
      </p:pic>
      <p:sp>
        <p:nvSpPr>
          <p:cNvPr id="10" name="Rectangle 9">
            <a:extLst>
              <a:ext uri="{FF2B5EF4-FFF2-40B4-BE49-F238E27FC236}">
                <a16:creationId xmlns:a16="http://schemas.microsoft.com/office/drawing/2014/main" id="{2B88CC7F-9913-4ADE-8A33-3C2AD022879A}"/>
              </a:ext>
            </a:extLst>
          </p:cNvPr>
          <p:cNvSpPr/>
          <p:nvPr/>
        </p:nvSpPr>
        <p:spPr>
          <a:xfrm>
            <a:off x="971600" y="4675665"/>
            <a:ext cx="1477965" cy="26305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34A95C3-A2B3-42DB-88BC-C736BA5C9AD0}"/>
              </a:ext>
            </a:extLst>
          </p:cNvPr>
          <p:cNvCxnSpPr>
            <a:cxnSpLocks/>
            <a:stCxn id="10" idx="3"/>
            <a:endCxn id="8" idx="1"/>
          </p:cNvCxnSpPr>
          <p:nvPr/>
        </p:nvCxnSpPr>
        <p:spPr>
          <a:xfrm flipV="1">
            <a:off x="2449565" y="4319590"/>
            <a:ext cx="989931" cy="48760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833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E8CD2D9-375B-4415-B868-6B0F87E6BB5A}"/>
              </a:ext>
            </a:extLst>
          </p:cNvPr>
          <p:cNvPicPr>
            <a:picLocks noChangeAspect="1"/>
          </p:cNvPicPr>
          <p:nvPr/>
        </p:nvPicPr>
        <p:blipFill>
          <a:blip r:embed="rId3"/>
          <a:stretch>
            <a:fillRect/>
          </a:stretch>
        </p:blipFill>
        <p:spPr>
          <a:xfrm>
            <a:off x="486342" y="1805405"/>
            <a:ext cx="4132193" cy="2718738"/>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16.02.4 MySQL Workbench</a:t>
            </a:r>
            <a:endParaRPr lang="zh-TW" altLang="en-US" b="1" dirty="0">
              <a:solidFill>
                <a:srgbClr val="FFFF00"/>
              </a:solidFill>
            </a:endParaRPr>
          </a:p>
        </p:txBody>
      </p:sp>
      <p:sp>
        <p:nvSpPr>
          <p:cNvPr id="3" name="副標題 2"/>
          <p:cNvSpPr>
            <a:spLocks noGrp="1"/>
          </p:cNvSpPr>
          <p:nvPr>
            <p:ph type="subTitle" idx="1"/>
          </p:nvPr>
        </p:nvSpPr>
        <p:spPr>
          <a:xfrm>
            <a:off x="467543" y="1268759"/>
            <a:ext cx="8280921"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Database &gt; Connect Database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
        <p:nvSpPr>
          <p:cNvPr id="10" name="Rectangle 9">
            <a:extLst>
              <a:ext uri="{FF2B5EF4-FFF2-40B4-BE49-F238E27FC236}">
                <a16:creationId xmlns:a16="http://schemas.microsoft.com/office/drawing/2014/main" id="{2B88CC7F-9913-4ADE-8A33-3C2AD022879A}"/>
              </a:ext>
            </a:extLst>
          </p:cNvPr>
          <p:cNvSpPr/>
          <p:nvPr/>
        </p:nvSpPr>
        <p:spPr>
          <a:xfrm>
            <a:off x="894929" y="2053113"/>
            <a:ext cx="1477965" cy="26305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34A95C3-A2B3-42DB-88BC-C736BA5C9AD0}"/>
              </a:ext>
            </a:extLst>
          </p:cNvPr>
          <p:cNvCxnSpPr>
            <a:cxnSpLocks/>
            <a:stCxn id="10" idx="3"/>
            <a:endCxn id="13" idx="1"/>
          </p:cNvCxnSpPr>
          <p:nvPr/>
        </p:nvCxnSpPr>
        <p:spPr>
          <a:xfrm>
            <a:off x="2372894" y="2184640"/>
            <a:ext cx="2369358" cy="73834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CC9A2A62-01EC-4664-8C11-35E291828DCA}"/>
              </a:ext>
            </a:extLst>
          </p:cNvPr>
          <p:cNvPicPr>
            <a:picLocks noChangeAspect="1"/>
          </p:cNvPicPr>
          <p:nvPr/>
        </p:nvPicPr>
        <p:blipFill>
          <a:blip r:embed="rId4"/>
          <a:stretch>
            <a:fillRect/>
          </a:stretch>
        </p:blipFill>
        <p:spPr>
          <a:xfrm>
            <a:off x="4742252" y="1805405"/>
            <a:ext cx="3118296" cy="2235158"/>
          </a:xfrm>
          <a:prstGeom prst="rect">
            <a:avLst/>
          </a:prstGeom>
          <a:ln>
            <a:solidFill>
              <a:srgbClr val="C00000"/>
            </a:solidFill>
          </a:ln>
        </p:spPr>
      </p:pic>
    </p:spTree>
    <p:extLst>
      <p:ext uri="{BB962C8B-B14F-4D97-AF65-F5344CB8AC3E}">
        <p14:creationId xmlns:p14="http://schemas.microsoft.com/office/powerpoint/2010/main" val="3300998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75B1A0E-7686-491C-8E3C-604A16859141}"/>
              </a:ext>
            </a:extLst>
          </p:cNvPr>
          <p:cNvPicPr>
            <a:picLocks noChangeAspect="1"/>
          </p:cNvPicPr>
          <p:nvPr/>
        </p:nvPicPr>
        <p:blipFill>
          <a:blip r:embed="rId3"/>
          <a:stretch>
            <a:fillRect/>
          </a:stretch>
        </p:blipFill>
        <p:spPr>
          <a:xfrm>
            <a:off x="4284657" y="1980788"/>
            <a:ext cx="3933825" cy="2076450"/>
          </a:xfrm>
          <a:prstGeom prst="rect">
            <a:avLst/>
          </a:prstGeom>
          <a:ln>
            <a:solidFill>
              <a:srgbClr val="C00000"/>
            </a:solidFill>
          </a:ln>
        </p:spPr>
      </p:pic>
      <p:pic>
        <p:nvPicPr>
          <p:cNvPr id="13" name="Picture 12">
            <a:extLst>
              <a:ext uri="{FF2B5EF4-FFF2-40B4-BE49-F238E27FC236}">
                <a16:creationId xmlns:a16="http://schemas.microsoft.com/office/drawing/2014/main" id="{CC9A2A62-01EC-4664-8C11-35E291828DCA}"/>
              </a:ext>
            </a:extLst>
          </p:cNvPr>
          <p:cNvPicPr>
            <a:picLocks noChangeAspect="1"/>
          </p:cNvPicPr>
          <p:nvPr/>
        </p:nvPicPr>
        <p:blipFill>
          <a:blip r:embed="rId4"/>
          <a:stretch>
            <a:fillRect/>
          </a:stretch>
        </p:blipFill>
        <p:spPr>
          <a:xfrm>
            <a:off x="683568" y="1772815"/>
            <a:ext cx="3118296" cy="2235158"/>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16.02.4 MySQL Workbench</a:t>
            </a:r>
            <a:endParaRPr lang="zh-TW" altLang="en-US" b="1" dirty="0">
              <a:solidFill>
                <a:srgbClr val="FFFF00"/>
              </a:solidFill>
            </a:endParaRPr>
          </a:p>
        </p:txBody>
      </p:sp>
      <p:sp>
        <p:nvSpPr>
          <p:cNvPr id="3" name="副標題 2"/>
          <p:cNvSpPr>
            <a:spLocks noGrp="1"/>
          </p:cNvSpPr>
          <p:nvPr>
            <p:ph type="subTitle" idx="1"/>
          </p:nvPr>
        </p:nvSpPr>
        <p:spPr>
          <a:xfrm>
            <a:off x="467543" y="1268759"/>
            <a:ext cx="8280921"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Click OK. Type Password: “Pc1997=</a:t>
            </a:r>
            <a:r>
              <a:rPr lang="en-US" altLang="zh-TW" sz="1600" dirty="0" err="1">
                <a:solidFill>
                  <a:schemeClr val="tx1"/>
                </a:solidFill>
              </a:rPr>
              <a:t>ch</a:t>
            </a:r>
            <a:r>
              <a:rPr lang="en-US" altLang="zh-TW" sz="16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sp>
        <p:nvSpPr>
          <p:cNvPr id="10" name="Rectangle 9">
            <a:extLst>
              <a:ext uri="{FF2B5EF4-FFF2-40B4-BE49-F238E27FC236}">
                <a16:creationId xmlns:a16="http://schemas.microsoft.com/office/drawing/2014/main" id="{2B88CC7F-9913-4ADE-8A33-3C2AD022879A}"/>
              </a:ext>
            </a:extLst>
          </p:cNvPr>
          <p:cNvSpPr/>
          <p:nvPr/>
        </p:nvSpPr>
        <p:spPr>
          <a:xfrm>
            <a:off x="3059832" y="3789039"/>
            <a:ext cx="482793" cy="18813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34A95C3-A2B3-42DB-88BC-C736BA5C9AD0}"/>
              </a:ext>
            </a:extLst>
          </p:cNvPr>
          <p:cNvCxnSpPr>
            <a:cxnSpLocks/>
            <a:stCxn id="10" idx="3"/>
            <a:endCxn id="15" idx="1"/>
          </p:cNvCxnSpPr>
          <p:nvPr/>
        </p:nvCxnSpPr>
        <p:spPr>
          <a:xfrm flipV="1">
            <a:off x="3542625" y="3303263"/>
            <a:ext cx="2639696" cy="57984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3B54B24-F6A3-401E-B513-7BD62CE127D6}"/>
              </a:ext>
            </a:extLst>
          </p:cNvPr>
          <p:cNvSpPr/>
          <p:nvPr/>
        </p:nvSpPr>
        <p:spPr>
          <a:xfrm>
            <a:off x="6182321" y="3182669"/>
            <a:ext cx="765943" cy="24118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8896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EFE0DD-545D-4B50-91CF-FC055DEE0A3F}"/>
              </a:ext>
            </a:extLst>
          </p:cNvPr>
          <p:cNvPicPr>
            <a:picLocks noChangeAspect="1"/>
          </p:cNvPicPr>
          <p:nvPr/>
        </p:nvPicPr>
        <p:blipFill>
          <a:blip r:embed="rId3"/>
          <a:stretch>
            <a:fillRect/>
          </a:stretch>
        </p:blipFill>
        <p:spPr>
          <a:xfrm>
            <a:off x="1763688" y="2392305"/>
            <a:ext cx="5876638" cy="424570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16.02.4 MySQL Workbench</a:t>
            </a:r>
            <a:endParaRPr lang="zh-TW" altLang="en-US" b="1" dirty="0">
              <a:solidFill>
                <a:srgbClr val="FFFF00"/>
              </a:solidFill>
            </a:endParaRPr>
          </a:p>
        </p:txBody>
      </p:sp>
      <p:sp>
        <p:nvSpPr>
          <p:cNvPr id="3" name="副標題 2"/>
          <p:cNvSpPr>
            <a:spLocks noGrp="1"/>
          </p:cNvSpPr>
          <p:nvPr>
            <p:ph type="subTitle" idx="1"/>
          </p:nvPr>
        </p:nvSpPr>
        <p:spPr>
          <a:xfrm>
            <a:off x="467543" y="1268758"/>
            <a:ext cx="8280921" cy="9795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Control + &lt;Enter&gt; to execute the MySQL script line-by-line. You can comment (/* .. */) the code out if the database aliens already created. </a:t>
            </a:r>
          </a:p>
          <a:p>
            <a:pPr marL="342900" indent="-342900" algn="l">
              <a:buClr>
                <a:srgbClr val="0070C0"/>
              </a:buClr>
              <a:buSzPct val="80000"/>
              <a:buFont typeface="Wingdings" pitchFamily="2" charset="2"/>
              <a:buChar char="u"/>
            </a:pPr>
            <a:r>
              <a:rPr lang="en-US" altLang="zh-TW" sz="1600" dirty="0">
                <a:solidFill>
                  <a:schemeClr val="tx1"/>
                </a:solidFill>
              </a:rPr>
              <a:t>Use “select * from student” to see the student table.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sp>
        <p:nvSpPr>
          <p:cNvPr id="10" name="Rectangle 9">
            <a:extLst>
              <a:ext uri="{FF2B5EF4-FFF2-40B4-BE49-F238E27FC236}">
                <a16:creationId xmlns:a16="http://schemas.microsoft.com/office/drawing/2014/main" id="{2B88CC7F-9913-4ADE-8A33-3C2AD022879A}"/>
              </a:ext>
            </a:extLst>
          </p:cNvPr>
          <p:cNvSpPr/>
          <p:nvPr/>
        </p:nvSpPr>
        <p:spPr>
          <a:xfrm>
            <a:off x="1763688" y="3720648"/>
            <a:ext cx="482793" cy="18813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34A95C3-A2B3-42DB-88BC-C736BA5C9AD0}"/>
              </a:ext>
            </a:extLst>
          </p:cNvPr>
          <p:cNvCxnSpPr>
            <a:cxnSpLocks/>
            <a:stCxn id="10" idx="3"/>
            <a:endCxn id="15" idx="1"/>
          </p:cNvCxnSpPr>
          <p:nvPr/>
        </p:nvCxnSpPr>
        <p:spPr>
          <a:xfrm>
            <a:off x="2246481" y="3814717"/>
            <a:ext cx="1029375" cy="58639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3B54B24-F6A3-401E-B513-7BD62CE127D6}"/>
              </a:ext>
            </a:extLst>
          </p:cNvPr>
          <p:cNvSpPr/>
          <p:nvPr/>
        </p:nvSpPr>
        <p:spPr>
          <a:xfrm>
            <a:off x="3275856" y="4293096"/>
            <a:ext cx="388843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8897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EFE0DD-545D-4B50-91CF-FC055DEE0A3F}"/>
              </a:ext>
            </a:extLst>
          </p:cNvPr>
          <p:cNvPicPr>
            <a:picLocks noChangeAspect="1"/>
          </p:cNvPicPr>
          <p:nvPr/>
        </p:nvPicPr>
        <p:blipFill>
          <a:blip r:embed="rId3"/>
          <a:stretch>
            <a:fillRect/>
          </a:stretch>
        </p:blipFill>
        <p:spPr>
          <a:xfrm>
            <a:off x="1633681" y="1895914"/>
            <a:ext cx="5876638" cy="424570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16.02.4 MySQL Workbench</a:t>
            </a:r>
            <a:endParaRPr lang="zh-TW" altLang="en-US" b="1" dirty="0">
              <a:solidFill>
                <a:srgbClr val="FFFF00"/>
              </a:solidFill>
            </a:endParaRPr>
          </a:p>
        </p:txBody>
      </p:sp>
      <p:sp>
        <p:nvSpPr>
          <p:cNvPr id="3" name="副標題 2"/>
          <p:cNvSpPr>
            <a:spLocks noGrp="1"/>
          </p:cNvSpPr>
          <p:nvPr>
            <p:ph type="subTitle" idx="1"/>
          </p:nvPr>
        </p:nvSpPr>
        <p:spPr>
          <a:xfrm>
            <a:off x="467543" y="1268758"/>
            <a:ext cx="8280921" cy="4124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You can “insert into student values ()” to insert the data for database aliens.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sp>
        <p:nvSpPr>
          <p:cNvPr id="10" name="Rectangle 9">
            <a:extLst>
              <a:ext uri="{FF2B5EF4-FFF2-40B4-BE49-F238E27FC236}">
                <a16:creationId xmlns:a16="http://schemas.microsoft.com/office/drawing/2014/main" id="{2B88CC7F-9913-4ADE-8A33-3C2AD022879A}"/>
              </a:ext>
            </a:extLst>
          </p:cNvPr>
          <p:cNvSpPr/>
          <p:nvPr/>
        </p:nvSpPr>
        <p:spPr>
          <a:xfrm>
            <a:off x="1633681" y="3224257"/>
            <a:ext cx="482793" cy="18813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34A95C3-A2B3-42DB-88BC-C736BA5C9AD0}"/>
              </a:ext>
            </a:extLst>
          </p:cNvPr>
          <p:cNvCxnSpPr>
            <a:cxnSpLocks/>
            <a:stCxn id="10" idx="3"/>
            <a:endCxn id="15" idx="1"/>
          </p:cNvCxnSpPr>
          <p:nvPr/>
        </p:nvCxnSpPr>
        <p:spPr>
          <a:xfrm>
            <a:off x="2116474" y="3318326"/>
            <a:ext cx="1029375" cy="97477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3B54B24-F6A3-401E-B513-7BD62CE127D6}"/>
              </a:ext>
            </a:extLst>
          </p:cNvPr>
          <p:cNvSpPr/>
          <p:nvPr/>
        </p:nvSpPr>
        <p:spPr>
          <a:xfrm>
            <a:off x="3145849" y="3933056"/>
            <a:ext cx="3888432" cy="72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7339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16.02.1 Download MySQL Driver</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829023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16.02.5 JDBC</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2275502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0BA2724-8553-4EA0-8731-ED5738205AAF}"/>
              </a:ext>
            </a:extLst>
          </p:cNvPr>
          <p:cNvPicPr>
            <a:picLocks noChangeAspect="1"/>
          </p:cNvPicPr>
          <p:nvPr/>
        </p:nvPicPr>
        <p:blipFill>
          <a:blip r:embed="rId3"/>
          <a:stretch>
            <a:fillRect/>
          </a:stretch>
        </p:blipFill>
        <p:spPr>
          <a:xfrm>
            <a:off x="5591272" y="1216686"/>
            <a:ext cx="3157192" cy="5206484"/>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16.02.4 MySQL Workbench</a:t>
            </a:r>
            <a:endParaRPr lang="zh-TW" altLang="en-US" b="1" dirty="0">
              <a:solidFill>
                <a:srgbClr val="FFFF00"/>
              </a:solidFill>
            </a:endParaRPr>
          </a:p>
        </p:txBody>
      </p:sp>
      <p:sp>
        <p:nvSpPr>
          <p:cNvPr id="3" name="副標題 2"/>
          <p:cNvSpPr>
            <a:spLocks noGrp="1"/>
          </p:cNvSpPr>
          <p:nvPr>
            <p:ph type="subTitle" idx="1"/>
          </p:nvPr>
        </p:nvSpPr>
        <p:spPr>
          <a:xfrm>
            <a:off x="467543" y="1268758"/>
            <a:ext cx="4752529" cy="72008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Back to Eclipse. First, we have database name “aliens”.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sp>
        <p:nvSpPr>
          <p:cNvPr id="15" name="Rectangle 14">
            <a:extLst>
              <a:ext uri="{FF2B5EF4-FFF2-40B4-BE49-F238E27FC236}">
                <a16:creationId xmlns:a16="http://schemas.microsoft.com/office/drawing/2014/main" id="{C3B54B24-F6A3-401E-B513-7BD62CE127D6}"/>
              </a:ext>
            </a:extLst>
          </p:cNvPr>
          <p:cNvSpPr/>
          <p:nvPr/>
        </p:nvSpPr>
        <p:spPr>
          <a:xfrm>
            <a:off x="5591272" y="2852936"/>
            <a:ext cx="1185664" cy="18813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5611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9AE68ABE-65EA-4A95-AB63-47DDB8FB300F}"/>
              </a:ext>
            </a:extLst>
          </p:cNvPr>
          <p:cNvPicPr>
            <a:picLocks noChangeAspect="1"/>
          </p:cNvPicPr>
          <p:nvPr/>
        </p:nvPicPr>
        <p:blipFill>
          <a:blip r:embed="rId3"/>
          <a:stretch>
            <a:fillRect/>
          </a:stretch>
        </p:blipFill>
        <p:spPr>
          <a:xfrm>
            <a:off x="1786633" y="2381375"/>
            <a:ext cx="5544616" cy="431577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16.02.4 MySQL Workbench</a:t>
            </a:r>
            <a:endParaRPr lang="zh-TW" altLang="en-US" b="1" dirty="0">
              <a:solidFill>
                <a:srgbClr val="FFFF00"/>
              </a:solidFill>
            </a:endParaRPr>
          </a:p>
        </p:txBody>
      </p:sp>
      <p:sp>
        <p:nvSpPr>
          <p:cNvPr id="3" name="副標題 2"/>
          <p:cNvSpPr>
            <a:spLocks noGrp="1"/>
          </p:cNvSpPr>
          <p:nvPr>
            <p:ph type="subTitle" idx="1"/>
          </p:nvPr>
        </p:nvSpPr>
        <p:spPr>
          <a:xfrm>
            <a:off x="467543" y="1268759"/>
            <a:ext cx="8280921" cy="10893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The </a:t>
            </a:r>
            <a:r>
              <a:rPr lang="en-US" altLang="zh-TW" sz="1600" dirty="0" err="1">
                <a:solidFill>
                  <a:schemeClr val="tx1"/>
                </a:solidFill>
              </a:rPr>
              <a:t>url</a:t>
            </a:r>
            <a:r>
              <a:rPr lang="en-US" altLang="zh-TW" sz="1600" dirty="0">
                <a:solidFill>
                  <a:schemeClr val="tx1"/>
                </a:solidFill>
              </a:rPr>
              <a:t> = “</a:t>
            </a:r>
            <a:r>
              <a:rPr lang="en-US" altLang="zh-TW" sz="1600" dirty="0" err="1">
                <a:solidFill>
                  <a:schemeClr val="tx1"/>
                </a:solidFill>
              </a:rPr>
              <a:t>jdbc:mysql:aliens</a:t>
            </a:r>
            <a:r>
              <a:rPr lang="en-US" altLang="zh-TW" sz="1600" dirty="0">
                <a:solidFill>
                  <a:schemeClr val="tx1"/>
                </a:solidFill>
              </a:rPr>
              <a:t>” is used to specify the JDBC and MySQL.</a:t>
            </a:r>
          </a:p>
          <a:p>
            <a:pPr marL="342900" indent="-342900" algn="l">
              <a:buClr>
                <a:srgbClr val="0070C0"/>
              </a:buClr>
              <a:buSzPct val="80000"/>
              <a:buFont typeface="Wingdings" pitchFamily="2" charset="2"/>
              <a:buChar char="u"/>
            </a:pPr>
            <a:r>
              <a:rPr lang="en-US" altLang="zh-TW" sz="1600" dirty="0">
                <a:solidFill>
                  <a:schemeClr val="tx1"/>
                </a:solidFill>
              </a:rPr>
              <a:t>Because MySQL is the LAN Type of database server, we need to specify IP Address (localhost) and port number (3306) in order to access the database server.</a:t>
            </a:r>
          </a:p>
          <a:p>
            <a:pPr marL="342900" indent="-342900" algn="l">
              <a:buClr>
                <a:srgbClr val="0070C0"/>
              </a:buClr>
              <a:buSzPct val="80000"/>
              <a:buFont typeface="Wingdings" pitchFamily="2" charset="2"/>
              <a:buChar char="u"/>
            </a:pPr>
            <a:r>
              <a:rPr lang="en-US" altLang="zh-TW" sz="1600" dirty="0">
                <a:solidFill>
                  <a:schemeClr val="tx1"/>
                </a:solidFill>
              </a:rPr>
              <a:t>The port number 3306 is specified when we install the MySQL Community Edition.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sp>
        <p:nvSpPr>
          <p:cNvPr id="15" name="Rectangle 14">
            <a:extLst>
              <a:ext uri="{FF2B5EF4-FFF2-40B4-BE49-F238E27FC236}">
                <a16:creationId xmlns:a16="http://schemas.microsoft.com/office/drawing/2014/main" id="{C3B54B24-F6A3-401E-B513-7BD62CE127D6}"/>
              </a:ext>
            </a:extLst>
          </p:cNvPr>
          <p:cNvSpPr/>
          <p:nvPr/>
        </p:nvSpPr>
        <p:spPr>
          <a:xfrm>
            <a:off x="2590800" y="5589240"/>
            <a:ext cx="4573488" cy="86409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99067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D202D7-21A9-4A39-829E-BC0C1F396168}"/>
              </a:ext>
            </a:extLst>
          </p:cNvPr>
          <p:cNvPicPr>
            <a:picLocks noChangeAspect="1"/>
          </p:cNvPicPr>
          <p:nvPr/>
        </p:nvPicPr>
        <p:blipFill>
          <a:blip r:embed="rId3"/>
          <a:stretch>
            <a:fillRect/>
          </a:stretch>
        </p:blipFill>
        <p:spPr>
          <a:xfrm>
            <a:off x="4145089" y="1871666"/>
            <a:ext cx="4347388" cy="2787469"/>
          </a:xfrm>
          <a:prstGeom prst="rect">
            <a:avLst/>
          </a:prstGeom>
          <a:ln>
            <a:solidFill>
              <a:srgbClr val="C00000"/>
            </a:solidFill>
          </a:ln>
        </p:spPr>
      </p:pic>
      <p:pic>
        <p:nvPicPr>
          <p:cNvPr id="8" name="Picture 7">
            <a:extLst>
              <a:ext uri="{FF2B5EF4-FFF2-40B4-BE49-F238E27FC236}">
                <a16:creationId xmlns:a16="http://schemas.microsoft.com/office/drawing/2014/main" id="{FD05C36B-AB3A-45BD-8011-0EA821F461DE}"/>
              </a:ext>
            </a:extLst>
          </p:cNvPr>
          <p:cNvPicPr>
            <a:picLocks noChangeAspect="1"/>
          </p:cNvPicPr>
          <p:nvPr/>
        </p:nvPicPr>
        <p:blipFill>
          <a:blip r:embed="rId4"/>
          <a:stretch>
            <a:fillRect/>
          </a:stretch>
        </p:blipFill>
        <p:spPr>
          <a:xfrm>
            <a:off x="384383" y="2009477"/>
            <a:ext cx="3412420" cy="2813257"/>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16.02.4 MySQL Workbench</a:t>
            </a:r>
            <a:endParaRPr lang="zh-TW" altLang="en-US" b="1" dirty="0">
              <a:solidFill>
                <a:srgbClr val="FFFF00"/>
              </a:solidFill>
            </a:endParaRPr>
          </a:p>
        </p:txBody>
      </p:sp>
      <p:sp>
        <p:nvSpPr>
          <p:cNvPr id="3" name="副標題 2"/>
          <p:cNvSpPr>
            <a:spLocks noGrp="1"/>
          </p:cNvSpPr>
          <p:nvPr>
            <p:ph type="subTitle" idx="1"/>
          </p:nvPr>
        </p:nvSpPr>
        <p:spPr>
          <a:xfrm>
            <a:off x="467543" y="1268759"/>
            <a:ext cx="8280921" cy="5760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We need to create the statement method.</a:t>
            </a:r>
          </a:p>
          <a:p>
            <a:pPr marL="342900" indent="-342900" algn="l">
              <a:buClr>
                <a:srgbClr val="0070C0"/>
              </a:buClr>
              <a:buSzPct val="80000"/>
              <a:buFont typeface="Wingdings" pitchFamily="2" charset="2"/>
              <a:buChar char="u"/>
            </a:pPr>
            <a:r>
              <a:rPr lang="en-US" altLang="zh-TW" sz="1600" dirty="0">
                <a:solidFill>
                  <a:schemeClr val="tx1"/>
                </a:solidFill>
              </a:rPr>
              <a:t>Statement is a interface. Control + Select “Statement”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sp>
        <p:nvSpPr>
          <p:cNvPr id="15" name="Rectangle 14">
            <a:extLst>
              <a:ext uri="{FF2B5EF4-FFF2-40B4-BE49-F238E27FC236}">
                <a16:creationId xmlns:a16="http://schemas.microsoft.com/office/drawing/2014/main" id="{C3B54B24-F6A3-401E-B513-7BD62CE127D6}"/>
              </a:ext>
            </a:extLst>
          </p:cNvPr>
          <p:cNvSpPr/>
          <p:nvPr/>
        </p:nvSpPr>
        <p:spPr>
          <a:xfrm>
            <a:off x="827583" y="4452368"/>
            <a:ext cx="576065" cy="1957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F7AAD544-D4EC-429A-825C-AE6B737393B1}"/>
              </a:ext>
            </a:extLst>
          </p:cNvPr>
          <p:cNvCxnSpPr>
            <a:cxnSpLocks/>
            <a:stCxn id="15" idx="3"/>
            <a:endCxn id="7" idx="1"/>
          </p:cNvCxnSpPr>
          <p:nvPr/>
        </p:nvCxnSpPr>
        <p:spPr>
          <a:xfrm flipV="1">
            <a:off x="1403648" y="3265401"/>
            <a:ext cx="2741441" cy="128485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F4CD415-520E-43B4-8B49-A69E2617B7E6}"/>
              </a:ext>
            </a:extLst>
          </p:cNvPr>
          <p:cNvPicPr>
            <a:picLocks noChangeAspect="1"/>
          </p:cNvPicPr>
          <p:nvPr/>
        </p:nvPicPr>
        <p:blipFill>
          <a:blip r:embed="rId5"/>
          <a:stretch>
            <a:fillRect/>
          </a:stretch>
        </p:blipFill>
        <p:spPr>
          <a:xfrm>
            <a:off x="4816068" y="4102772"/>
            <a:ext cx="3783137" cy="2436140"/>
          </a:xfrm>
          <a:prstGeom prst="rect">
            <a:avLst/>
          </a:prstGeom>
          <a:ln>
            <a:solidFill>
              <a:srgbClr val="C00000"/>
            </a:solidFill>
          </a:ln>
        </p:spPr>
      </p:pic>
      <p:sp>
        <p:nvSpPr>
          <p:cNvPr id="13" name="Rectangle 12">
            <a:extLst>
              <a:ext uri="{FF2B5EF4-FFF2-40B4-BE49-F238E27FC236}">
                <a16:creationId xmlns:a16="http://schemas.microsoft.com/office/drawing/2014/main" id="{11DDA370-3277-4B62-A365-C939E0459A37}"/>
              </a:ext>
            </a:extLst>
          </p:cNvPr>
          <p:cNvSpPr/>
          <p:nvPr/>
        </p:nvSpPr>
        <p:spPr>
          <a:xfrm>
            <a:off x="1739138" y="4463364"/>
            <a:ext cx="670980" cy="1957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9BD9845F-4DBA-4271-A674-FEA5574A845C}"/>
              </a:ext>
            </a:extLst>
          </p:cNvPr>
          <p:cNvCxnSpPr>
            <a:cxnSpLocks/>
            <a:stCxn id="13" idx="3"/>
            <a:endCxn id="9" idx="1"/>
          </p:cNvCxnSpPr>
          <p:nvPr/>
        </p:nvCxnSpPr>
        <p:spPr>
          <a:xfrm>
            <a:off x="2410118" y="4561250"/>
            <a:ext cx="2405950" cy="75959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5502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200E757-EAA1-47D0-A5FD-08DFB9A32071}"/>
              </a:ext>
            </a:extLst>
          </p:cNvPr>
          <p:cNvPicPr>
            <a:picLocks noChangeAspect="1"/>
          </p:cNvPicPr>
          <p:nvPr/>
        </p:nvPicPr>
        <p:blipFill>
          <a:blip r:embed="rId3"/>
          <a:stretch>
            <a:fillRect/>
          </a:stretch>
        </p:blipFill>
        <p:spPr>
          <a:xfrm>
            <a:off x="480185" y="2030786"/>
            <a:ext cx="3950455" cy="3414437"/>
          </a:xfrm>
          <a:prstGeom prst="rect">
            <a:avLst/>
          </a:prstGeom>
          <a:ln>
            <a:solidFill>
              <a:srgbClr val="C00000"/>
            </a:solidFill>
          </a:ln>
        </p:spPr>
      </p:pic>
      <p:pic>
        <p:nvPicPr>
          <p:cNvPr id="7" name="Picture 6">
            <a:extLst>
              <a:ext uri="{FF2B5EF4-FFF2-40B4-BE49-F238E27FC236}">
                <a16:creationId xmlns:a16="http://schemas.microsoft.com/office/drawing/2014/main" id="{6328EFBE-07F7-413B-96E4-987EEEFB0245}"/>
              </a:ext>
            </a:extLst>
          </p:cNvPr>
          <p:cNvPicPr>
            <a:picLocks noChangeAspect="1"/>
          </p:cNvPicPr>
          <p:nvPr/>
        </p:nvPicPr>
        <p:blipFill>
          <a:blip r:embed="rId4"/>
          <a:stretch>
            <a:fillRect/>
          </a:stretch>
        </p:blipFill>
        <p:spPr>
          <a:xfrm>
            <a:off x="4536774" y="2191704"/>
            <a:ext cx="4028893" cy="316835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16.02.4 MySQL Workbench</a:t>
            </a:r>
            <a:endParaRPr lang="zh-TW" altLang="en-US" b="1" dirty="0">
              <a:solidFill>
                <a:srgbClr val="FFFF00"/>
              </a:solidFill>
            </a:endParaRPr>
          </a:p>
        </p:txBody>
      </p:sp>
      <p:sp>
        <p:nvSpPr>
          <p:cNvPr id="3" name="副標題 2"/>
          <p:cNvSpPr>
            <a:spLocks noGrp="1"/>
          </p:cNvSpPr>
          <p:nvPr>
            <p:ph type="subTitle" idx="1"/>
          </p:nvPr>
        </p:nvSpPr>
        <p:spPr>
          <a:xfrm>
            <a:off x="467543" y="1268759"/>
            <a:ext cx="8280921" cy="5760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String query = “select * from student”;</a:t>
            </a:r>
          </a:p>
          <a:p>
            <a:pPr marL="342900" indent="-342900" algn="l">
              <a:buClr>
                <a:srgbClr val="0070C0"/>
              </a:buClr>
              <a:buSzPct val="80000"/>
              <a:buFont typeface="Wingdings" pitchFamily="2" charset="2"/>
              <a:buChar char="u"/>
            </a:pPr>
            <a:r>
              <a:rPr lang="en-US" altLang="zh-TW" sz="1600" dirty="0">
                <a:solidFill>
                  <a:schemeClr val="tx1"/>
                </a:solidFill>
              </a:rPr>
              <a:t>Execute the </a:t>
            </a:r>
            <a:r>
              <a:rPr lang="en-US" altLang="zh-TW" sz="1600" dirty="0" err="1">
                <a:solidFill>
                  <a:schemeClr val="tx1"/>
                </a:solidFill>
              </a:rPr>
              <a:t>st.executeQuery</a:t>
            </a:r>
            <a:r>
              <a:rPr lang="en-US" altLang="zh-TW" sz="1600" dirty="0">
                <a:solidFill>
                  <a:schemeClr val="tx1"/>
                </a:solidFill>
              </a:rPr>
              <a:t> (query);.</a:t>
            </a:r>
          </a:p>
          <a:p>
            <a:pPr marL="342900" indent="-342900" algn="l">
              <a:buClr>
                <a:srgbClr val="0070C0"/>
              </a:buClr>
              <a:buSzPct val="80000"/>
              <a:buFont typeface="Wingdings" pitchFamily="2" charset="2"/>
              <a:buChar char="u"/>
            </a:pPr>
            <a:endParaRPr lang="en-US" altLang="zh-TW"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34</a:t>
            </a:fld>
            <a:endParaRPr lang="zh-TW" altLang="en-US"/>
          </a:p>
        </p:txBody>
      </p:sp>
      <p:sp>
        <p:nvSpPr>
          <p:cNvPr id="15" name="Rectangle 14">
            <a:extLst>
              <a:ext uri="{FF2B5EF4-FFF2-40B4-BE49-F238E27FC236}">
                <a16:creationId xmlns:a16="http://schemas.microsoft.com/office/drawing/2014/main" id="{C3B54B24-F6A3-401E-B513-7BD62CE127D6}"/>
              </a:ext>
            </a:extLst>
          </p:cNvPr>
          <p:cNvSpPr/>
          <p:nvPr/>
        </p:nvSpPr>
        <p:spPr>
          <a:xfrm>
            <a:off x="1023136" y="5085184"/>
            <a:ext cx="1172600" cy="191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F7AAD544-D4EC-429A-825C-AE6B737393B1}"/>
              </a:ext>
            </a:extLst>
          </p:cNvPr>
          <p:cNvCxnSpPr>
            <a:cxnSpLocks/>
            <a:stCxn id="15" idx="3"/>
            <a:endCxn id="16" idx="1"/>
          </p:cNvCxnSpPr>
          <p:nvPr/>
        </p:nvCxnSpPr>
        <p:spPr>
          <a:xfrm flipV="1">
            <a:off x="2195736" y="4689139"/>
            <a:ext cx="2609696" cy="49156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3B1C416-173E-43D4-B116-751999DF8A22}"/>
              </a:ext>
            </a:extLst>
          </p:cNvPr>
          <p:cNvSpPr/>
          <p:nvPr/>
        </p:nvSpPr>
        <p:spPr>
          <a:xfrm>
            <a:off x="4805432" y="4509118"/>
            <a:ext cx="2862912" cy="36004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89307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53E70AB4-3B94-4E95-ADFC-8637A7332CA1}"/>
              </a:ext>
            </a:extLst>
          </p:cNvPr>
          <p:cNvPicPr>
            <a:picLocks noChangeAspect="1"/>
          </p:cNvPicPr>
          <p:nvPr/>
        </p:nvPicPr>
        <p:blipFill>
          <a:blip r:embed="rId3"/>
          <a:stretch>
            <a:fillRect/>
          </a:stretch>
        </p:blipFill>
        <p:spPr>
          <a:xfrm>
            <a:off x="1520788" y="1988839"/>
            <a:ext cx="6102423" cy="4437557"/>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16.02.4 MySQL Workbench</a:t>
            </a:r>
            <a:endParaRPr lang="zh-TW" altLang="en-US" b="1" dirty="0">
              <a:solidFill>
                <a:srgbClr val="FFFF00"/>
              </a:solidFill>
            </a:endParaRPr>
          </a:p>
        </p:txBody>
      </p:sp>
      <p:sp>
        <p:nvSpPr>
          <p:cNvPr id="3" name="副標題 2"/>
          <p:cNvSpPr>
            <a:spLocks noGrp="1"/>
          </p:cNvSpPr>
          <p:nvPr>
            <p:ph type="subTitle" idx="1"/>
          </p:nvPr>
        </p:nvSpPr>
        <p:spPr>
          <a:xfrm>
            <a:off x="467543" y="1268759"/>
            <a:ext cx="8280921" cy="5760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err="1">
                <a:solidFill>
                  <a:schemeClr val="tx1"/>
                </a:solidFill>
              </a:rPr>
              <a:t>ResultSet</a:t>
            </a:r>
            <a:r>
              <a:rPr lang="en-US" altLang="zh-TW" sz="1600" dirty="0">
                <a:solidFill>
                  <a:schemeClr val="tx1"/>
                </a:solidFill>
              </a:rPr>
              <a:t> has the power to store chunk of data and tabular structure.</a:t>
            </a:r>
          </a:p>
          <a:p>
            <a:pPr marL="342900" indent="-342900" algn="l">
              <a:buClr>
                <a:srgbClr val="0070C0"/>
              </a:buClr>
              <a:buSzPct val="80000"/>
              <a:buFont typeface="Wingdings" pitchFamily="2" charset="2"/>
              <a:buChar char="u"/>
            </a:pPr>
            <a:r>
              <a:rPr lang="en-US" altLang="zh-TW" sz="1600" dirty="0">
                <a:solidFill>
                  <a:schemeClr val="tx1"/>
                </a:solidFill>
              </a:rPr>
              <a:t>In the </a:t>
            </a:r>
            <a:r>
              <a:rPr lang="en-US" altLang="zh-TW" sz="1600" dirty="0" err="1">
                <a:solidFill>
                  <a:schemeClr val="tx1"/>
                </a:solidFill>
              </a:rPr>
              <a:t>rs</a:t>
            </a:r>
            <a:r>
              <a:rPr lang="en-US" altLang="zh-TW" sz="1600" dirty="0">
                <a:solidFill>
                  <a:schemeClr val="tx1"/>
                </a:solidFill>
              </a:rPr>
              <a:t>, we have the data now. We can print the data.</a:t>
            </a:r>
          </a:p>
          <a:p>
            <a:pPr marL="342900" indent="-342900" algn="l">
              <a:buClr>
                <a:srgbClr val="0070C0"/>
              </a:buClr>
              <a:buSzPct val="80000"/>
              <a:buFont typeface="Wingdings" pitchFamily="2" charset="2"/>
              <a:buChar char="u"/>
            </a:pPr>
            <a:endParaRPr lang="en-US" altLang="zh-TW"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35</a:t>
            </a:fld>
            <a:endParaRPr lang="zh-TW" altLang="en-US"/>
          </a:p>
        </p:txBody>
      </p:sp>
      <p:sp>
        <p:nvSpPr>
          <p:cNvPr id="15" name="Rectangle 14">
            <a:extLst>
              <a:ext uri="{FF2B5EF4-FFF2-40B4-BE49-F238E27FC236}">
                <a16:creationId xmlns:a16="http://schemas.microsoft.com/office/drawing/2014/main" id="{C3B54B24-F6A3-401E-B513-7BD62CE127D6}"/>
              </a:ext>
            </a:extLst>
          </p:cNvPr>
          <p:cNvSpPr/>
          <p:nvPr/>
        </p:nvSpPr>
        <p:spPr>
          <a:xfrm>
            <a:off x="2195736" y="5445221"/>
            <a:ext cx="2736304" cy="55109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6941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53E70AB4-3B94-4E95-ADFC-8637A7332CA1}"/>
              </a:ext>
            </a:extLst>
          </p:cNvPr>
          <p:cNvPicPr>
            <a:picLocks noChangeAspect="1"/>
          </p:cNvPicPr>
          <p:nvPr/>
        </p:nvPicPr>
        <p:blipFill>
          <a:blip r:embed="rId3"/>
          <a:stretch>
            <a:fillRect/>
          </a:stretch>
        </p:blipFill>
        <p:spPr>
          <a:xfrm>
            <a:off x="1520788" y="1837775"/>
            <a:ext cx="6102423" cy="4437557"/>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16.02.4 MySQL Workbench</a:t>
            </a:r>
            <a:endParaRPr lang="zh-TW" altLang="en-US" b="1" dirty="0">
              <a:solidFill>
                <a:srgbClr val="FFFF00"/>
              </a:solidFill>
            </a:endParaRPr>
          </a:p>
        </p:txBody>
      </p:sp>
      <p:sp>
        <p:nvSpPr>
          <p:cNvPr id="3" name="副標題 2"/>
          <p:cNvSpPr>
            <a:spLocks noGrp="1"/>
          </p:cNvSpPr>
          <p:nvPr>
            <p:ph type="subTitle" idx="1"/>
          </p:nvPr>
        </p:nvSpPr>
        <p:spPr>
          <a:xfrm>
            <a:off x="467543" y="1268759"/>
            <a:ext cx="8280921" cy="4250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We can close the statement and connection.</a:t>
            </a:r>
          </a:p>
          <a:p>
            <a:pPr marL="342900" indent="-342900" algn="l">
              <a:buClr>
                <a:srgbClr val="0070C0"/>
              </a:buClr>
              <a:buSzPct val="80000"/>
              <a:buFont typeface="Wingdings" pitchFamily="2" charset="2"/>
              <a:buChar char="u"/>
            </a:pPr>
            <a:endParaRPr lang="en-US" altLang="zh-TW"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36</a:t>
            </a:fld>
            <a:endParaRPr lang="zh-TW" altLang="en-US"/>
          </a:p>
        </p:txBody>
      </p:sp>
      <p:sp>
        <p:nvSpPr>
          <p:cNvPr id="15" name="Rectangle 14">
            <a:extLst>
              <a:ext uri="{FF2B5EF4-FFF2-40B4-BE49-F238E27FC236}">
                <a16:creationId xmlns:a16="http://schemas.microsoft.com/office/drawing/2014/main" id="{C3B54B24-F6A3-401E-B513-7BD62CE127D6}"/>
              </a:ext>
            </a:extLst>
          </p:cNvPr>
          <p:cNvSpPr/>
          <p:nvPr/>
        </p:nvSpPr>
        <p:spPr>
          <a:xfrm>
            <a:off x="2195736" y="5784569"/>
            <a:ext cx="2736304" cy="3127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22841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BA7D41-93BB-4624-8326-627FF29E4D19}"/>
              </a:ext>
            </a:extLst>
          </p:cNvPr>
          <p:cNvPicPr>
            <a:picLocks noChangeAspect="1"/>
          </p:cNvPicPr>
          <p:nvPr/>
        </p:nvPicPr>
        <p:blipFill>
          <a:blip r:embed="rId3"/>
          <a:stretch>
            <a:fillRect/>
          </a:stretch>
        </p:blipFill>
        <p:spPr>
          <a:xfrm>
            <a:off x="975692" y="2037766"/>
            <a:ext cx="7192615" cy="4199546"/>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16.02.4 MySQL Workbench</a:t>
            </a:r>
            <a:endParaRPr lang="zh-TW" altLang="en-US" b="1" dirty="0">
              <a:solidFill>
                <a:srgbClr val="FFFF00"/>
              </a:solidFill>
            </a:endParaRPr>
          </a:p>
        </p:txBody>
      </p:sp>
      <p:sp>
        <p:nvSpPr>
          <p:cNvPr id="3" name="副標題 2"/>
          <p:cNvSpPr>
            <a:spLocks noGrp="1"/>
          </p:cNvSpPr>
          <p:nvPr>
            <p:ph type="subTitle" idx="1"/>
          </p:nvPr>
        </p:nvSpPr>
        <p:spPr>
          <a:xfrm>
            <a:off x="467543" y="1268760"/>
            <a:ext cx="8280921" cy="6249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Run the code. </a:t>
            </a:r>
          </a:p>
          <a:p>
            <a:pPr marL="342900" indent="-342900" algn="l">
              <a:buClr>
                <a:srgbClr val="0070C0"/>
              </a:buClr>
              <a:buSzPct val="80000"/>
              <a:buFont typeface="Wingdings" pitchFamily="2" charset="2"/>
              <a:buChar char="u"/>
            </a:pPr>
            <a:r>
              <a:rPr lang="en-US" altLang="zh-TW" sz="1600" dirty="0">
                <a:solidFill>
                  <a:schemeClr val="tx1"/>
                </a:solidFill>
              </a:rPr>
              <a:t>We got the error: There is a SSL certificate error between the client and Server.</a:t>
            </a:r>
          </a:p>
          <a:p>
            <a:pPr marL="342900" indent="-342900" algn="l">
              <a:buClr>
                <a:srgbClr val="0070C0"/>
              </a:buClr>
              <a:buSzPct val="80000"/>
              <a:buFont typeface="Wingdings" pitchFamily="2" charset="2"/>
              <a:buChar char="u"/>
            </a:pPr>
            <a:endParaRPr lang="en-US" altLang="zh-TW"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37</a:t>
            </a:fld>
            <a:endParaRPr lang="zh-TW" altLang="en-US"/>
          </a:p>
        </p:txBody>
      </p:sp>
      <p:sp>
        <p:nvSpPr>
          <p:cNvPr id="15" name="Rectangle 14">
            <a:extLst>
              <a:ext uri="{FF2B5EF4-FFF2-40B4-BE49-F238E27FC236}">
                <a16:creationId xmlns:a16="http://schemas.microsoft.com/office/drawing/2014/main" id="{C3B54B24-F6A3-401E-B513-7BD62CE127D6}"/>
              </a:ext>
            </a:extLst>
          </p:cNvPr>
          <p:cNvSpPr/>
          <p:nvPr/>
        </p:nvSpPr>
        <p:spPr>
          <a:xfrm>
            <a:off x="2703883" y="4221088"/>
            <a:ext cx="5464423"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65089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16.02.5 Download New Java Connector</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38</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3100390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45148F1-59AB-4F60-8E25-5BF84883D23E}"/>
              </a:ext>
            </a:extLst>
          </p:cNvPr>
          <p:cNvPicPr>
            <a:picLocks noChangeAspect="1"/>
          </p:cNvPicPr>
          <p:nvPr/>
        </p:nvPicPr>
        <p:blipFill>
          <a:blip r:embed="rId3"/>
          <a:stretch>
            <a:fillRect/>
          </a:stretch>
        </p:blipFill>
        <p:spPr>
          <a:xfrm>
            <a:off x="1547664" y="2007131"/>
            <a:ext cx="5185520" cy="410551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16.02.5 Download New Java Connector</a:t>
            </a:r>
            <a:endParaRPr lang="zh-TW" altLang="en-US" b="1" dirty="0">
              <a:solidFill>
                <a:srgbClr val="FFFF00"/>
              </a:solidFill>
            </a:endParaRPr>
          </a:p>
        </p:txBody>
      </p:sp>
      <p:sp>
        <p:nvSpPr>
          <p:cNvPr id="3" name="副標題 2"/>
          <p:cNvSpPr>
            <a:spLocks noGrp="1"/>
          </p:cNvSpPr>
          <p:nvPr>
            <p:ph type="subTitle" idx="1"/>
          </p:nvPr>
        </p:nvSpPr>
        <p:spPr>
          <a:xfrm>
            <a:off x="467543" y="1268760"/>
            <a:ext cx="8280921" cy="6249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Remove the older version of Connector and </a:t>
            </a:r>
          </a:p>
          <a:p>
            <a:pPr marL="342900" indent="-342900" algn="l">
              <a:buClr>
                <a:srgbClr val="0070C0"/>
              </a:buClr>
              <a:buSzPct val="80000"/>
              <a:buFont typeface="Wingdings" pitchFamily="2" charset="2"/>
              <a:buChar char="u"/>
            </a:pPr>
            <a:r>
              <a:rPr lang="en-US" altLang="zh-TW" sz="1600" dirty="0">
                <a:solidFill>
                  <a:schemeClr val="tx1"/>
                </a:solidFill>
              </a:rPr>
              <a:t>Attached the new version mysql-connector-java-8.0.15 for MySQL 8.0.15.</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39</a:t>
            </a:fld>
            <a:endParaRPr lang="zh-TW" altLang="en-US"/>
          </a:p>
        </p:txBody>
      </p:sp>
      <p:sp>
        <p:nvSpPr>
          <p:cNvPr id="15" name="Rectangle 14">
            <a:extLst>
              <a:ext uri="{FF2B5EF4-FFF2-40B4-BE49-F238E27FC236}">
                <a16:creationId xmlns:a16="http://schemas.microsoft.com/office/drawing/2014/main" id="{C3B54B24-F6A3-401E-B513-7BD62CE127D6}"/>
              </a:ext>
            </a:extLst>
          </p:cNvPr>
          <p:cNvSpPr/>
          <p:nvPr/>
        </p:nvSpPr>
        <p:spPr>
          <a:xfrm>
            <a:off x="3109613" y="2897261"/>
            <a:ext cx="3592215" cy="1440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9674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EBCC959-3840-44ED-95F2-819457ACC2FE}"/>
              </a:ext>
            </a:extLst>
          </p:cNvPr>
          <p:cNvPicPr>
            <a:picLocks noChangeAspect="1"/>
          </p:cNvPicPr>
          <p:nvPr/>
        </p:nvPicPr>
        <p:blipFill>
          <a:blip r:embed="rId2"/>
          <a:stretch>
            <a:fillRect/>
          </a:stretch>
        </p:blipFill>
        <p:spPr>
          <a:xfrm>
            <a:off x="3491880" y="2559330"/>
            <a:ext cx="4771057" cy="384147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16.02.1 Download MySQL Driver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9305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Search for “</a:t>
            </a:r>
            <a:r>
              <a:rPr lang="en-US" altLang="zh-TW" sz="1600" dirty="0" err="1">
                <a:solidFill>
                  <a:schemeClr val="tx1"/>
                </a:solidFill>
              </a:rPr>
              <a:t>mysql</a:t>
            </a:r>
            <a:r>
              <a:rPr lang="en-US" altLang="zh-TW" sz="1600" dirty="0">
                <a:solidFill>
                  <a:schemeClr val="tx1"/>
                </a:solidFill>
              </a:rPr>
              <a:t> connector jar”. The best place to download is “maven repository”.</a:t>
            </a:r>
          </a:p>
          <a:p>
            <a:pPr marL="342900" indent="-342900" algn="l">
              <a:buClr>
                <a:srgbClr val="0070C0"/>
              </a:buClr>
              <a:buSzPct val="80000"/>
              <a:buFont typeface="Wingdings" pitchFamily="2" charset="2"/>
              <a:buChar char="u"/>
            </a:pPr>
            <a:r>
              <a:rPr lang="en-US" altLang="zh-TW" sz="1600" dirty="0">
                <a:solidFill>
                  <a:schemeClr val="tx1"/>
                </a:solidFill>
              </a:rPr>
              <a:t>Maven repository is the global place where you will have all the libraries available. It doesn’t matter Java framework or libraries that you will find them there.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9" name="Rectangle 8">
            <a:extLst>
              <a:ext uri="{FF2B5EF4-FFF2-40B4-BE49-F238E27FC236}">
                <a16:creationId xmlns:a16="http://schemas.microsoft.com/office/drawing/2014/main" id="{1A116D5B-B07C-453B-A929-710F4FF4C27A}"/>
              </a:ext>
            </a:extLst>
          </p:cNvPr>
          <p:cNvSpPr/>
          <p:nvPr/>
        </p:nvSpPr>
        <p:spPr>
          <a:xfrm>
            <a:off x="4283968" y="5445223"/>
            <a:ext cx="3456384"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0498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8799B5D-D84C-4142-B4F5-E61F436B62B6}"/>
              </a:ext>
            </a:extLst>
          </p:cNvPr>
          <p:cNvPicPr>
            <a:picLocks noChangeAspect="1"/>
          </p:cNvPicPr>
          <p:nvPr/>
        </p:nvPicPr>
        <p:blipFill>
          <a:blip r:embed="rId3"/>
          <a:stretch>
            <a:fillRect/>
          </a:stretch>
        </p:blipFill>
        <p:spPr>
          <a:xfrm>
            <a:off x="1403648" y="1821421"/>
            <a:ext cx="5220072" cy="3670834"/>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16.02.5 Download New Java Connector</a:t>
            </a:r>
            <a:endParaRPr lang="zh-TW" altLang="en-US" b="1" dirty="0">
              <a:solidFill>
                <a:srgbClr val="FFFF00"/>
              </a:solidFill>
            </a:endParaRPr>
          </a:p>
        </p:txBody>
      </p:sp>
      <p:sp>
        <p:nvSpPr>
          <p:cNvPr id="3" name="副標題 2"/>
          <p:cNvSpPr>
            <a:spLocks noGrp="1"/>
          </p:cNvSpPr>
          <p:nvPr>
            <p:ph type="subTitle" idx="1"/>
          </p:nvPr>
        </p:nvSpPr>
        <p:spPr>
          <a:xfrm>
            <a:off x="467543" y="1268760"/>
            <a:ext cx="8280921"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Re-run Java Code: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40</a:t>
            </a:fld>
            <a:endParaRPr lang="zh-TW" altLang="en-US"/>
          </a:p>
        </p:txBody>
      </p:sp>
      <p:sp>
        <p:nvSpPr>
          <p:cNvPr id="15" name="Rectangle 14">
            <a:extLst>
              <a:ext uri="{FF2B5EF4-FFF2-40B4-BE49-F238E27FC236}">
                <a16:creationId xmlns:a16="http://schemas.microsoft.com/office/drawing/2014/main" id="{C3B54B24-F6A3-401E-B513-7BD62CE127D6}"/>
              </a:ext>
            </a:extLst>
          </p:cNvPr>
          <p:cNvSpPr/>
          <p:nvPr/>
        </p:nvSpPr>
        <p:spPr>
          <a:xfrm>
            <a:off x="3171539" y="4796831"/>
            <a:ext cx="3421360" cy="6954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1089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41</a:t>
            </a:fld>
            <a:endParaRPr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7E26C18-A5E6-4227-A113-2CDDB902C9F3}"/>
              </a:ext>
            </a:extLst>
          </p:cNvPr>
          <p:cNvPicPr>
            <a:picLocks noChangeAspect="1"/>
          </p:cNvPicPr>
          <p:nvPr/>
        </p:nvPicPr>
        <p:blipFill>
          <a:blip r:embed="rId2"/>
          <a:stretch>
            <a:fillRect/>
          </a:stretch>
        </p:blipFill>
        <p:spPr>
          <a:xfrm>
            <a:off x="4236541" y="1299107"/>
            <a:ext cx="4633317" cy="4838398"/>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16.02.1 Download MySQL Driver</a:t>
            </a:r>
            <a:endParaRPr lang="zh-TW" altLang="en-US" b="1" dirty="0">
              <a:solidFill>
                <a:srgbClr val="FFFF00"/>
              </a:solidFill>
            </a:endParaRPr>
          </a:p>
        </p:txBody>
      </p:sp>
      <p:sp>
        <p:nvSpPr>
          <p:cNvPr id="3" name="副標題 2"/>
          <p:cNvSpPr>
            <a:spLocks noGrp="1"/>
          </p:cNvSpPr>
          <p:nvPr>
            <p:ph type="subTitle" idx="1"/>
          </p:nvPr>
        </p:nvSpPr>
        <p:spPr>
          <a:xfrm>
            <a:off x="467544" y="1268760"/>
            <a:ext cx="3384376" cy="19442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Go to the maven </a:t>
            </a:r>
            <a:r>
              <a:rPr lang="en-US" altLang="zh-TW" sz="1600" dirty="0" err="1">
                <a:solidFill>
                  <a:schemeClr val="tx1"/>
                </a:solidFill>
              </a:rPr>
              <a:t>mysql</a:t>
            </a:r>
            <a:r>
              <a:rPr lang="en-US" altLang="zh-TW" sz="1600" dirty="0">
                <a:solidFill>
                  <a:schemeClr val="tx1"/>
                </a:solidFill>
              </a:rPr>
              <a:t> connector jar.</a:t>
            </a:r>
          </a:p>
          <a:p>
            <a:pPr marL="342900" indent="-342900" algn="l">
              <a:buClr>
                <a:srgbClr val="0070C0"/>
              </a:buClr>
              <a:buSzPct val="80000"/>
              <a:buFont typeface="Wingdings" pitchFamily="2" charset="2"/>
              <a:buChar char="u"/>
            </a:pPr>
            <a:r>
              <a:rPr lang="en-US" altLang="zh-TW" sz="1600" dirty="0">
                <a:solidFill>
                  <a:schemeClr val="tx1"/>
                </a:solidFill>
              </a:rPr>
              <a:t>You can use maven dependencies or you can use “JDBC Type 4 for MySQL”.</a:t>
            </a:r>
          </a:p>
          <a:p>
            <a:pPr marL="342900" indent="-342900" algn="l">
              <a:buClr>
                <a:srgbClr val="0070C0"/>
              </a:buClr>
              <a:buSzPct val="80000"/>
              <a:buFont typeface="Wingdings" pitchFamily="2" charset="2"/>
              <a:buChar char="u"/>
            </a:pPr>
            <a:r>
              <a:rPr lang="en-US" altLang="zh-TW" sz="1600" dirty="0">
                <a:solidFill>
                  <a:schemeClr val="tx1"/>
                </a:solidFill>
              </a:rPr>
              <a:t>We can click .jar (960K) to download the jar file.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9" name="Rectangle 8">
            <a:extLst>
              <a:ext uri="{FF2B5EF4-FFF2-40B4-BE49-F238E27FC236}">
                <a16:creationId xmlns:a16="http://schemas.microsoft.com/office/drawing/2014/main" id="{1A116D5B-B07C-453B-A929-710F4FF4C27A}"/>
              </a:ext>
            </a:extLst>
          </p:cNvPr>
          <p:cNvSpPr/>
          <p:nvPr/>
        </p:nvSpPr>
        <p:spPr>
          <a:xfrm>
            <a:off x="4283968" y="5013177"/>
            <a:ext cx="4104456" cy="7971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EA6A5D-D0E9-4E10-9199-B9EE9BCA50E5}"/>
              </a:ext>
            </a:extLst>
          </p:cNvPr>
          <p:cNvSpPr/>
          <p:nvPr/>
        </p:nvSpPr>
        <p:spPr>
          <a:xfrm>
            <a:off x="4607943" y="1837509"/>
            <a:ext cx="1764257" cy="29534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1150320D-321E-4D01-8710-88953AC61F46}"/>
              </a:ext>
            </a:extLst>
          </p:cNvPr>
          <p:cNvCxnSpPr>
            <a:cxnSpLocks/>
            <a:stCxn id="3" idx="3"/>
            <a:endCxn id="11" idx="1"/>
          </p:cNvCxnSpPr>
          <p:nvPr/>
        </p:nvCxnSpPr>
        <p:spPr>
          <a:xfrm flipV="1">
            <a:off x="3851920" y="1985183"/>
            <a:ext cx="756023" cy="25568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059AA28-38BF-4662-87C6-532510A9B75D}"/>
              </a:ext>
            </a:extLst>
          </p:cNvPr>
          <p:cNvCxnSpPr>
            <a:cxnSpLocks/>
            <a:stCxn id="3" idx="3"/>
            <a:endCxn id="9" idx="1"/>
          </p:cNvCxnSpPr>
          <p:nvPr/>
        </p:nvCxnSpPr>
        <p:spPr>
          <a:xfrm>
            <a:off x="3851920" y="2240868"/>
            <a:ext cx="432048" cy="317089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副標題 2">
            <a:extLst>
              <a:ext uri="{FF2B5EF4-FFF2-40B4-BE49-F238E27FC236}">
                <a16:creationId xmlns:a16="http://schemas.microsoft.com/office/drawing/2014/main" id="{965839F0-F256-4D29-A761-0042D594570F}"/>
              </a:ext>
            </a:extLst>
          </p:cNvPr>
          <p:cNvSpPr txBox="1">
            <a:spLocks/>
          </p:cNvSpPr>
          <p:nvPr/>
        </p:nvSpPr>
        <p:spPr>
          <a:xfrm>
            <a:off x="498075" y="3626860"/>
            <a:ext cx="3384376" cy="64125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600" dirty="0">
                <a:solidFill>
                  <a:schemeClr val="tx1"/>
                </a:solidFill>
              </a:rPr>
              <a:t>We can click .jar (960K) to download the jar file.</a:t>
            </a:r>
          </a:p>
        </p:txBody>
      </p:sp>
      <p:sp>
        <p:nvSpPr>
          <p:cNvPr id="23" name="Rectangle 22">
            <a:extLst>
              <a:ext uri="{FF2B5EF4-FFF2-40B4-BE49-F238E27FC236}">
                <a16:creationId xmlns:a16="http://schemas.microsoft.com/office/drawing/2014/main" id="{E90EAD48-CAB6-4E5C-B5FA-A7AD14E817D6}"/>
              </a:ext>
            </a:extLst>
          </p:cNvPr>
          <p:cNvSpPr/>
          <p:nvPr/>
        </p:nvSpPr>
        <p:spPr>
          <a:xfrm>
            <a:off x="6084168" y="3232090"/>
            <a:ext cx="792088" cy="3049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3E5A0825-2E44-4A12-9B91-46B5A8C55AE6}"/>
              </a:ext>
            </a:extLst>
          </p:cNvPr>
          <p:cNvCxnSpPr>
            <a:cxnSpLocks/>
            <a:stCxn id="22" idx="3"/>
            <a:endCxn id="23" idx="1"/>
          </p:cNvCxnSpPr>
          <p:nvPr/>
        </p:nvCxnSpPr>
        <p:spPr>
          <a:xfrm flipV="1">
            <a:off x="3882451" y="3384552"/>
            <a:ext cx="2201717" cy="56293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940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926FAD2-7179-409B-A5AB-BD25CFD63291}"/>
              </a:ext>
            </a:extLst>
          </p:cNvPr>
          <p:cNvPicPr>
            <a:picLocks noChangeAspect="1"/>
          </p:cNvPicPr>
          <p:nvPr/>
        </p:nvPicPr>
        <p:blipFill>
          <a:blip r:embed="rId2"/>
          <a:stretch>
            <a:fillRect/>
          </a:stretch>
        </p:blipFill>
        <p:spPr>
          <a:xfrm>
            <a:off x="503015" y="1882276"/>
            <a:ext cx="3173008" cy="1473407"/>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16.02.1 Download MySQL Driver</a:t>
            </a:r>
            <a:endParaRPr lang="zh-TW" altLang="en-US" b="1" dirty="0">
              <a:solidFill>
                <a:srgbClr val="FFFF00"/>
              </a:solidFill>
            </a:endParaRPr>
          </a:p>
        </p:txBody>
      </p:sp>
      <p:sp>
        <p:nvSpPr>
          <p:cNvPr id="3" name="副標題 2"/>
          <p:cNvSpPr>
            <a:spLocks noGrp="1"/>
          </p:cNvSpPr>
          <p:nvPr>
            <p:ph type="subTitle" idx="1"/>
          </p:nvPr>
        </p:nvSpPr>
        <p:spPr>
          <a:xfrm>
            <a:off x="467544" y="1268759"/>
            <a:ext cx="4680520" cy="5349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We have downloaded the mysql-connector-java-5.1.38.</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cxnSp>
        <p:nvCxnSpPr>
          <p:cNvPr id="21" name="Straight Arrow Connector 20">
            <a:extLst>
              <a:ext uri="{FF2B5EF4-FFF2-40B4-BE49-F238E27FC236}">
                <a16:creationId xmlns:a16="http://schemas.microsoft.com/office/drawing/2014/main" id="{59E812BA-32A7-452C-8637-A36010978E98}"/>
              </a:ext>
            </a:extLst>
          </p:cNvPr>
          <p:cNvCxnSpPr>
            <a:cxnSpLocks/>
            <a:stCxn id="3" idx="2"/>
            <a:endCxn id="25" idx="0"/>
          </p:cNvCxnSpPr>
          <p:nvPr/>
        </p:nvCxnSpPr>
        <p:spPr>
          <a:xfrm>
            <a:off x="2807804" y="1803702"/>
            <a:ext cx="671405" cy="44510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C8685BF-6003-4EF7-8DEF-4FAF69C7D680}"/>
              </a:ext>
            </a:extLst>
          </p:cNvPr>
          <p:cNvSpPr/>
          <p:nvPr/>
        </p:nvSpPr>
        <p:spPr>
          <a:xfrm>
            <a:off x="3282394" y="2248811"/>
            <a:ext cx="393629" cy="4112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BD08EB87-6A85-4F22-92C9-74B74F1B2FFB}"/>
              </a:ext>
            </a:extLst>
          </p:cNvPr>
          <p:cNvPicPr>
            <a:picLocks noChangeAspect="1"/>
          </p:cNvPicPr>
          <p:nvPr/>
        </p:nvPicPr>
        <p:blipFill>
          <a:blip r:embed="rId3"/>
          <a:stretch>
            <a:fillRect/>
          </a:stretch>
        </p:blipFill>
        <p:spPr>
          <a:xfrm>
            <a:off x="565870" y="4115055"/>
            <a:ext cx="6238378" cy="1064570"/>
          </a:xfrm>
          <a:prstGeom prst="rect">
            <a:avLst/>
          </a:prstGeom>
          <a:ln>
            <a:solidFill>
              <a:srgbClr val="C00000"/>
            </a:solidFill>
          </a:ln>
        </p:spPr>
      </p:pic>
      <p:sp>
        <p:nvSpPr>
          <p:cNvPr id="35" name="Rectangle 34">
            <a:extLst>
              <a:ext uri="{FF2B5EF4-FFF2-40B4-BE49-F238E27FC236}">
                <a16:creationId xmlns:a16="http://schemas.microsoft.com/office/drawing/2014/main" id="{6BE17937-A8F3-4978-81A8-8ECECEFEE283}"/>
              </a:ext>
            </a:extLst>
          </p:cNvPr>
          <p:cNvSpPr/>
          <p:nvPr/>
        </p:nvSpPr>
        <p:spPr>
          <a:xfrm>
            <a:off x="1475656" y="4532408"/>
            <a:ext cx="5328592" cy="63400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副標題 2">
            <a:extLst>
              <a:ext uri="{FF2B5EF4-FFF2-40B4-BE49-F238E27FC236}">
                <a16:creationId xmlns:a16="http://schemas.microsoft.com/office/drawing/2014/main" id="{5FB38E70-BCA0-402B-9854-A6CF742CA7D6}"/>
              </a:ext>
            </a:extLst>
          </p:cNvPr>
          <p:cNvSpPr txBox="1">
            <a:spLocks/>
          </p:cNvSpPr>
          <p:nvPr/>
        </p:nvSpPr>
        <p:spPr>
          <a:xfrm>
            <a:off x="539552" y="3454746"/>
            <a:ext cx="4680520" cy="53494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600" dirty="0">
                <a:solidFill>
                  <a:schemeClr val="tx1"/>
                </a:solidFill>
              </a:rPr>
              <a:t>Copy this </a:t>
            </a:r>
            <a:r>
              <a:rPr lang="en-US" altLang="zh-TW" sz="1600" dirty="0" err="1">
                <a:solidFill>
                  <a:schemeClr val="tx1"/>
                </a:solidFill>
              </a:rPr>
              <a:t>mysql</a:t>
            </a:r>
            <a:r>
              <a:rPr lang="en-US" altLang="zh-TW" sz="1600" dirty="0">
                <a:solidFill>
                  <a:schemeClr val="tx1"/>
                </a:solidFill>
              </a:rPr>
              <a:t>-connector-java-* to C:\Tools\JDBC-driver folder</a:t>
            </a:r>
          </a:p>
        </p:txBody>
      </p:sp>
    </p:spTree>
    <p:extLst>
      <p:ext uri="{BB962C8B-B14F-4D97-AF65-F5344CB8AC3E}">
        <p14:creationId xmlns:p14="http://schemas.microsoft.com/office/powerpoint/2010/main" val="4118322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2156EA5-D780-407E-BF7A-3E144D411526}"/>
              </a:ext>
            </a:extLst>
          </p:cNvPr>
          <p:cNvPicPr>
            <a:picLocks noChangeAspect="1"/>
          </p:cNvPicPr>
          <p:nvPr/>
        </p:nvPicPr>
        <p:blipFill>
          <a:blip r:embed="rId2"/>
          <a:stretch>
            <a:fillRect/>
          </a:stretch>
        </p:blipFill>
        <p:spPr>
          <a:xfrm>
            <a:off x="2469598" y="1783995"/>
            <a:ext cx="3442937" cy="4792307"/>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16.02.1 Download MySQL Driver</a:t>
            </a:r>
            <a:endParaRPr lang="zh-TW" altLang="en-US" b="1" dirty="0">
              <a:solidFill>
                <a:srgbClr val="FFFF00"/>
              </a:solidFill>
            </a:endParaRPr>
          </a:p>
        </p:txBody>
      </p:sp>
      <p:sp>
        <p:nvSpPr>
          <p:cNvPr id="3" name="副標題 2"/>
          <p:cNvSpPr>
            <a:spLocks noGrp="1"/>
          </p:cNvSpPr>
          <p:nvPr>
            <p:ph type="subTitle" idx="1"/>
          </p:nvPr>
        </p:nvSpPr>
        <p:spPr>
          <a:xfrm>
            <a:off x="467544" y="1268760"/>
            <a:ext cx="7848872" cy="3589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The size of mysql-connector-jdbc-5.1.38 is approximately 1MB.</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cxnSp>
        <p:nvCxnSpPr>
          <p:cNvPr id="21" name="Straight Arrow Connector 20">
            <a:extLst>
              <a:ext uri="{FF2B5EF4-FFF2-40B4-BE49-F238E27FC236}">
                <a16:creationId xmlns:a16="http://schemas.microsoft.com/office/drawing/2014/main" id="{59E812BA-32A7-452C-8637-A36010978E98}"/>
              </a:ext>
            </a:extLst>
          </p:cNvPr>
          <p:cNvCxnSpPr>
            <a:cxnSpLocks/>
            <a:stCxn id="3" idx="2"/>
            <a:endCxn id="25" idx="0"/>
          </p:cNvCxnSpPr>
          <p:nvPr/>
        </p:nvCxnSpPr>
        <p:spPr>
          <a:xfrm flipH="1">
            <a:off x="3995936" y="1627728"/>
            <a:ext cx="396044" cy="203646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C8685BF-6003-4EF7-8DEF-4FAF69C7D680}"/>
              </a:ext>
            </a:extLst>
          </p:cNvPr>
          <p:cNvSpPr/>
          <p:nvPr/>
        </p:nvSpPr>
        <p:spPr>
          <a:xfrm>
            <a:off x="3059832" y="3664189"/>
            <a:ext cx="1872208" cy="103191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3765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16.02.2 Setup MySQL Driver in Eclipse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1686641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C4C8681-0E65-4D5C-B252-CF760B0778F9}"/>
              </a:ext>
            </a:extLst>
          </p:cNvPr>
          <p:cNvPicPr>
            <a:picLocks noChangeAspect="1"/>
          </p:cNvPicPr>
          <p:nvPr/>
        </p:nvPicPr>
        <p:blipFill>
          <a:blip r:embed="rId2"/>
          <a:stretch>
            <a:fillRect/>
          </a:stretch>
        </p:blipFill>
        <p:spPr>
          <a:xfrm>
            <a:off x="1255191" y="2357384"/>
            <a:ext cx="6633617" cy="3439378"/>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16.02.2 Setup MySQL Driver in Eclipse</a:t>
            </a:r>
            <a:endParaRPr lang="zh-TW" altLang="en-US" b="1" dirty="0">
              <a:solidFill>
                <a:srgbClr val="FFFF00"/>
              </a:solidFill>
            </a:endParaRPr>
          </a:p>
        </p:txBody>
      </p:sp>
      <p:sp>
        <p:nvSpPr>
          <p:cNvPr id="3" name="副標題 2"/>
          <p:cNvSpPr>
            <a:spLocks noGrp="1"/>
          </p:cNvSpPr>
          <p:nvPr>
            <p:ph type="subTitle" idx="1"/>
          </p:nvPr>
        </p:nvSpPr>
        <p:spPr>
          <a:xfrm>
            <a:off x="467544" y="1268760"/>
            <a:ext cx="7848872" cy="8640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Go back to Eclipse. We need to load this driver.</a:t>
            </a:r>
          </a:p>
          <a:p>
            <a:pPr marL="342900" indent="-342900" algn="l">
              <a:buClr>
                <a:srgbClr val="0070C0"/>
              </a:buClr>
              <a:buSzPct val="80000"/>
              <a:buFont typeface="Wingdings" pitchFamily="2" charset="2"/>
              <a:buChar char="u"/>
            </a:pPr>
            <a:r>
              <a:rPr lang="en-US" altLang="zh-TW" sz="1600" dirty="0">
                <a:solidFill>
                  <a:schemeClr val="tx1"/>
                </a:solidFill>
              </a:rPr>
              <a:t>Whenever we work with external Java files, we need to add that jar file into JRE System Library in your project.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https://www.youtube.com/watch?v=5vzCjvUwMXg&amp;list=PLGwb7xZHg-oMv1pOlTHAqAEjw0EPALzlL&amp;index=159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cxnSp>
        <p:nvCxnSpPr>
          <p:cNvPr id="21" name="Straight Arrow Connector 20">
            <a:extLst>
              <a:ext uri="{FF2B5EF4-FFF2-40B4-BE49-F238E27FC236}">
                <a16:creationId xmlns:a16="http://schemas.microsoft.com/office/drawing/2014/main" id="{59E812BA-32A7-452C-8637-A36010978E98}"/>
              </a:ext>
            </a:extLst>
          </p:cNvPr>
          <p:cNvCxnSpPr>
            <a:cxnSpLocks/>
            <a:stCxn id="3" idx="2"/>
            <a:endCxn id="25" idx="0"/>
          </p:cNvCxnSpPr>
          <p:nvPr/>
        </p:nvCxnSpPr>
        <p:spPr>
          <a:xfrm flipH="1">
            <a:off x="2339752" y="2132856"/>
            <a:ext cx="2052228" cy="20882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C8685BF-6003-4EF7-8DEF-4FAF69C7D680}"/>
              </a:ext>
            </a:extLst>
          </p:cNvPr>
          <p:cNvSpPr/>
          <p:nvPr/>
        </p:nvSpPr>
        <p:spPr>
          <a:xfrm>
            <a:off x="1403648" y="4221088"/>
            <a:ext cx="1872208"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751883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1038</TotalTime>
  <Words>2027</Words>
  <Application>Microsoft Office PowerPoint</Application>
  <PresentationFormat>On-screen Show (4:3)</PresentationFormat>
  <Paragraphs>241</Paragraphs>
  <Slides>41</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Wingdings</vt:lpstr>
      <vt:lpstr>Office 佈景主題</vt:lpstr>
      <vt:lpstr>16.02 JDBC Practice</vt:lpstr>
      <vt:lpstr>16.02 JDBC Practice</vt:lpstr>
      <vt:lpstr>16.02.1 Download MySQL Driver</vt:lpstr>
      <vt:lpstr>16.02.1 Download MySQL Driver</vt:lpstr>
      <vt:lpstr>16.02.1 Download MySQL Driver</vt:lpstr>
      <vt:lpstr>16.02.1 Download MySQL Driver</vt:lpstr>
      <vt:lpstr>16.02.1 Download MySQL Driver</vt:lpstr>
      <vt:lpstr>16.02.2 Setup MySQL Driver in Eclipse</vt:lpstr>
      <vt:lpstr>16.02.2 Setup MySQL Driver in Eclipse</vt:lpstr>
      <vt:lpstr>16.02.2 Setup MySQL Driver in Eclipse</vt:lpstr>
      <vt:lpstr>16.02.2 Setup MySQL Driver in Eclipse</vt:lpstr>
      <vt:lpstr>16.02.2 Setup MySQL Driver in Eclipse</vt:lpstr>
      <vt:lpstr>16.02.3 Import, register, and Connection</vt:lpstr>
      <vt:lpstr>16.02.3 Import, register, and Connection</vt:lpstr>
      <vt:lpstr>16.02.3 Import, register, and Connection</vt:lpstr>
      <vt:lpstr>16.02.3 Import, register, and Connection</vt:lpstr>
      <vt:lpstr>16.02.3 Import, register, and Connection</vt:lpstr>
      <vt:lpstr>16.02.3 Import, register, and Connection</vt:lpstr>
      <vt:lpstr>16.02.3 Import, register, and Connection</vt:lpstr>
      <vt:lpstr>16.02.3 Import, register, and Connection</vt:lpstr>
      <vt:lpstr>16.02.4 MySQL Workbench</vt:lpstr>
      <vt:lpstr>16.02.4 MySQL Workbench</vt:lpstr>
      <vt:lpstr>16.02.4 MySQL Workbench</vt:lpstr>
      <vt:lpstr>16.02.4 MySQL Workbench</vt:lpstr>
      <vt:lpstr>16.02.4 MySQL Workbench</vt:lpstr>
      <vt:lpstr>16.02.4 MySQL Workbench</vt:lpstr>
      <vt:lpstr>16.02.4 MySQL Workbench</vt:lpstr>
      <vt:lpstr>16.02.4 MySQL Workbench</vt:lpstr>
      <vt:lpstr>16.02.4 MySQL Workbench</vt:lpstr>
      <vt:lpstr>16.02.5 JDBC</vt:lpstr>
      <vt:lpstr>16.02.4 MySQL Workbench</vt:lpstr>
      <vt:lpstr>16.02.4 MySQL Workbench</vt:lpstr>
      <vt:lpstr>16.02.4 MySQL Workbench</vt:lpstr>
      <vt:lpstr>16.02.4 MySQL Workbench</vt:lpstr>
      <vt:lpstr>16.02.4 MySQL Workbench</vt:lpstr>
      <vt:lpstr>16.02.4 MySQL Workbench</vt:lpstr>
      <vt:lpstr>16.02.4 MySQL Workbench</vt:lpstr>
      <vt:lpstr>16.02.5 Download New Java Connector</vt:lpstr>
      <vt:lpstr>16.02.5 Download New Java Connector</vt:lpstr>
      <vt:lpstr>16.02.5 Download New Java Connector</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507</cp:revision>
  <dcterms:created xsi:type="dcterms:W3CDTF">2018-09-28T16:40:41Z</dcterms:created>
  <dcterms:modified xsi:type="dcterms:W3CDTF">2019-03-26T19:44:04Z</dcterms:modified>
</cp:coreProperties>
</file>