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6" r:id="rId4"/>
    <p:sldId id="273" r:id="rId5"/>
    <p:sldId id="267" r:id="rId6"/>
    <p:sldId id="261" r:id="rId7"/>
    <p:sldId id="268" r:id="rId8"/>
    <p:sldId id="262" r:id="rId9"/>
    <p:sldId id="264" r:id="rId10"/>
    <p:sldId id="269" r:id="rId11"/>
    <p:sldId id="263" r:id="rId12"/>
    <p:sldId id="270" r:id="rId13"/>
    <p:sldId id="271" r:id="rId14"/>
    <p:sldId id="272" r:id="rId15"/>
    <p:sldId id="265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1" d="100"/>
          <a:sy n="101" d="100"/>
        </p:scale>
        <p:origin x="39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Collection and Generic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List/ArrayList and Set/HashSet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046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List/ArrayList and Set/HashSet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136904" cy="19442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Collection does not work for index number.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we want the index number, instead of Collection, we use “List”, “Map”, “Set”,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syntax is as follow: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Collection &lt;Integer&gt; value = new 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&lt;&gt;();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List &lt;Integer&gt; value = new 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&lt;&gt;();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Set &lt;Integer&gt; value = new HashSet&lt;&gt; ();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78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Set/</a:t>
            </a:r>
            <a:r>
              <a:rPr lang="en-US" altLang="zh-TW" sz="4800" b="1" dirty="0" err="1">
                <a:solidFill>
                  <a:srgbClr val="FFFF00"/>
                </a:solidFill>
              </a:rPr>
              <a:t>TreeSet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49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1.4 Set/</a:t>
            </a:r>
            <a:r>
              <a:rPr lang="en-US" altLang="zh-TW" b="1" dirty="0" err="1">
                <a:solidFill>
                  <a:srgbClr val="FFFF00"/>
                </a:solidFill>
              </a:rPr>
              <a:t>TreeSet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136904" cy="17281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Instead of HashSet, we can have </a:t>
            </a:r>
            <a:r>
              <a:rPr lang="en-US" altLang="zh-TW" sz="1600" dirty="0" err="1">
                <a:solidFill>
                  <a:schemeClr val="tx1"/>
                </a:solidFill>
              </a:rPr>
              <a:t>TreeSet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Set &lt;Integer&gt; value = new </a:t>
            </a:r>
            <a:r>
              <a:rPr lang="en-US" altLang="zh-TW" sz="1600" dirty="0" err="1">
                <a:solidFill>
                  <a:schemeClr val="tx1"/>
                </a:solidFill>
              </a:rPr>
              <a:t>TreeSet</a:t>
            </a:r>
            <a:r>
              <a:rPr lang="en-US" altLang="zh-TW" sz="1600" dirty="0">
                <a:solidFill>
                  <a:schemeClr val="tx1"/>
                </a:solidFill>
              </a:rPr>
              <a:t>&lt;&gt; 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</a:t>
            </a:r>
            <a:r>
              <a:rPr lang="en-US" altLang="zh-TW" sz="1600" dirty="0" err="1">
                <a:solidFill>
                  <a:schemeClr val="tx1"/>
                </a:solidFill>
              </a:rPr>
              <a:t>TreeSet</a:t>
            </a:r>
            <a:r>
              <a:rPr lang="en-US" altLang="zh-TW" sz="1600" dirty="0">
                <a:solidFill>
                  <a:schemeClr val="tx1"/>
                </a:solidFill>
              </a:rPr>
              <a:t> gives you advantage of sorted format, e.g., the elements are 5, 6, 8, 2, 3, 9. If you add these element in the </a:t>
            </a:r>
            <a:r>
              <a:rPr lang="en-US" altLang="zh-TW" sz="1600" dirty="0" err="1">
                <a:solidFill>
                  <a:schemeClr val="tx1"/>
                </a:solidFill>
              </a:rPr>
              <a:t>TreeSet</a:t>
            </a:r>
            <a:r>
              <a:rPr lang="en-US" altLang="zh-TW" sz="1600" dirty="0">
                <a:solidFill>
                  <a:schemeClr val="tx1"/>
                </a:solidFill>
              </a:rPr>
              <a:t>, the output of </a:t>
            </a:r>
            <a:r>
              <a:rPr lang="en-US" altLang="zh-TW" sz="1600" dirty="0" err="1">
                <a:solidFill>
                  <a:schemeClr val="tx1"/>
                </a:solidFill>
              </a:rPr>
              <a:t>TreeSet</a:t>
            </a:r>
            <a:r>
              <a:rPr lang="en-US" altLang="zh-TW" sz="1600" dirty="0">
                <a:solidFill>
                  <a:schemeClr val="tx1"/>
                </a:solidFill>
              </a:rPr>
              <a:t> is 2, 3, 5, 6, 8, 9, in sorted format. This is </a:t>
            </a:r>
            <a:r>
              <a:rPr lang="en-US" altLang="zh-TW" sz="1600" dirty="0" err="1">
                <a:solidFill>
                  <a:schemeClr val="tx1"/>
                </a:solidFill>
              </a:rPr>
              <a:t>athe</a:t>
            </a:r>
            <a:r>
              <a:rPr lang="en-US" altLang="zh-TW" sz="1600" dirty="0">
                <a:solidFill>
                  <a:schemeClr val="tx1"/>
                </a:solidFill>
              </a:rPr>
              <a:t> advantage of </a:t>
            </a:r>
            <a:r>
              <a:rPr lang="en-US" altLang="zh-TW" sz="1600" dirty="0" err="1">
                <a:solidFill>
                  <a:schemeClr val="tx1"/>
                </a:solidFill>
              </a:rPr>
              <a:t>TreeSet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have a lot of classes and a lot of interfaces in one big package which is Collection API.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16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1.5 HashMap and HashTable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84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1.5 HashMap and HashTable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136904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last thing we mentioned here is the Map.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side the List, you can have duplicated element. Each element have an unique index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What about map here?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map will not have a index number, map have a key and value, i.e., Map&lt;key, value&gt;, for every value, we have a key. For example, we have phone number is the value, the ‘PHONE’ will be the key. Every value have a key, the key can be a number or a string.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For example, Map &lt;Integer, String&gt;, key is the integer and value is the string.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Map &lt;Integer, String&gt; m = new HashMap &lt;&gt; 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Map is the interface and HashMap is the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You can have the class of HashTable instead of HashMap.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Map &lt;Integer, String&gt; m = new HashTable &lt;&gt; 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HashMap is the non-synchronized and not thread safe.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HashTable is Synchronized and thread safe.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55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List/ArrayList and Set/HashSet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this document, we discuss the Collection and Generic in Java.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7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Concept, Interface, and Classes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031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Concept, Interface, and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>
                <a:solidFill>
                  <a:srgbClr val="FF0000"/>
                </a:solidFill>
              </a:rPr>
              <a:t>Collection </a:t>
            </a:r>
            <a:r>
              <a:rPr lang="en-US" altLang="zh-TW" sz="1600" dirty="0">
                <a:solidFill>
                  <a:srgbClr val="FF0000"/>
                </a:solidFill>
              </a:rPr>
              <a:t>includes three concepts: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dirty="0">
                <a:solidFill>
                  <a:srgbClr val="FF0000"/>
                </a:solidFill>
              </a:rPr>
              <a:t>Lower case collection</a:t>
            </a:r>
            <a:r>
              <a:rPr lang="en-US" altLang="zh-TW" sz="1600" dirty="0">
                <a:solidFill>
                  <a:schemeClr val="tx1"/>
                </a:solidFill>
              </a:rPr>
              <a:t>: This is the topic and </a:t>
            </a:r>
            <a:r>
              <a:rPr lang="en-US" altLang="zh-TW" sz="1600" dirty="0">
                <a:solidFill>
                  <a:srgbClr val="FF0000"/>
                </a:solidFill>
              </a:rPr>
              <a:t>concept of collection.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dirty="0">
                <a:solidFill>
                  <a:srgbClr val="FF0000"/>
                </a:solidFill>
              </a:rPr>
              <a:t>Capital Collection</a:t>
            </a:r>
            <a:r>
              <a:rPr lang="en-US" altLang="zh-TW" sz="1600" dirty="0">
                <a:solidFill>
                  <a:schemeClr val="tx1"/>
                </a:solidFill>
              </a:rPr>
              <a:t>: This is the </a:t>
            </a:r>
            <a:r>
              <a:rPr lang="en-US" altLang="zh-TW" sz="1600" dirty="0">
                <a:solidFill>
                  <a:srgbClr val="FF0000"/>
                </a:solidFill>
              </a:rPr>
              <a:t>interface of collection</a:t>
            </a:r>
            <a:r>
              <a:rPr lang="en-US" altLang="zh-TW" sz="1600" dirty="0">
                <a:solidFill>
                  <a:schemeClr val="tx1"/>
                </a:solidFill>
              </a:rPr>
              <a:t>. You want to create a collection of interface.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dirty="0">
                <a:solidFill>
                  <a:srgbClr val="FF0000"/>
                </a:solidFill>
              </a:rPr>
              <a:t>Capital with s Collections: Class for collection</a:t>
            </a:r>
            <a:r>
              <a:rPr lang="en-US" altLang="zh-TW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Collection, we will talk: We have List, Map, Comparator,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06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Fix Size Array and Data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213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Fix Size Array and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9010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have a lot of Collections and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start from a list of elements, e.g., five elements in the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have created an array with 5 elements in integer.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int a[] = new int [5];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problem we have is the array is fixed to 5. The data type is fixed to Integer.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cannot expand or shrink the size. We need something can be expandable.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6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Expandable Size and Generic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670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Expandable Size and Generic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738162" cy="39354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How do we do that?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Collection value = new 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 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Here Collection is the interface.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need class 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() which implement the interface Collection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Once you got the collection and class, we can simply say: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(5);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(6);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collection is expandable. You can add as many as you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the size is fixed, go for array since it is fast.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If the size is not fixed, you can go for collection. We have option for expanding or shrinking.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C924C-06B5-4253-A011-86CC8D533C8B}"/>
              </a:ext>
            </a:extLst>
          </p:cNvPr>
          <p:cNvSpPr/>
          <p:nvPr/>
        </p:nvSpPr>
        <p:spPr>
          <a:xfrm>
            <a:off x="6062565" y="1268760"/>
            <a:ext cx="1152128" cy="5760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D9A7E2-CD8F-47DE-9040-9B2FD1BEAC90}"/>
              </a:ext>
            </a:extLst>
          </p:cNvPr>
          <p:cNvSpPr/>
          <p:nvPr/>
        </p:nvSpPr>
        <p:spPr>
          <a:xfrm>
            <a:off x="7640112" y="1268760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F631C4-63AE-4A51-9974-7592EC9C365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638629" y="1844824"/>
            <a:ext cx="7183" cy="507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73E4B-992E-4403-AC2F-4C7696C461C5}"/>
              </a:ext>
            </a:extLst>
          </p:cNvPr>
          <p:cNvSpPr/>
          <p:nvPr/>
        </p:nvSpPr>
        <p:spPr>
          <a:xfrm>
            <a:off x="6069748" y="2352716"/>
            <a:ext cx="1152128" cy="5760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5FC7-2457-4D1F-B160-D3AAFC731948}"/>
              </a:ext>
            </a:extLst>
          </p:cNvPr>
          <p:cNvSpPr/>
          <p:nvPr/>
        </p:nvSpPr>
        <p:spPr>
          <a:xfrm>
            <a:off x="7640112" y="2352716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60952-A344-4DD2-88D8-45CC19411788}"/>
              </a:ext>
            </a:extLst>
          </p:cNvPr>
          <p:cNvSpPr/>
          <p:nvPr/>
        </p:nvSpPr>
        <p:spPr>
          <a:xfrm>
            <a:off x="6069748" y="3404022"/>
            <a:ext cx="1152128" cy="5760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36C79A-B770-4176-9211-225E4F2FF8D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645812" y="2921108"/>
            <a:ext cx="0" cy="4829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41BEE7D-05BC-48CF-A888-8F54CE152F06}"/>
              </a:ext>
            </a:extLst>
          </p:cNvPr>
          <p:cNvSpPr/>
          <p:nvPr/>
        </p:nvSpPr>
        <p:spPr>
          <a:xfrm>
            <a:off x="7663780" y="3379899"/>
            <a:ext cx="1152128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43EA2-09F3-47CA-A742-188489C6CF3F}"/>
              </a:ext>
            </a:extLst>
          </p:cNvPr>
          <p:cNvSpPr/>
          <p:nvPr/>
        </p:nvSpPr>
        <p:spPr>
          <a:xfrm>
            <a:off x="1331640" y="1556792"/>
            <a:ext cx="30243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95460-C691-4ECA-A000-56219A1F2048}"/>
              </a:ext>
            </a:extLst>
          </p:cNvPr>
          <p:cNvSpPr/>
          <p:nvPr/>
        </p:nvSpPr>
        <p:spPr>
          <a:xfrm>
            <a:off x="5868144" y="1131935"/>
            <a:ext cx="3024336" cy="30603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813AF9-6B7F-4B03-83E7-28245640BB24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 flipV="1">
            <a:off x="4355976" y="1736812"/>
            <a:ext cx="1512168" cy="925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7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Expandable Size and Generic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136904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Now, the second problem is type. We wan to be generic type. We do not want the type of object to be fixed at Integer.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(5);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(6);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(“</a:t>
            </a:r>
            <a:r>
              <a:rPr lang="en-US" altLang="zh-TW" sz="1600" dirty="0" err="1">
                <a:solidFill>
                  <a:schemeClr val="tx1"/>
                </a:solidFill>
              </a:rPr>
              <a:t>marvin</a:t>
            </a:r>
            <a:r>
              <a:rPr lang="en-US" altLang="zh-TW" sz="1600" dirty="0">
                <a:solidFill>
                  <a:schemeClr val="tx1"/>
                </a:solidFill>
              </a:rPr>
              <a:t>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want to be more specific. We have to use generic.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Collection &lt;Integer&gt; value = new &lt;Integer&gt;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();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err="1">
                <a:solidFill>
                  <a:schemeClr val="tx1"/>
                </a:solidFill>
              </a:rPr>
              <a:t>Value.add</a:t>
            </a:r>
            <a:r>
              <a:rPr lang="en-US" altLang="zh-TW" sz="1600" dirty="0">
                <a:solidFill>
                  <a:schemeClr val="tx1"/>
                </a:solidFill>
              </a:rPr>
              <a:t> (“</a:t>
            </a:r>
            <a:r>
              <a:rPr lang="en-US" altLang="zh-TW" sz="1600" dirty="0" err="1">
                <a:solidFill>
                  <a:schemeClr val="tx1"/>
                </a:solidFill>
              </a:rPr>
              <a:t>marvin</a:t>
            </a:r>
            <a:r>
              <a:rPr lang="en-US" altLang="zh-TW" sz="1600" dirty="0">
                <a:solidFill>
                  <a:schemeClr val="tx1"/>
                </a:solidFill>
              </a:rPr>
              <a:t>”); // this line will be an error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can not use (), {}, []. We can only use &lt;&gt; for Generic.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Java 1.2, we have Collection. In Java 1.5, we get Generic. In 1.3, 1.4, Generic is not there, it only have Collection.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Java 1.7, simplify the syntax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“Collection &lt;Integer&gt; value = new </a:t>
            </a:r>
            <a:r>
              <a:rPr lang="en-US" altLang="zh-TW" sz="1600" b="1" dirty="0">
                <a:solidFill>
                  <a:srgbClr val="C00000"/>
                </a:solidFill>
              </a:rPr>
              <a:t>&lt;Integer&gt;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();” into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“Collection &lt;Integer&gt; value = new </a:t>
            </a:r>
            <a:r>
              <a:rPr lang="en-US" altLang="zh-TW" sz="1600" b="1" dirty="0">
                <a:solidFill>
                  <a:srgbClr val="C00000"/>
                </a:solidFill>
              </a:rPr>
              <a:t>&lt;&gt;</a:t>
            </a:r>
            <a:r>
              <a:rPr lang="en-US" altLang="zh-TW" sz="1600" dirty="0" err="1">
                <a:solidFill>
                  <a:schemeClr val="tx1"/>
                </a:solidFill>
              </a:rPr>
              <a:t>ArrayList</a:t>
            </a:r>
            <a:r>
              <a:rPr lang="en-US" altLang="zh-TW" sz="1600" dirty="0">
                <a:solidFill>
                  <a:schemeClr val="tx1"/>
                </a:solidFill>
              </a:rPr>
              <a:t>();”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https://www.youtube.com/watch?v=5NOLuoG6fcQ&amp;list=PLsyeobzWxl7oJj5BXYF088REBm-K4c_SR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52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1070</Words>
  <Application>Microsoft Office PowerPoint</Application>
  <PresentationFormat>On-screen Show 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 Collection and Generic</vt:lpstr>
      <vt:lpstr>1.3 List/ArrayList and Set/HashSet</vt:lpstr>
      <vt:lpstr>1.1 Concept, Interface, and Classes</vt:lpstr>
      <vt:lpstr>1.1 Concept, Interface, and Classes</vt:lpstr>
      <vt:lpstr>1.2 Fix Size Array and Data Type</vt:lpstr>
      <vt:lpstr>1.2 Fix Size Array and Data Type</vt:lpstr>
      <vt:lpstr>1.3 Expandable Size and Generic Type</vt:lpstr>
      <vt:lpstr>1.3 Expandable Size and Generic Type</vt:lpstr>
      <vt:lpstr>1.3 Expandable Size and Generic Type</vt:lpstr>
      <vt:lpstr>1.3 List/ArrayList and Set/HashSet</vt:lpstr>
      <vt:lpstr>1.3 List/ArrayList and Set/HashSet</vt:lpstr>
      <vt:lpstr>1.4 Set/TreeSet</vt:lpstr>
      <vt:lpstr>1.4 Set/TreeSet</vt:lpstr>
      <vt:lpstr>1.5 HashMap and HashTable</vt:lpstr>
      <vt:lpstr>1.5 HashMap and HashTable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314</cp:revision>
  <dcterms:created xsi:type="dcterms:W3CDTF">2018-09-28T16:40:41Z</dcterms:created>
  <dcterms:modified xsi:type="dcterms:W3CDTF">2019-04-26T16:49:59Z</dcterms:modified>
</cp:coreProperties>
</file>