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0" r:id="rId3"/>
    <p:sldId id="272" r:id="rId4"/>
    <p:sldId id="274" r:id="rId5"/>
    <p:sldId id="275" r:id="rId6"/>
    <p:sldId id="276" r:id="rId7"/>
    <p:sldId id="277" r:id="rId8"/>
    <p:sldId id="278" r:id="rId9"/>
    <p:sldId id="279" r:id="rId10"/>
    <p:sldId id="261" r:id="rId11"/>
    <p:sldId id="262" r:id="rId12"/>
    <p:sldId id="263" r:id="rId13"/>
    <p:sldId id="265" r:id="rId14"/>
    <p:sldId id="268" r:id="rId15"/>
    <p:sldId id="266" r:id="rId16"/>
    <p:sldId id="267" r:id="rId17"/>
    <p:sldId id="269" r:id="rId18"/>
    <p:sldId id="270" r:id="rId19"/>
    <p:sldId id="271" r:id="rId20"/>
    <p:sldId id="259" r:id="rId2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6" autoAdjust="0"/>
    <p:restoredTop sz="96806" autoAdjust="0"/>
  </p:normalViewPr>
  <p:slideViewPr>
    <p:cSldViewPr>
      <p:cViewPr varScale="1">
        <p:scale>
          <a:sx n="101" d="100"/>
          <a:sy n="101" d="100"/>
        </p:scale>
        <p:origin x="39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2019/4/26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2019/4/26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2019/4/26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2019/4/26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2019/4/26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2019/4/26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2019/4/26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2019/4/26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oracle.com/javase/tutorial/collections/intro/index.html"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14.02 Collection and Generic Practical</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DDC3DDF-CC83-4B84-880B-442E5EDD8A5A}"/>
              </a:ext>
            </a:extLst>
          </p:cNvPr>
          <p:cNvPicPr>
            <a:picLocks noChangeAspect="1"/>
          </p:cNvPicPr>
          <p:nvPr/>
        </p:nvPicPr>
        <p:blipFill>
          <a:blip r:embed="rId2"/>
          <a:stretch>
            <a:fillRect/>
          </a:stretch>
        </p:blipFill>
        <p:spPr>
          <a:xfrm>
            <a:off x="457200" y="1837193"/>
            <a:ext cx="3554874" cy="263324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Check the Collection Interface.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B8D3334F-8D0D-4E91-8820-32F06E99DB9A}"/>
              </a:ext>
            </a:extLst>
          </p:cNvPr>
          <p:cNvPicPr>
            <a:picLocks noChangeAspect="1"/>
          </p:cNvPicPr>
          <p:nvPr/>
        </p:nvPicPr>
        <p:blipFill>
          <a:blip r:embed="rId3"/>
          <a:stretch>
            <a:fillRect/>
          </a:stretch>
        </p:blipFill>
        <p:spPr>
          <a:xfrm>
            <a:off x="457200" y="3723110"/>
            <a:ext cx="4077510" cy="2633240"/>
          </a:xfrm>
          <a:prstGeom prst="rect">
            <a:avLst/>
          </a:prstGeom>
          <a:ln>
            <a:solidFill>
              <a:srgbClr val="C00000"/>
            </a:solidFill>
          </a:ln>
        </p:spPr>
      </p:pic>
      <p:pic>
        <p:nvPicPr>
          <p:cNvPr id="9" name="Picture 8">
            <a:extLst>
              <a:ext uri="{FF2B5EF4-FFF2-40B4-BE49-F238E27FC236}">
                <a16:creationId xmlns:a16="http://schemas.microsoft.com/office/drawing/2014/main" id="{DCC56DED-6616-4102-ACCB-F31DE6704B54}"/>
              </a:ext>
            </a:extLst>
          </p:cNvPr>
          <p:cNvPicPr>
            <a:picLocks noChangeAspect="1"/>
          </p:cNvPicPr>
          <p:nvPr/>
        </p:nvPicPr>
        <p:blipFill>
          <a:blip r:embed="rId4"/>
          <a:stretch>
            <a:fillRect/>
          </a:stretch>
        </p:blipFill>
        <p:spPr>
          <a:xfrm>
            <a:off x="2899697" y="1885439"/>
            <a:ext cx="2773268" cy="3675342"/>
          </a:xfrm>
          <a:prstGeom prst="rect">
            <a:avLst/>
          </a:prstGeom>
          <a:ln>
            <a:solidFill>
              <a:srgbClr val="C00000"/>
            </a:solidFill>
          </a:ln>
        </p:spPr>
      </p:pic>
      <p:pic>
        <p:nvPicPr>
          <p:cNvPr id="10" name="Picture 9">
            <a:extLst>
              <a:ext uri="{FF2B5EF4-FFF2-40B4-BE49-F238E27FC236}">
                <a16:creationId xmlns:a16="http://schemas.microsoft.com/office/drawing/2014/main" id="{9B1FCAD2-9C46-454F-996D-55420BB7A415}"/>
              </a:ext>
            </a:extLst>
          </p:cNvPr>
          <p:cNvPicPr>
            <a:picLocks noChangeAspect="1"/>
          </p:cNvPicPr>
          <p:nvPr/>
        </p:nvPicPr>
        <p:blipFill>
          <a:blip r:embed="rId5"/>
          <a:stretch>
            <a:fillRect/>
          </a:stretch>
        </p:blipFill>
        <p:spPr>
          <a:xfrm>
            <a:off x="5250617" y="2115837"/>
            <a:ext cx="3453179" cy="3675342"/>
          </a:xfrm>
          <a:prstGeom prst="rect">
            <a:avLst/>
          </a:prstGeom>
          <a:ln>
            <a:solidFill>
              <a:srgbClr val="C00000"/>
            </a:solidFill>
          </a:ln>
        </p:spPr>
      </p:pic>
    </p:spTree>
    <p:extLst>
      <p:ext uri="{BB962C8B-B14F-4D97-AF65-F5344CB8AC3E}">
        <p14:creationId xmlns:p14="http://schemas.microsoft.com/office/powerpoint/2010/main" val="2020266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Google “Collection API in Java” and “Map Interface in Java”.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8" name="Picture 7">
            <a:extLst>
              <a:ext uri="{FF2B5EF4-FFF2-40B4-BE49-F238E27FC236}">
                <a16:creationId xmlns:a16="http://schemas.microsoft.com/office/drawing/2014/main" id="{48DE8EF4-1378-4730-9DEB-780EE48D8982}"/>
              </a:ext>
            </a:extLst>
          </p:cNvPr>
          <p:cNvPicPr>
            <a:picLocks noChangeAspect="1"/>
          </p:cNvPicPr>
          <p:nvPr/>
        </p:nvPicPr>
        <p:blipFill>
          <a:blip r:embed="rId2"/>
          <a:stretch>
            <a:fillRect/>
          </a:stretch>
        </p:blipFill>
        <p:spPr>
          <a:xfrm>
            <a:off x="457200" y="2031631"/>
            <a:ext cx="4413031" cy="3109732"/>
          </a:xfrm>
          <a:prstGeom prst="rect">
            <a:avLst/>
          </a:prstGeom>
          <a:ln>
            <a:solidFill>
              <a:srgbClr val="C00000"/>
            </a:solidFill>
          </a:ln>
        </p:spPr>
      </p:pic>
      <p:pic>
        <p:nvPicPr>
          <p:cNvPr id="9" name="Picture 8">
            <a:extLst>
              <a:ext uri="{FF2B5EF4-FFF2-40B4-BE49-F238E27FC236}">
                <a16:creationId xmlns:a16="http://schemas.microsoft.com/office/drawing/2014/main" id="{3897D56B-F846-44ED-8B72-18EE2572B624}"/>
              </a:ext>
            </a:extLst>
          </p:cNvPr>
          <p:cNvPicPr>
            <a:picLocks noChangeAspect="1"/>
          </p:cNvPicPr>
          <p:nvPr/>
        </p:nvPicPr>
        <p:blipFill>
          <a:blip r:embed="rId3"/>
          <a:stretch>
            <a:fillRect/>
          </a:stretch>
        </p:blipFill>
        <p:spPr>
          <a:xfrm>
            <a:off x="5090649" y="2031631"/>
            <a:ext cx="3729823" cy="2697753"/>
          </a:xfrm>
          <a:prstGeom prst="rect">
            <a:avLst/>
          </a:prstGeom>
          <a:ln>
            <a:solidFill>
              <a:srgbClr val="C00000"/>
            </a:solidFill>
          </a:ln>
        </p:spPr>
      </p:pic>
    </p:spTree>
    <p:extLst>
      <p:ext uri="{BB962C8B-B14F-4D97-AF65-F5344CB8AC3E}">
        <p14:creationId xmlns:p14="http://schemas.microsoft.com/office/powerpoint/2010/main" val="892488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In this example, we have Collection Interface and class ArrayList.</a:t>
            </a:r>
          </a:p>
          <a:p>
            <a:pPr marL="342900" indent="-342900" algn="l">
              <a:buClr>
                <a:srgbClr val="0070C0"/>
              </a:buClr>
              <a:buSzPct val="80000"/>
              <a:buFont typeface="Wingdings" pitchFamily="2" charset="2"/>
              <a:buChar char="u"/>
            </a:pPr>
            <a:r>
              <a:rPr lang="en-US" altLang="zh-TW" sz="1600" dirty="0">
                <a:solidFill>
                  <a:schemeClr val="tx1"/>
                </a:solidFill>
              </a:rPr>
              <a:t>Once we got the object of ArrayList.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128" name="Picture 127">
            <a:extLst>
              <a:ext uri="{FF2B5EF4-FFF2-40B4-BE49-F238E27FC236}">
                <a16:creationId xmlns:a16="http://schemas.microsoft.com/office/drawing/2014/main" id="{7FE85ACE-C4B2-4D79-8099-E314837CC33A}"/>
              </a:ext>
            </a:extLst>
          </p:cNvPr>
          <p:cNvPicPr>
            <a:picLocks noChangeAspect="1"/>
          </p:cNvPicPr>
          <p:nvPr/>
        </p:nvPicPr>
        <p:blipFill>
          <a:blip r:embed="rId2"/>
          <a:stretch>
            <a:fillRect/>
          </a:stretch>
        </p:blipFill>
        <p:spPr>
          <a:xfrm>
            <a:off x="2386583" y="2144787"/>
            <a:ext cx="4514850" cy="3419475"/>
          </a:xfrm>
          <a:prstGeom prst="rect">
            <a:avLst/>
          </a:prstGeom>
          <a:ln>
            <a:solidFill>
              <a:srgbClr val="C00000"/>
            </a:solidFill>
          </a:ln>
        </p:spPr>
      </p:pic>
      <p:sp>
        <p:nvSpPr>
          <p:cNvPr id="129" name="Rectangle 128">
            <a:extLst>
              <a:ext uri="{FF2B5EF4-FFF2-40B4-BE49-F238E27FC236}">
                <a16:creationId xmlns:a16="http://schemas.microsoft.com/office/drawing/2014/main" id="{9F68A035-546B-4E11-ADFC-7FBDDAC42022}"/>
              </a:ext>
            </a:extLst>
          </p:cNvPr>
          <p:cNvSpPr/>
          <p:nvPr/>
        </p:nvSpPr>
        <p:spPr>
          <a:xfrm>
            <a:off x="3167844" y="4581128"/>
            <a:ext cx="2808312"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70BAF35F-69E8-4346-86B2-726DF28197E9}"/>
              </a:ext>
            </a:extLst>
          </p:cNvPr>
          <p:cNvCxnSpPr>
            <a:cxnSpLocks/>
            <a:stCxn id="3" idx="2"/>
            <a:endCxn id="129" idx="0"/>
          </p:cNvCxnSpPr>
          <p:nvPr/>
        </p:nvCxnSpPr>
        <p:spPr>
          <a:xfrm flipH="1">
            <a:off x="4572000" y="1916832"/>
            <a:ext cx="72008" cy="266429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428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D36CE5F-5729-489B-B58C-6EE6BFDE5F7B}"/>
              </a:ext>
            </a:extLst>
          </p:cNvPr>
          <p:cNvPicPr>
            <a:picLocks noChangeAspect="1"/>
          </p:cNvPicPr>
          <p:nvPr/>
        </p:nvPicPr>
        <p:blipFill>
          <a:blip r:embed="rId2"/>
          <a:stretch>
            <a:fillRect/>
          </a:stretch>
        </p:blipFill>
        <p:spPr>
          <a:xfrm>
            <a:off x="2048878" y="2321190"/>
            <a:ext cx="4524375" cy="328612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8640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Since our interface reference to values and ArrayList.</a:t>
            </a:r>
          </a:p>
          <a:p>
            <a:pPr marL="342900" indent="-342900" algn="l">
              <a:buClr>
                <a:srgbClr val="0070C0"/>
              </a:buClr>
              <a:buSzPct val="80000"/>
              <a:buFont typeface="Wingdings" pitchFamily="2" charset="2"/>
              <a:buChar char="u"/>
            </a:pPr>
            <a:r>
              <a:rPr lang="en-US" altLang="zh-TW" sz="1600" dirty="0">
                <a:solidFill>
                  <a:schemeClr val="tx1"/>
                </a:solidFill>
              </a:rPr>
              <a:t>We can add some values of integer, string, or float.</a:t>
            </a:r>
          </a:p>
          <a:p>
            <a:pPr marL="342900" indent="-342900" algn="l">
              <a:buClr>
                <a:srgbClr val="0070C0"/>
              </a:buClr>
              <a:buSzPct val="80000"/>
              <a:buFont typeface="Wingdings" pitchFamily="2" charset="2"/>
              <a:buChar char="u"/>
            </a:pPr>
            <a:r>
              <a:rPr lang="en-US" altLang="zh-TW" sz="1600" dirty="0">
                <a:solidFill>
                  <a:schemeClr val="tx1"/>
                </a:solidFill>
              </a:rPr>
              <a:t>We called this is a collection of objects.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129" name="Rectangle 128">
            <a:extLst>
              <a:ext uri="{FF2B5EF4-FFF2-40B4-BE49-F238E27FC236}">
                <a16:creationId xmlns:a16="http://schemas.microsoft.com/office/drawing/2014/main" id="{9F68A035-546B-4E11-ADFC-7FBDDAC42022}"/>
              </a:ext>
            </a:extLst>
          </p:cNvPr>
          <p:cNvSpPr/>
          <p:nvPr/>
        </p:nvSpPr>
        <p:spPr>
          <a:xfrm>
            <a:off x="2906909" y="4588810"/>
            <a:ext cx="2808312" cy="6480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70BAF35F-69E8-4346-86B2-726DF28197E9}"/>
              </a:ext>
            </a:extLst>
          </p:cNvPr>
          <p:cNvCxnSpPr>
            <a:cxnSpLocks/>
            <a:stCxn id="3" idx="2"/>
            <a:endCxn id="129" idx="0"/>
          </p:cNvCxnSpPr>
          <p:nvPr/>
        </p:nvCxnSpPr>
        <p:spPr>
          <a:xfrm flipH="1">
            <a:off x="4311065" y="2132856"/>
            <a:ext cx="332943" cy="245595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164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14.02.01 Loop Objects by Iterator</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1138852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7279849-4263-4666-BC3E-56C1707EDE80}"/>
              </a:ext>
            </a:extLst>
          </p:cNvPr>
          <p:cNvPicPr>
            <a:picLocks noChangeAspect="1"/>
          </p:cNvPicPr>
          <p:nvPr/>
        </p:nvPicPr>
        <p:blipFill>
          <a:blip r:embed="rId2"/>
          <a:stretch>
            <a:fillRect/>
          </a:stretch>
        </p:blipFill>
        <p:spPr>
          <a:xfrm>
            <a:off x="484226" y="2002056"/>
            <a:ext cx="6351708" cy="2901314"/>
          </a:xfrm>
          <a:prstGeom prst="rect">
            <a:avLst/>
          </a:prstGeom>
          <a:ln>
            <a:solidFill>
              <a:srgbClr val="C00000"/>
            </a:solidFill>
          </a:ln>
        </p:spPr>
      </p:pic>
      <p:pic>
        <p:nvPicPr>
          <p:cNvPr id="9" name="Picture 8">
            <a:extLst>
              <a:ext uri="{FF2B5EF4-FFF2-40B4-BE49-F238E27FC236}">
                <a16:creationId xmlns:a16="http://schemas.microsoft.com/office/drawing/2014/main" id="{32B9BB88-B208-4910-B1AA-A8D99F884887}"/>
              </a:ext>
            </a:extLst>
          </p:cNvPr>
          <p:cNvPicPr>
            <a:picLocks noChangeAspect="1"/>
          </p:cNvPicPr>
          <p:nvPr/>
        </p:nvPicPr>
        <p:blipFill>
          <a:blip r:embed="rId3"/>
          <a:stretch>
            <a:fillRect/>
          </a:stretch>
        </p:blipFill>
        <p:spPr>
          <a:xfrm>
            <a:off x="5564051" y="2388458"/>
            <a:ext cx="3036188" cy="3401194"/>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14.02.01 Loop Objects by Iterator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696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Now, how to fetch the values. You can type the values object and select the method iterator() in side the Iterator.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
        <p:nvSpPr>
          <p:cNvPr id="129" name="Rectangle 128">
            <a:extLst>
              <a:ext uri="{FF2B5EF4-FFF2-40B4-BE49-F238E27FC236}">
                <a16:creationId xmlns:a16="http://schemas.microsoft.com/office/drawing/2014/main" id="{9F68A035-546B-4E11-ADFC-7FBDDAC42022}"/>
              </a:ext>
            </a:extLst>
          </p:cNvPr>
          <p:cNvSpPr/>
          <p:nvPr/>
        </p:nvSpPr>
        <p:spPr>
          <a:xfrm>
            <a:off x="7524328" y="5083100"/>
            <a:ext cx="792088" cy="2181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70BAF35F-69E8-4346-86B2-726DF28197E9}"/>
              </a:ext>
            </a:extLst>
          </p:cNvPr>
          <p:cNvCxnSpPr>
            <a:cxnSpLocks/>
            <a:stCxn id="3" idx="2"/>
            <a:endCxn id="129" idx="0"/>
          </p:cNvCxnSpPr>
          <p:nvPr/>
        </p:nvCxnSpPr>
        <p:spPr>
          <a:xfrm>
            <a:off x="4644008" y="1738360"/>
            <a:ext cx="3276364" cy="334474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777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5E29281-308C-44D3-8E4A-AB074B879039}"/>
              </a:ext>
            </a:extLst>
          </p:cNvPr>
          <p:cNvPicPr>
            <a:picLocks noChangeAspect="1"/>
          </p:cNvPicPr>
          <p:nvPr/>
        </p:nvPicPr>
        <p:blipFill>
          <a:blip r:embed="rId2"/>
          <a:stretch>
            <a:fillRect/>
          </a:stretch>
        </p:blipFill>
        <p:spPr>
          <a:xfrm>
            <a:off x="2051720" y="1882376"/>
            <a:ext cx="3852428" cy="466911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14.02.01 Loop Objects by Iterator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696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Use while (</a:t>
            </a:r>
            <a:r>
              <a:rPr lang="en-US" altLang="zh-TW" sz="1600" dirty="0" err="1">
                <a:solidFill>
                  <a:schemeClr val="tx1"/>
                </a:solidFill>
              </a:rPr>
              <a:t>i.hasNext</a:t>
            </a:r>
            <a:r>
              <a:rPr lang="en-US" altLang="zh-TW" sz="1600" dirty="0">
                <a:solidFill>
                  <a:schemeClr val="tx1"/>
                </a:solidFill>
              </a:rPr>
              <a:t>()) to loop all the elements and print with </a:t>
            </a:r>
            <a:r>
              <a:rPr lang="en-US" altLang="zh-TW" sz="1600" dirty="0" err="1">
                <a:solidFill>
                  <a:schemeClr val="tx1"/>
                </a:solidFill>
              </a:rPr>
              <a:t>i.next</a:t>
            </a:r>
            <a:r>
              <a:rPr lang="en-US" altLang="zh-TW" sz="16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129" name="Rectangle 128">
            <a:extLst>
              <a:ext uri="{FF2B5EF4-FFF2-40B4-BE49-F238E27FC236}">
                <a16:creationId xmlns:a16="http://schemas.microsoft.com/office/drawing/2014/main" id="{9F68A035-546B-4E11-ADFC-7FBDDAC42022}"/>
              </a:ext>
            </a:extLst>
          </p:cNvPr>
          <p:cNvSpPr/>
          <p:nvPr/>
        </p:nvSpPr>
        <p:spPr>
          <a:xfrm>
            <a:off x="2771800" y="4581128"/>
            <a:ext cx="2304256" cy="5760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70BAF35F-69E8-4346-86B2-726DF28197E9}"/>
              </a:ext>
            </a:extLst>
          </p:cNvPr>
          <p:cNvCxnSpPr>
            <a:cxnSpLocks/>
            <a:stCxn id="3" idx="2"/>
            <a:endCxn id="129" idx="0"/>
          </p:cNvCxnSpPr>
          <p:nvPr/>
        </p:nvCxnSpPr>
        <p:spPr>
          <a:xfrm flipH="1">
            <a:off x="3923928" y="1738360"/>
            <a:ext cx="720080" cy="284276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83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14.02.02 Enhanced for Loop</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3670259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E7CB7E0-5809-4613-B758-B56A18DC8E20}"/>
              </a:ext>
            </a:extLst>
          </p:cNvPr>
          <p:cNvPicPr>
            <a:picLocks noChangeAspect="1"/>
          </p:cNvPicPr>
          <p:nvPr/>
        </p:nvPicPr>
        <p:blipFill>
          <a:blip r:embed="rId2"/>
          <a:stretch>
            <a:fillRect/>
          </a:stretch>
        </p:blipFill>
        <p:spPr>
          <a:xfrm>
            <a:off x="4329112" y="1268760"/>
            <a:ext cx="4448175" cy="567690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14.02.02 Enhanced for Loop</a:t>
            </a:r>
            <a:endParaRPr lang="zh-TW" altLang="en-US" b="1" dirty="0">
              <a:solidFill>
                <a:srgbClr val="FFFF00"/>
              </a:solidFill>
            </a:endParaRPr>
          </a:p>
        </p:txBody>
      </p:sp>
      <p:sp>
        <p:nvSpPr>
          <p:cNvPr id="3" name="副標題 2"/>
          <p:cNvSpPr>
            <a:spLocks noGrp="1"/>
          </p:cNvSpPr>
          <p:nvPr>
            <p:ph type="subTitle" idx="1"/>
          </p:nvPr>
        </p:nvSpPr>
        <p:spPr>
          <a:xfrm>
            <a:off x="467544" y="1268760"/>
            <a:ext cx="3456384" cy="25202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Iterator is a very old technique, we want to use new technique with Enhanced for Loop.</a:t>
            </a:r>
          </a:p>
          <a:p>
            <a:pPr marL="342900" indent="-342900" algn="l">
              <a:buClr>
                <a:srgbClr val="0070C0"/>
              </a:buClr>
              <a:buSzPct val="80000"/>
              <a:buFont typeface="Wingdings" pitchFamily="2" charset="2"/>
              <a:buChar char="u"/>
            </a:pPr>
            <a:r>
              <a:rPr lang="en-US" altLang="zh-TW" sz="1600" dirty="0">
                <a:solidFill>
                  <a:schemeClr val="tx1"/>
                </a:solidFill>
              </a:rPr>
              <a:t>for (</a:t>
            </a:r>
            <a:r>
              <a:rPr lang="en-US" altLang="zh-TW" sz="1600" dirty="0" err="1">
                <a:solidFill>
                  <a:schemeClr val="tx1"/>
                </a:solidFill>
              </a:rPr>
              <a:t>Obejct</a:t>
            </a:r>
            <a:r>
              <a:rPr lang="en-US" altLang="zh-TW" sz="1600" dirty="0">
                <a:solidFill>
                  <a:schemeClr val="tx1"/>
                </a:solidFill>
              </a:rPr>
              <a:t> i: values) {</a:t>
            </a:r>
          </a:p>
          <a:p>
            <a:pPr marL="342900" indent="-342900" algn="l">
              <a:buClr>
                <a:srgbClr val="0070C0"/>
              </a:buClr>
              <a:buSzPct val="80000"/>
              <a:buFont typeface="Wingdings" pitchFamily="2" charset="2"/>
              <a:buChar char="u"/>
            </a:pPr>
            <a:r>
              <a:rPr lang="en-US" altLang="zh-TW" sz="1600" dirty="0">
                <a:solidFill>
                  <a:schemeClr val="tx1"/>
                </a:solidFill>
              </a:rPr>
              <a:t>    </a:t>
            </a:r>
            <a:r>
              <a:rPr lang="en-US" altLang="zh-TW" sz="1600" dirty="0" err="1">
                <a:solidFill>
                  <a:schemeClr val="tx1"/>
                </a:solidFill>
              </a:rPr>
              <a:t>System.out.println</a:t>
            </a:r>
            <a:r>
              <a:rPr lang="en-US" altLang="zh-TW" sz="1600" dirty="0">
                <a:solidFill>
                  <a:schemeClr val="tx1"/>
                </a:solidFill>
              </a:rPr>
              <a:t> (</a:t>
            </a:r>
            <a:r>
              <a:rPr lang="en-US" altLang="zh-TW" sz="1600" dirty="0" err="1">
                <a:solidFill>
                  <a:schemeClr val="tx1"/>
                </a:solidFill>
              </a:rPr>
              <a:t>i</a:t>
            </a:r>
            <a:r>
              <a:rPr lang="en-US" altLang="zh-TW" sz="1600" dirty="0">
                <a:solidFill>
                  <a:schemeClr val="tx1"/>
                </a:solidFill>
              </a:rPr>
              <a:t>);</a:t>
            </a:r>
          </a:p>
          <a:p>
            <a:pPr marL="342900" indent="-342900" algn="l">
              <a:buClr>
                <a:srgbClr val="0070C0"/>
              </a:buClr>
              <a:buSzPct val="80000"/>
              <a:buFont typeface="Wingdings" pitchFamily="2" charset="2"/>
              <a:buChar char="u"/>
            </a:pPr>
            <a:r>
              <a:rPr lang="en-US" altLang="zh-TW" sz="1600" dirty="0">
                <a:solidFill>
                  <a:schemeClr val="tx1"/>
                </a:solidFill>
              </a:rPr>
              <a:t>} </a:t>
            </a:r>
          </a:p>
          <a:p>
            <a:pPr marL="342900" indent="-342900" algn="l">
              <a:buClr>
                <a:srgbClr val="0070C0"/>
              </a:buClr>
              <a:buSzPct val="80000"/>
              <a:buFont typeface="Wingdings" pitchFamily="2" charset="2"/>
              <a:buChar char="u"/>
            </a:pPr>
            <a:r>
              <a:rPr lang="en-US" altLang="zh-TW" sz="1600" dirty="0">
                <a:solidFill>
                  <a:schemeClr val="tx1"/>
                </a:solidFill>
              </a:rPr>
              <a:t>i: is the Object in values Object. The </a:t>
            </a:r>
            <a:r>
              <a:rPr lang="en-US" altLang="zh-TW" sz="1600" dirty="0" err="1">
                <a:solidFill>
                  <a:schemeClr val="tx1"/>
                </a:solidFill>
              </a:rPr>
              <a:t>i</a:t>
            </a:r>
            <a:r>
              <a:rPr lang="en-US" altLang="zh-TW" sz="1600" dirty="0">
                <a:solidFill>
                  <a:schemeClr val="tx1"/>
                </a:solidFill>
              </a:rPr>
              <a:t> is one of the Object in the Object array.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
        <p:nvSpPr>
          <p:cNvPr id="129" name="Rectangle 128">
            <a:extLst>
              <a:ext uri="{FF2B5EF4-FFF2-40B4-BE49-F238E27FC236}">
                <a16:creationId xmlns:a16="http://schemas.microsoft.com/office/drawing/2014/main" id="{9F68A035-546B-4E11-ADFC-7FBDDAC42022}"/>
              </a:ext>
            </a:extLst>
          </p:cNvPr>
          <p:cNvSpPr/>
          <p:nvPr/>
        </p:nvSpPr>
        <p:spPr>
          <a:xfrm>
            <a:off x="5220072" y="4797152"/>
            <a:ext cx="2016224"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70BAF35F-69E8-4346-86B2-726DF28197E9}"/>
              </a:ext>
            </a:extLst>
          </p:cNvPr>
          <p:cNvCxnSpPr>
            <a:cxnSpLocks/>
            <a:stCxn id="3" idx="2"/>
          </p:cNvCxnSpPr>
          <p:nvPr/>
        </p:nvCxnSpPr>
        <p:spPr>
          <a:xfrm>
            <a:off x="2195736" y="3789040"/>
            <a:ext cx="3024336" cy="122413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9945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14.02.02 Enhanced for Loop</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696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Use while (</a:t>
            </a:r>
            <a:r>
              <a:rPr lang="en-US" altLang="zh-TW" sz="1600" dirty="0" err="1">
                <a:solidFill>
                  <a:schemeClr val="tx1"/>
                </a:solidFill>
              </a:rPr>
              <a:t>i.hasNext</a:t>
            </a:r>
            <a:r>
              <a:rPr lang="en-US" altLang="zh-TW" sz="1600" dirty="0">
                <a:solidFill>
                  <a:schemeClr val="tx1"/>
                </a:solidFill>
              </a:rPr>
              <a:t>()) to loop all the elements and print with </a:t>
            </a:r>
            <a:r>
              <a:rPr lang="en-US" altLang="zh-TW" sz="1600" dirty="0" err="1">
                <a:solidFill>
                  <a:schemeClr val="tx1"/>
                </a:solidFill>
              </a:rPr>
              <a:t>i.next</a:t>
            </a:r>
            <a:r>
              <a:rPr lang="en-US" altLang="zh-TW" sz="16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
        <p:nvSpPr>
          <p:cNvPr id="129" name="Rectangle 128">
            <a:extLst>
              <a:ext uri="{FF2B5EF4-FFF2-40B4-BE49-F238E27FC236}">
                <a16:creationId xmlns:a16="http://schemas.microsoft.com/office/drawing/2014/main" id="{9F68A035-546B-4E11-ADFC-7FBDDAC42022}"/>
              </a:ext>
            </a:extLst>
          </p:cNvPr>
          <p:cNvSpPr/>
          <p:nvPr/>
        </p:nvSpPr>
        <p:spPr>
          <a:xfrm>
            <a:off x="2771800" y="4581128"/>
            <a:ext cx="2304256" cy="5760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70BAF35F-69E8-4346-86B2-726DF28197E9}"/>
              </a:ext>
            </a:extLst>
          </p:cNvPr>
          <p:cNvCxnSpPr>
            <a:cxnSpLocks/>
            <a:stCxn id="3" idx="2"/>
            <a:endCxn id="129" idx="0"/>
          </p:cNvCxnSpPr>
          <p:nvPr/>
        </p:nvCxnSpPr>
        <p:spPr>
          <a:xfrm flipH="1">
            <a:off x="3923928" y="1738360"/>
            <a:ext cx="720080" cy="284276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209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2322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We discuss the Collection and Generic Practical in Java.</a:t>
            </a:r>
          </a:p>
          <a:p>
            <a:pPr marL="342900" indent="-342900" algn="l">
              <a:buClr>
                <a:srgbClr val="0070C0"/>
              </a:buClr>
              <a:buSzPct val="80000"/>
              <a:buFont typeface="Wingdings" pitchFamily="2" charset="2"/>
              <a:buChar char="u"/>
            </a:pPr>
            <a:r>
              <a:rPr lang="en-US" altLang="zh-TW" sz="1600" dirty="0">
                <a:solidFill>
                  <a:schemeClr val="tx1"/>
                </a:solidFill>
              </a:rPr>
              <a:t>Java 1.0, Collection is not there.</a:t>
            </a:r>
          </a:p>
          <a:p>
            <a:pPr marL="342900" indent="-342900" algn="l">
              <a:buClr>
                <a:srgbClr val="0070C0"/>
              </a:buClr>
              <a:buSzPct val="80000"/>
              <a:buFont typeface="Wingdings" pitchFamily="2" charset="2"/>
              <a:buChar char="u"/>
            </a:pPr>
            <a:r>
              <a:rPr lang="en-US" altLang="zh-TW" sz="1600" dirty="0">
                <a:solidFill>
                  <a:schemeClr val="tx1"/>
                </a:solidFill>
              </a:rPr>
              <a:t>Java 1.2 have the Collections and Java 1.5 have the Generics</a:t>
            </a:r>
          </a:p>
          <a:p>
            <a:pPr marL="342900" indent="-342900" algn="l">
              <a:buClr>
                <a:srgbClr val="0070C0"/>
              </a:buClr>
              <a:buSzPct val="80000"/>
              <a:buFont typeface="Wingdings" pitchFamily="2" charset="2"/>
              <a:buChar char="u"/>
            </a:pPr>
            <a:r>
              <a:rPr lang="en-US" altLang="zh-TW" sz="1600" dirty="0">
                <a:solidFill>
                  <a:schemeClr val="tx1"/>
                </a:solidFill>
              </a:rPr>
              <a:t>Since we are in Java 1.8, we have all the features of Collections and Generics.</a:t>
            </a:r>
          </a:p>
          <a:p>
            <a:pPr marL="342900" indent="-342900" algn="l">
              <a:buClr>
                <a:srgbClr val="0070C0"/>
              </a:buClr>
              <a:buSzPct val="80000"/>
              <a:buFont typeface="Wingdings" pitchFamily="2" charset="2"/>
              <a:buChar char="u"/>
            </a:pPr>
            <a:r>
              <a:rPr lang="en-US" altLang="zh-TW" sz="1600" dirty="0">
                <a:solidFill>
                  <a:schemeClr val="tx1"/>
                </a:solidFill>
              </a:rPr>
              <a:t>Why we need the collections?</a:t>
            </a:r>
          </a:p>
          <a:p>
            <a:pPr marL="342900" indent="-342900" algn="l">
              <a:buClr>
                <a:srgbClr val="0070C0"/>
              </a:buClr>
              <a:buSzPct val="80000"/>
              <a:buFont typeface="Wingdings" pitchFamily="2" charset="2"/>
              <a:buChar char="u"/>
            </a:pPr>
            <a:r>
              <a:rPr lang="en-US" altLang="zh-TW" sz="1600" dirty="0">
                <a:solidFill>
                  <a:schemeClr val="tx1"/>
                </a:solidFill>
              </a:rPr>
              <a:t>Collections provide you the dynamic type of arrays where you can add your elements, you can expand the size of array, and you can reduce the size of array. Those are the advantage of using collection.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1188746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1683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For example, </a:t>
            </a:r>
          </a:p>
          <a:p>
            <a:pPr marL="800100" lvl="1" indent="-342900" algn="l">
              <a:buClr>
                <a:srgbClr val="0070C0"/>
              </a:buClr>
              <a:buSzPct val="80000"/>
              <a:buFont typeface="Wingdings" pitchFamily="2" charset="2"/>
              <a:buChar char="u"/>
            </a:pPr>
            <a:r>
              <a:rPr lang="en-US" altLang="zh-TW" sz="1600" dirty="0">
                <a:solidFill>
                  <a:schemeClr val="tx1"/>
                </a:solidFill>
              </a:rPr>
              <a:t>int values [] = new int[4];  </a:t>
            </a:r>
          </a:p>
          <a:p>
            <a:pPr marL="342900" indent="-342900" algn="l">
              <a:buClr>
                <a:srgbClr val="0070C0"/>
              </a:buClr>
              <a:buSzPct val="80000"/>
              <a:buFont typeface="Wingdings" pitchFamily="2" charset="2"/>
              <a:buChar char="u"/>
            </a:pPr>
            <a:r>
              <a:rPr lang="en-US" altLang="zh-TW" sz="1600" dirty="0">
                <a:solidFill>
                  <a:schemeClr val="tx1"/>
                </a:solidFill>
              </a:rPr>
              <a:t>The size is fixed to 4. and data type is integer. We want the array is expandable.</a:t>
            </a:r>
          </a:p>
          <a:p>
            <a:pPr marL="342900" indent="-342900" algn="l">
              <a:buClr>
                <a:srgbClr val="0070C0"/>
              </a:buClr>
              <a:buSzPct val="80000"/>
              <a:buFont typeface="Wingdings" pitchFamily="2" charset="2"/>
              <a:buChar char="u"/>
            </a:pPr>
            <a:r>
              <a:rPr lang="en-US" altLang="zh-TW" sz="1600" dirty="0">
                <a:solidFill>
                  <a:schemeClr val="tx1"/>
                </a:solidFill>
              </a:rPr>
              <a:t>Another example:</a:t>
            </a:r>
          </a:p>
          <a:p>
            <a:pPr marL="800100" lvl="1" indent="-342900" algn="l">
              <a:buClr>
                <a:srgbClr val="0070C0"/>
              </a:buClr>
              <a:buSzPct val="80000"/>
              <a:buFont typeface="Wingdings" pitchFamily="2" charset="2"/>
              <a:buChar char="u"/>
            </a:pPr>
            <a:r>
              <a:rPr lang="en-US" altLang="zh-TW" sz="1600" dirty="0">
                <a:solidFill>
                  <a:schemeClr val="tx1"/>
                </a:solidFill>
              </a:rPr>
              <a:t>Object values1 [] = new Object[4];</a:t>
            </a:r>
          </a:p>
          <a:p>
            <a:pPr marL="800100" lvl="1" indent="-342900" algn="l">
              <a:buClr>
                <a:srgbClr val="0070C0"/>
              </a:buClr>
              <a:buSzPct val="80000"/>
              <a:buFont typeface="Wingdings" pitchFamily="2" charset="2"/>
              <a:buChar char="u"/>
            </a:pPr>
            <a:r>
              <a:rPr lang="en-US" altLang="zh-TW" sz="1600" dirty="0">
                <a:solidFill>
                  <a:schemeClr val="tx1"/>
                </a:solidFill>
              </a:rPr>
              <a:t>values1[0] = “Peter”;</a:t>
            </a:r>
          </a:p>
          <a:p>
            <a:pPr marL="800100" lvl="1" indent="-342900" algn="l">
              <a:buClr>
                <a:srgbClr val="0070C0"/>
              </a:buClr>
              <a:buSzPct val="80000"/>
              <a:buFont typeface="Wingdings" pitchFamily="2" charset="2"/>
              <a:buChar char="u"/>
            </a:pPr>
            <a:r>
              <a:rPr lang="en-US" altLang="zh-TW" sz="1600" dirty="0">
                <a:solidFill>
                  <a:schemeClr val="tx1"/>
                </a:solidFill>
              </a:rPr>
              <a:t>values1[1] = 7;</a:t>
            </a:r>
          </a:p>
          <a:p>
            <a:pPr marL="342900" indent="-342900" algn="l">
              <a:buClr>
                <a:srgbClr val="0070C0"/>
              </a:buClr>
              <a:buSzPct val="80000"/>
              <a:buFont typeface="Wingdings" pitchFamily="2" charset="2"/>
              <a:buChar char="u"/>
            </a:pPr>
            <a:r>
              <a:rPr lang="en-US" altLang="zh-TW" sz="1600" dirty="0">
                <a:solidFill>
                  <a:schemeClr val="tx1"/>
                </a:solidFill>
              </a:rPr>
              <a:t>The Object here can be any type.</a:t>
            </a:r>
          </a:p>
          <a:p>
            <a:pPr marL="342900" indent="-342900" algn="l">
              <a:buClr>
                <a:srgbClr val="0070C0"/>
              </a:buClr>
              <a:buSzPct val="80000"/>
              <a:buFont typeface="Wingdings" pitchFamily="2" charset="2"/>
              <a:buChar char="u"/>
            </a:pPr>
            <a:r>
              <a:rPr lang="en-US" altLang="zh-TW" sz="1600" dirty="0">
                <a:solidFill>
                  <a:schemeClr val="tx1"/>
                </a:solidFill>
              </a:rPr>
              <a:t>The Problem of two examples here are their array size is fixed. They can only hold 4 elements.</a:t>
            </a:r>
          </a:p>
          <a:p>
            <a:pPr marL="342900" indent="-342900" algn="l">
              <a:buClr>
                <a:srgbClr val="0070C0"/>
              </a:buClr>
              <a:buSzPct val="80000"/>
              <a:buFont typeface="Wingdings" pitchFamily="2" charset="2"/>
              <a:buChar char="u"/>
            </a:pPr>
            <a:r>
              <a:rPr lang="en-US" altLang="zh-TW" sz="1600" dirty="0">
                <a:solidFill>
                  <a:schemeClr val="tx1"/>
                </a:solidFill>
              </a:rPr>
              <a:t>What if we want to increase size of array. That is not possible. That is why we go something like collection.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1874788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4401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What is collection? Collection is the interface in Java. </a:t>
            </a:r>
          </a:p>
          <a:p>
            <a:pPr marL="342900" indent="-342900" algn="l">
              <a:buClr>
                <a:srgbClr val="0070C0"/>
              </a:buClr>
              <a:buSzPct val="80000"/>
              <a:buFont typeface="Wingdings" pitchFamily="2" charset="2"/>
              <a:buChar char="u"/>
            </a:pPr>
            <a:r>
              <a:rPr lang="en-US" altLang="zh-TW" sz="1600" dirty="0">
                <a:solidFill>
                  <a:schemeClr val="tx1"/>
                </a:solidFill>
              </a:rPr>
              <a:t>For example.</a:t>
            </a:r>
          </a:p>
          <a:p>
            <a:pPr marL="800100" lvl="1" indent="-342900" algn="l">
              <a:buClr>
                <a:srgbClr val="0070C0"/>
              </a:buClr>
              <a:buSzPct val="80000"/>
              <a:buFont typeface="Wingdings" pitchFamily="2" charset="2"/>
              <a:buChar char="u"/>
            </a:pPr>
            <a:r>
              <a:rPr lang="en-US" altLang="zh-TW" sz="1600" dirty="0">
                <a:solidFill>
                  <a:schemeClr val="tx1"/>
                </a:solidFill>
              </a:rPr>
              <a:t>Collection values = </a:t>
            </a:r>
          </a:p>
          <a:p>
            <a:pPr marL="342900" indent="-342900" algn="l">
              <a:buClr>
                <a:srgbClr val="0070C0"/>
              </a:buClr>
              <a:buSzPct val="80000"/>
              <a:buFont typeface="Wingdings" pitchFamily="2" charset="2"/>
              <a:buChar char="u"/>
            </a:pPr>
            <a:r>
              <a:rPr lang="en-US" altLang="zh-TW" sz="1600" dirty="0">
                <a:solidFill>
                  <a:schemeClr val="tx1"/>
                </a:solidFill>
              </a:rPr>
              <a:t>Search for “Lesson: Collection in Java”</a:t>
            </a:r>
          </a:p>
          <a:p>
            <a:pPr marL="342900" indent="-342900" algn="l">
              <a:buClr>
                <a:srgbClr val="0070C0"/>
              </a:buClr>
              <a:buSzPct val="80000"/>
              <a:buFont typeface="Wingdings" pitchFamily="2" charset="2"/>
              <a:buChar char="u"/>
            </a:pPr>
            <a:r>
              <a:rPr lang="en-US" sz="1600" dirty="0">
                <a:hlinkClick r:id="rId2"/>
              </a:rPr>
              <a:t>https://docs.oracle.com/javase/tutorial/collections/intro/index.html</a:t>
            </a:r>
            <a:endParaRPr lang="en-US" altLang="zh-TW"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997224B2-8F67-4106-89D0-3BD4D8F7387A}"/>
              </a:ext>
            </a:extLst>
          </p:cNvPr>
          <p:cNvPicPr>
            <a:picLocks noChangeAspect="1"/>
          </p:cNvPicPr>
          <p:nvPr/>
        </p:nvPicPr>
        <p:blipFill>
          <a:blip r:embed="rId3"/>
          <a:stretch>
            <a:fillRect/>
          </a:stretch>
        </p:blipFill>
        <p:spPr>
          <a:xfrm>
            <a:off x="2051720" y="2910831"/>
            <a:ext cx="4162425" cy="1238250"/>
          </a:xfrm>
          <a:prstGeom prst="rect">
            <a:avLst/>
          </a:prstGeom>
          <a:ln>
            <a:solidFill>
              <a:srgbClr val="C00000"/>
            </a:solidFill>
          </a:ln>
        </p:spPr>
      </p:pic>
    </p:spTree>
    <p:extLst>
      <p:ext uri="{BB962C8B-B14F-4D97-AF65-F5344CB8AC3E}">
        <p14:creationId xmlns:p14="http://schemas.microsoft.com/office/powerpoint/2010/main" val="1078758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164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Search for “Collection API in Java” images.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8" name="Picture 7">
            <a:extLst>
              <a:ext uri="{FF2B5EF4-FFF2-40B4-BE49-F238E27FC236}">
                <a16:creationId xmlns:a16="http://schemas.microsoft.com/office/drawing/2014/main" id="{6DCCE49F-B639-4E7D-8361-226B2B51E351}"/>
              </a:ext>
            </a:extLst>
          </p:cNvPr>
          <p:cNvPicPr>
            <a:picLocks noChangeAspect="1"/>
          </p:cNvPicPr>
          <p:nvPr/>
        </p:nvPicPr>
        <p:blipFill>
          <a:blip r:embed="rId2"/>
          <a:stretch>
            <a:fillRect/>
          </a:stretch>
        </p:blipFill>
        <p:spPr>
          <a:xfrm>
            <a:off x="899592" y="1829274"/>
            <a:ext cx="7199686" cy="3390502"/>
          </a:xfrm>
          <a:prstGeom prst="rect">
            <a:avLst/>
          </a:prstGeom>
          <a:ln>
            <a:solidFill>
              <a:srgbClr val="C00000"/>
            </a:solidFill>
          </a:ln>
        </p:spPr>
      </p:pic>
    </p:spTree>
    <p:extLst>
      <p:ext uri="{BB962C8B-B14F-4D97-AF65-F5344CB8AC3E}">
        <p14:creationId xmlns:p14="http://schemas.microsoft.com/office/powerpoint/2010/main" val="3192221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52565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In this example, we can have</a:t>
            </a:r>
          </a:p>
          <a:p>
            <a:pPr marL="800100" lvl="1" indent="-342900" algn="l">
              <a:buClr>
                <a:srgbClr val="0070C0"/>
              </a:buClr>
              <a:buSzPct val="80000"/>
              <a:buFont typeface="Wingdings" pitchFamily="2" charset="2"/>
              <a:buChar char="u"/>
            </a:pPr>
            <a:r>
              <a:rPr lang="en-US" altLang="zh-TW" sz="1600" dirty="0">
                <a:solidFill>
                  <a:schemeClr val="tx1"/>
                </a:solidFill>
              </a:rPr>
              <a:t>import </a:t>
            </a:r>
            <a:r>
              <a:rPr lang="en-US" altLang="zh-TW" sz="1600" dirty="0" err="1">
                <a:solidFill>
                  <a:schemeClr val="tx1"/>
                </a:solidFill>
              </a:rPr>
              <a:t>java.util.ArrayList</a:t>
            </a:r>
            <a:r>
              <a:rPr lang="en-US" altLang="zh-TW" sz="1600" dirty="0">
                <a:solidFill>
                  <a:schemeClr val="tx1"/>
                </a:solidFill>
              </a:rPr>
              <a:t>;</a:t>
            </a:r>
          </a:p>
          <a:p>
            <a:pPr marL="800100" lvl="1" indent="-342900" algn="l">
              <a:buClr>
                <a:srgbClr val="0070C0"/>
              </a:buClr>
              <a:buSzPct val="80000"/>
              <a:buFont typeface="Wingdings" pitchFamily="2" charset="2"/>
              <a:buChar char="u"/>
            </a:pPr>
            <a:r>
              <a:rPr lang="en-US" altLang="zh-TW" sz="1600" dirty="0">
                <a:solidFill>
                  <a:schemeClr val="tx1"/>
                </a:solidFill>
              </a:rPr>
              <a:t>import </a:t>
            </a:r>
            <a:r>
              <a:rPr lang="en-US" altLang="zh-TW" sz="1600" dirty="0" err="1">
                <a:solidFill>
                  <a:schemeClr val="tx1"/>
                </a:solidFill>
              </a:rPr>
              <a:t>java.util.Collection</a:t>
            </a:r>
            <a:r>
              <a:rPr lang="en-US" altLang="zh-TW" sz="1600" dirty="0">
                <a:solidFill>
                  <a:schemeClr val="tx1"/>
                </a:solidFill>
              </a:rPr>
              <a:t>;</a:t>
            </a:r>
          </a:p>
          <a:p>
            <a:pPr marL="800100" lvl="1" indent="-342900" algn="l">
              <a:buClr>
                <a:srgbClr val="0070C0"/>
              </a:buClr>
              <a:buSzPct val="80000"/>
              <a:buFont typeface="Wingdings" pitchFamily="2" charset="2"/>
              <a:buChar char="u"/>
            </a:pPr>
            <a:r>
              <a:rPr lang="en-US" altLang="zh-TW" sz="1600" dirty="0">
                <a:solidFill>
                  <a:schemeClr val="tx1"/>
                </a:solidFill>
              </a:rPr>
              <a:t>…</a:t>
            </a:r>
          </a:p>
          <a:p>
            <a:pPr marL="800100" lvl="1" indent="-342900" algn="l">
              <a:buClr>
                <a:srgbClr val="0070C0"/>
              </a:buClr>
              <a:buSzPct val="80000"/>
              <a:buFont typeface="Wingdings" pitchFamily="2" charset="2"/>
              <a:buChar char="u"/>
            </a:pPr>
            <a:r>
              <a:rPr lang="en-US" altLang="zh-TW" sz="1600" dirty="0">
                <a:solidFill>
                  <a:schemeClr val="tx1"/>
                </a:solidFill>
              </a:rPr>
              <a:t>Collection values = new ArrayList();</a:t>
            </a:r>
          </a:p>
          <a:p>
            <a:pPr marL="800100" lvl="1"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 (3);</a:t>
            </a:r>
          </a:p>
          <a:p>
            <a:pPr marL="800100" lvl="1"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(“Peter”);</a:t>
            </a:r>
          </a:p>
          <a:p>
            <a:pPr marL="800100" lvl="1"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(5.8f);</a:t>
            </a:r>
          </a:p>
          <a:p>
            <a:pPr marL="342900" indent="-342900" algn="l">
              <a:buClr>
                <a:srgbClr val="0070C0"/>
              </a:buClr>
              <a:buSzPct val="80000"/>
              <a:buFont typeface="Wingdings" pitchFamily="2" charset="2"/>
              <a:buChar char="u"/>
            </a:pPr>
            <a:r>
              <a:rPr lang="en-US" altLang="zh-TW" sz="1600" dirty="0">
                <a:solidFill>
                  <a:schemeClr val="tx1"/>
                </a:solidFill>
              </a:rPr>
              <a:t>We can add elements of any type.</a:t>
            </a:r>
          </a:p>
          <a:p>
            <a:pPr marL="342900" indent="-342900" algn="l">
              <a:buClr>
                <a:srgbClr val="0070C0"/>
              </a:buClr>
              <a:buSzPct val="80000"/>
              <a:buFont typeface="Wingdings" pitchFamily="2" charset="2"/>
              <a:buChar char="u"/>
            </a:pPr>
            <a:r>
              <a:rPr lang="en-US" altLang="zh-TW" sz="1600" dirty="0">
                <a:solidFill>
                  <a:schemeClr val="tx1"/>
                </a:solidFill>
              </a:rPr>
              <a:t>How to print the values?</a:t>
            </a:r>
          </a:p>
          <a:p>
            <a:pPr marL="342900" indent="-342900" algn="l">
              <a:buClr>
                <a:srgbClr val="0070C0"/>
              </a:buClr>
              <a:buSzPct val="80000"/>
              <a:buFont typeface="Wingdings" pitchFamily="2" charset="2"/>
              <a:buChar char="u"/>
            </a:pPr>
            <a:r>
              <a:rPr lang="en-US" altLang="zh-TW" sz="1600" dirty="0">
                <a:solidFill>
                  <a:schemeClr val="tx1"/>
                </a:solidFill>
              </a:rPr>
              <a:t>There are two ways to fetch the value. The first way is using an iterator. The second way is use enhanced for loop.</a:t>
            </a:r>
          </a:p>
          <a:p>
            <a:pPr marL="342900" indent="-342900" algn="l">
              <a:buClr>
                <a:srgbClr val="0070C0"/>
              </a:buClr>
              <a:buSzPct val="80000"/>
              <a:buFont typeface="Wingdings" pitchFamily="2" charset="2"/>
              <a:buChar char="u"/>
            </a:pPr>
            <a:r>
              <a:rPr lang="en-US" altLang="zh-TW" sz="1600" dirty="0">
                <a:solidFill>
                  <a:schemeClr val="tx1"/>
                </a:solidFill>
              </a:rPr>
              <a:t>Iterator is an interface:</a:t>
            </a:r>
          </a:p>
          <a:p>
            <a:pPr marL="800100" lvl="1" indent="-342900" algn="l">
              <a:buClr>
                <a:srgbClr val="0070C0"/>
              </a:buClr>
              <a:buSzPct val="80000"/>
              <a:buFont typeface="Wingdings" pitchFamily="2" charset="2"/>
              <a:buChar char="u"/>
            </a:pPr>
            <a:r>
              <a:rPr lang="en-US" altLang="zh-TW" sz="1600" dirty="0">
                <a:solidFill>
                  <a:schemeClr val="tx1"/>
                </a:solidFill>
              </a:rPr>
              <a:t>Iterator </a:t>
            </a:r>
            <a:r>
              <a:rPr lang="en-US" altLang="zh-TW" sz="1600" dirty="0" err="1">
                <a:solidFill>
                  <a:schemeClr val="tx1"/>
                </a:solidFill>
              </a:rPr>
              <a:t>i</a:t>
            </a:r>
            <a:r>
              <a:rPr lang="en-US" altLang="zh-TW" sz="1600" dirty="0">
                <a:solidFill>
                  <a:schemeClr val="tx1"/>
                </a:solidFill>
              </a:rPr>
              <a:t> = </a:t>
            </a:r>
            <a:r>
              <a:rPr lang="en-US" altLang="zh-TW" sz="1600" dirty="0" err="1">
                <a:solidFill>
                  <a:schemeClr val="tx1"/>
                </a:solidFill>
              </a:rPr>
              <a:t>values.iterator</a:t>
            </a:r>
            <a:r>
              <a:rPr lang="en-US" altLang="zh-TW" sz="1600" dirty="0">
                <a:solidFill>
                  <a:schemeClr val="tx1"/>
                </a:solidFill>
              </a:rPr>
              <a:t>(); // We go the iterator object here.</a:t>
            </a:r>
          </a:p>
          <a:p>
            <a:pPr marL="800100" lvl="1" indent="-342900" algn="l">
              <a:buClr>
                <a:srgbClr val="0070C0"/>
              </a:buClr>
              <a:buSzPct val="80000"/>
              <a:buFont typeface="Wingdings" pitchFamily="2" charset="2"/>
              <a:buChar char="u"/>
            </a:pPr>
            <a:r>
              <a:rPr lang="en-US" altLang="zh-TW" sz="1600" dirty="0">
                <a:solidFill>
                  <a:schemeClr val="tx1"/>
                </a:solidFill>
              </a:rPr>
              <a:t>// Once we got the object, we can use </a:t>
            </a:r>
            <a:r>
              <a:rPr lang="en-US" altLang="zh-TW" sz="1600" dirty="0" err="1">
                <a:solidFill>
                  <a:schemeClr val="tx1"/>
                </a:solidFill>
              </a:rPr>
              <a:t>i.next</a:t>
            </a:r>
            <a:r>
              <a:rPr lang="en-US" altLang="zh-TW" sz="1600" dirty="0">
                <a:solidFill>
                  <a:schemeClr val="tx1"/>
                </a:solidFill>
              </a:rPr>
              <a:t>() to loop through all the element.</a:t>
            </a:r>
          </a:p>
          <a:p>
            <a:pPr marL="800100" lvl="1" indent="-342900" algn="l">
              <a:buClr>
                <a:srgbClr val="0070C0"/>
              </a:buClr>
              <a:buSzPct val="80000"/>
              <a:buFont typeface="Wingdings" pitchFamily="2" charset="2"/>
              <a:buChar char="u"/>
            </a:pPr>
            <a:r>
              <a:rPr lang="en-US" altLang="zh-TW" sz="1600" dirty="0" err="1">
                <a:solidFill>
                  <a:schemeClr val="tx1"/>
                </a:solidFill>
              </a:rPr>
              <a:t>System.out.println</a:t>
            </a:r>
            <a:r>
              <a:rPr lang="en-US" altLang="zh-TW" sz="1600" dirty="0">
                <a:solidFill>
                  <a:schemeClr val="tx1"/>
                </a:solidFill>
              </a:rPr>
              <a:t> (</a:t>
            </a:r>
            <a:r>
              <a:rPr lang="en-US" altLang="zh-TW" sz="1600" dirty="0" err="1">
                <a:solidFill>
                  <a:schemeClr val="tx1"/>
                </a:solidFill>
              </a:rPr>
              <a:t>i.next</a:t>
            </a:r>
            <a:r>
              <a:rPr lang="en-US" altLang="zh-TW" sz="1600" dirty="0">
                <a:solidFill>
                  <a:schemeClr val="tx1"/>
                </a:solidFill>
              </a:rPr>
              <a:t>()); // print 3</a:t>
            </a:r>
          </a:p>
          <a:p>
            <a:pPr marL="800100" lvl="1" indent="-342900" algn="l">
              <a:buClr>
                <a:srgbClr val="0070C0"/>
              </a:buClr>
              <a:buSzPct val="80000"/>
              <a:buFont typeface="Wingdings" pitchFamily="2" charset="2"/>
              <a:buChar char="u"/>
            </a:pPr>
            <a:r>
              <a:rPr lang="en-US" altLang="zh-TW" sz="1600" dirty="0" err="1">
                <a:solidFill>
                  <a:schemeClr val="tx1"/>
                </a:solidFill>
              </a:rPr>
              <a:t>System.out.println</a:t>
            </a:r>
            <a:r>
              <a:rPr lang="en-US" altLang="zh-TW" sz="1600" dirty="0">
                <a:solidFill>
                  <a:schemeClr val="tx1"/>
                </a:solidFill>
              </a:rPr>
              <a:t> (</a:t>
            </a:r>
            <a:r>
              <a:rPr lang="en-US" altLang="zh-TW" sz="1600" dirty="0" err="1">
                <a:solidFill>
                  <a:schemeClr val="tx1"/>
                </a:solidFill>
              </a:rPr>
              <a:t>i.next</a:t>
            </a:r>
            <a:r>
              <a:rPr lang="en-US" altLang="zh-TW" sz="1600" dirty="0">
                <a:solidFill>
                  <a:schemeClr val="tx1"/>
                </a:solidFill>
              </a:rPr>
              <a:t>()); // print “Peter”</a:t>
            </a:r>
          </a:p>
          <a:p>
            <a:pPr marL="800100" lvl="1" indent="-342900" algn="l">
              <a:buClr>
                <a:srgbClr val="0070C0"/>
              </a:buClr>
              <a:buSzPct val="80000"/>
              <a:buFont typeface="Wingdings" pitchFamily="2" charset="2"/>
              <a:buChar char="u"/>
            </a:pPr>
            <a:r>
              <a:rPr lang="en-US" altLang="zh-TW" sz="1600" dirty="0" err="1">
                <a:solidFill>
                  <a:schemeClr val="tx1"/>
                </a:solidFill>
              </a:rPr>
              <a:t>System.out.println</a:t>
            </a:r>
            <a:r>
              <a:rPr lang="en-US" altLang="zh-TW" sz="1600" dirty="0">
                <a:solidFill>
                  <a:schemeClr val="tx1"/>
                </a:solidFill>
              </a:rPr>
              <a:t> (</a:t>
            </a:r>
            <a:r>
              <a:rPr lang="en-US" altLang="zh-TW" sz="1600" dirty="0" err="1">
                <a:solidFill>
                  <a:schemeClr val="tx1"/>
                </a:solidFill>
              </a:rPr>
              <a:t>i.next</a:t>
            </a:r>
            <a:r>
              <a:rPr lang="en-US" altLang="zh-TW" sz="1600" dirty="0">
                <a:solidFill>
                  <a:schemeClr val="tx1"/>
                </a:solidFill>
              </a:rPr>
              <a:t>()); // print 5.8</a:t>
            </a:r>
          </a:p>
          <a:p>
            <a:pPr marL="342900" indent="-342900" algn="l">
              <a:buClr>
                <a:srgbClr val="0070C0"/>
              </a:buClr>
              <a:buSzPct val="80000"/>
              <a:buFont typeface="Wingdings" pitchFamily="2" charset="2"/>
              <a:buChar char="u"/>
            </a:pPr>
            <a:endParaRPr lang="en-US" altLang="zh-TW" sz="1600" dirty="0">
              <a:solidFill>
                <a:schemeClr val="tx1"/>
              </a:solidFill>
            </a:endParaRPr>
          </a:p>
          <a:p>
            <a:pPr marL="342900" indent="-342900" algn="l">
              <a:buClr>
                <a:srgbClr val="0070C0"/>
              </a:buClr>
              <a:buSzPct val="80000"/>
              <a:buFont typeface="Wingdings" pitchFamily="2" charset="2"/>
              <a:buChar char="u"/>
            </a:pPr>
            <a:endParaRPr lang="en-US" altLang="zh-TW"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14561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60"/>
            <a:ext cx="3744416" cy="25922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Can we use while loop.</a:t>
            </a:r>
          </a:p>
          <a:p>
            <a:pPr marL="342900" indent="-342900" algn="l">
              <a:buClr>
                <a:srgbClr val="0070C0"/>
              </a:buClr>
              <a:buSzPct val="80000"/>
              <a:buFont typeface="Wingdings" pitchFamily="2" charset="2"/>
              <a:buChar char="u"/>
            </a:pPr>
            <a:r>
              <a:rPr lang="en-US" altLang="zh-TW" sz="1600" dirty="0">
                <a:solidFill>
                  <a:schemeClr val="tx1"/>
                </a:solidFill>
              </a:rPr>
              <a:t>Collection values = new ArrayList();</a:t>
            </a:r>
          </a:p>
          <a:p>
            <a:pPr marL="342900"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 (3);</a:t>
            </a:r>
          </a:p>
          <a:p>
            <a:pPr marL="342900"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(“Peter”);</a:t>
            </a:r>
          </a:p>
          <a:p>
            <a:pPr marL="342900"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(5.8f);</a:t>
            </a:r>
          </a:p>
          <a:p>
            <a:pPr marL="342900" indent="-342900" algn="l">
              <a:buClr>
                <a:srgbClr val="0070C0"/>
              </a:buClr>
              <a:buSzPct val="80000"/>
              <a:buFont typeface="Wingdings" pitchFamily="2" charset="2"/>
              <a:buChar char="u"/>
            </a:pPr>
            <a:r>
              <a:rPr lang="en-US" altLang="zh-TW" sz="1600" dirty="0">
                <a:solidFill>
                  <a:schemeClr val="tx1"/>
                </a:solidFill>
              </a:rPr>
              <a:t>Iterator </a:t>
            </a:r>
            <a:r>
              <a:rPr lang="en-US" altLang="zh-TW" sz="1600" dirty="0" err="1">
                <a:solidFill>
                  <a:schemeClr val="tx1"/>
                </a:solidFill>
              </a:rPr>
              <a:t>i</a:t>
            </a:r>
            <a:r>
              <a:rPr lang="en-US" altLang="zh-TW" sz="1600" dirty="0">
                <a:solidFill>
                  <a:schemeClr val="tx1"/>
                </a:solidFill>
              </a:rPr>
              <a:t> = </a:t>
            </a:r>
            <a:r>
              <a:rPr lang="en-US" altLang="zh-TW" sz="1600" dirty="0" err="1">
                <a:solidFill>
                  <a:schemeClr val="tx1"/>
                </a:solidFill>
              </a:rPr>
              <a:t>values.Iterator</a:t>
            </a:r>
            <a:r>
              <a:rPr lang="en-US" altLang="zh-TW" sz="1600" dirty="0">
                <a:solidFill>
                  <a:schemeClr val="tx1"/>
                </a:solidFill>
              </a:rPr>
              <a:t> ()</a:t>
            </a:r>
          </a:p>
          <a:p>
            <a:pPr marL="342900" indent="-342900" algn="l">
              <a:buClr>
                <a:srgbClr val="0070C0"/>
              </a:buClr>
              <a:buSzPct val="80000"/>
              <a:buFont typeface="Wingdings" pitchFamily="2" charset="2"/>
              <a:buChar char="u"/>
            </a:pPr>
            <a:r>
              <a:rPr lang="en-US" altLang="zh-TW" sz="1600" dirty="0">
                <a:solidFill>
                  <a:schemeClr val="tx1"/>
                </a:solidFill>
              </a:rPr>
              <a:t>while (</a:t>
            </a:r>
            <a:r>
              <a:rPr lang="en-US" altLang="zh-TW" sz="1600" dirty="0" err="1">
                <a:solidFill>
                  <a:schemeClr val="tx1"/>
                </a:solidFill>
              </a:rPr>
              <a:t>i.hasNext</a:t>
            </a:r>
            <a:r>
              <a:rPr lang="en-US" altLang="zh-TW" sz="1600" dirty="0">
                <a:solidFill>
                  <a:schemeClr val="tx1"/>
                </a:solidFill>
              </a:rPr>
              <a:t>()) {</a:t>
            </a:r>
          </a:p>
          <a:p>
            <a:pPr marL="800100" lvl="1" indent="-342900" algn="l">
              <a:buClr>
                <a:srgbClr val="0070C0"/>
              </a:buClr>
              <a:buSzPct val="80000"/>
              <a:buFont typeface="Wingdings" pitchFamily="2" charset="2"/>
              <a:buChar char="u"/>
            </a:pPr>
            <a:r>
              <a:rPr lang="en-US" altLang="zh-TW" sz="1600" dirty="0" err="1">
                <a:solidFill>
                  <a:schemeClr val="tx1"/>
                </a:solidFill>
              </a:rPr>
              <a:t>System.out.println</a:t>
            </a:r>
            <a:r>
              <a:rPr lang="en-US" altLang="zh-TW" sz="1600" dirty="0">
                <a:solidFill>
                  <a:schemeClr val="tx1"/>
                </a:solidFill>
              </a:rPr>
              <a:t> (</a:t>
            </a:r>
            <a:r>
              <a:rPr lang="en-US" altLang="zh-TW" sz="1600" dirty="0" err="1">
                <a:solidFill>
                  <a:schemeClr val="tx1"/>
                </a:solidFill>
              </a:rPr>
              <a:t>i.next</a:t>
            </a:r>
            <a:r>
              <a:rPr lang="en-US" altLang="zh-TW" sz="1600" dirty="0">
                <a:solidFill>
                  <a:schemeClr val="tx1"/>
                </a:solidFill>
              </a:rPr>
              <a:t>());</a:t>
            </a:r>
          </a:p>
          <a:p>
            <a:pPr marL="342900" indent="-342900" algn="l">
              <a:buClr>
                <a:srgbClr val="0070C0"/>
              </a:buClr>
              <a:buSzPct val="80000"/>
              <a:buFont typeface="Wingdings" pitchFamily="2" charset="2"/>
              <a:buChar char="u"/>
            </a:pPr>
            <a:r>
              <a:rPr lang="en-US" altLang="zh-TW" sz="1600" dirty="0">
                <a:solidFill>
                  <a:schemeClr val="tx1"/>
                </a:solidFill>
              </a:rPr>
              <a:t>} </a:t>
            </a:r>
          </a:p>
          <a:p>
            <a:pPr marL="342900" indent="-342900" algn="l">
              <a:buClr>
                <a:srgbClr val="0070C0"/>
              </a:buClr>
              <a:buSzPct val="80000"/>
              <a:buFont typeface="Wingdings" pitchFamily="2" charset="2"/>
              <a:buChar char="u"/>
            </a:pPr>
            <a:endParaRPr lang="en-US" altLang="zh-TW"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7" name="副標題 2">
            <a:extLst>
              <a:ext uri="{FF2B5EF4-FFF2-40B4-BE49-F238E27FC236}">
                <a16:creationId xmlns:a16="http://schemas.microsoft.com/office/drawing/2014/main" id="{0F5B2737-87E5-4846-B0EA-9858E0E33072}"/>
              </a:ext>
            </a:extLst>
          </p:cNvPr>
          <p:cNvSpPr txBox="1">
            <a:spLocks/>
          </p:cNvSpPr>
          <p:nvPr/>
        </p:nvSpPr>
        <p:spPr>
          <a:xfrm>
            <a:off x="4631060" y="1364283"/>
            <a:ext cx="3649216" cy="2376264"/>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600" dirty="0">
                <a:solidFill>
                  <a:schemeClr val="tx1"/>
                </a:solidFill>
              </a:rPr>
              <a:t>We can use enhanced for loop here.</a:t>
            </a:r>
          </a:p>
          <a:p>
            <a:pPr marL="342900" indent="-342900" algn="l">
              <a:buClr>
                <a:srgbClr val="0070C0"/>
              </a:buClr>
              <a:buSzPct val="80000"/>
              <a:buFont typeface="Wingdings" pitchFamily="2" charset="2"/>
              <a:buChar char="u"/>
            </a:pPr>
            <a:r>
              <a:rPr lang="en-US" altLang="zh-TW" sz="1600" dirty="0">
                <a:solidFill>
                  <a:schemeClr val="tx1"/>
                </a:solidFill>
              </a:rPr>
              <a:t>Collection values = new ArrayList();</a:t>
            </a:r>
          </a:p>
          <a:p>
            <a:pPr marL="342900"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 (3);</a:t>
            </a:r>
          </a:p>
          <a:p>
            <a:pPr marL="342900"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(“Peter”);</a:t>
            </a:r>
          </a:p>
          <a:p>
            <a:pPr marL="342900"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(5.8f);</a:t>
            </a:r>
          </a:p>
          <a:p>
            <a:pPr marL="342900" indent="-342900" algn="l">
              <a:buClr>
                <a:srgbClr val="0070C0"/>
              </a:buClr>
              <a:buSzPct val="80000"/>
              <a:buFont typeface="Wingdings" pitchFamily="2" charset="2"/>
              <a:buChar char="u"/>
            </a:pPr>
            <a:r>
              <a:rPr lang="en-US" altLang="zh-TW" sz="1600" dirty="0">
                <a:solidFill>
                  <a:schemeClr val="tx1"/>
                </a:solidFill>
              </a:rPr>
              <a:t>for (Object </a:t>
            </a:r>
            <a:r>
              <a:rPr lang="en-US" altLang="zh-TW" sz="1600" dirty="0" err="1">
                <a:solidFill>
                  <a:schemeClr val="tx1"/>
                </a:solidFill>
              </a:rPr>
              <a:t>i</a:t>
            </a:r>
            <a:r>
              <a:rPr lang="en-US" altLang="zh-TW" sz="1600" dirty="0">
                <a:solidFill>
                  <a:schemeClr val="tx1"/>
                </a:solidFill>
              </a:rPr>
              <a:t> : values) {</a:t>
            </a:r>
          </a:p>
          <a:p>
            <a:pPr marL="800100" lvl="1" indent="-342900" algn="l">
              <a:buClr>
                <a:srgbClr val="0070C0"/>
              </a:buClr>
              <a:buSzPct val="80000"/>
              <a:buFont typeface="Wingdings" pitchFamily="2" charset="2"/>
              <a:buChar char="u"/>
            </a:pPr>
            <a:r>
              <a:rPr lang="en-US" altLang="zh-TW" sz="1600" dirty="0" err="1">
                <a:solidFill>
                  <a:schemeClr val="tx1"/>
                </a:solidFill>
              </a:rPr>
              <a:t>System.out.println</a:t>
            </a:r>
            <a:r>
              <a:rPr lang="en-US" altLang="zh-TW" sz="1600" dirty="0">
                <a:solidFill>
                  <a:schemeClr val="tx1"/>
                </a:solidFill>
              </a:rPr>
              <a:t> (</a:t>
            </a:r>
            <a:r>
              <a:rPr lang="en-US" altLang="zh-TW" sz="1600" dirty="0" err="1">
                <a:solidFill>
                  <a:schemeClr val="tx1"/>
                </a:solidFill>
              </a:rPr>
              <a:t>i</a:t>
            </a:r>
            <a:r>
              <a:rPr lang="en-US" altLang="zh-TW" sz="1600" dirty="0">
                <a:solidFill>
                  <a:schemeClr val="tx1"/>
                </a:solidFill>
              </a:rPr>
              <a:t>);</a:t>
            </a:r>
          </a:p>
          <a:p>
            <a:pPr marL="342900" indent="-342900" algn="l">
              <a:buClr>
                <a:srgbClr val="0070C0"/>
              </a:buClr>
              <a:buSzPct val="80000"/>
              <a:buFont typeface="Wingdings" pitchFamily="2" charset="2"/>
              <a:buChar char="u"/>
            </a:pPr>
            <a:r>
              <a:rPr lang="en-US" altLang="zh-TW" sz="1600" dirty="0">
                <a:solidFill>
                  <a:schemeClr val="tx1"/>
                </a:solidFill>
              </a:rPr>
              <a:t>}</a:t>
            </a:r>
          </a:p>
          <a:p>
            <a:pPr marL="342900" indent="-342900" algn="l">
              <a:buClr>
                <a:srgbClr val="0070C0"/>
              </a:buClr>
              <a:buSzPct val="80000"/>
              <a:buFont typeface="Wingdings" pitchFamily="2" charset="2"/>
              <a:buChar char="u"/>
            </a:pPr>
            <a:endParaRPr lang="en-US" altLang="zh-TW" sz="1600" dirty="0">
              <a:solidFill>
                <a:schemeClr val="tx1"/>
              </a:solidFill>
            </a:endParaRPr>
          </a:p>
        </p:txBody>
      </p:sp>
    </p:spTree>
    <p:extLst>
      <p:ext uri="{BB962C8B-B14F-4D97-AF65-F5344CB8AC3E}">
        <p14:creationId xmlns:p14="http://schemas.microsoft.com/office/powerpoint/2010/main" val="539536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60"/>
            <a:ext cx="7992888" cy="48245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Why we require the Generics? We add similar type elements inside the array. Why similar type? We can have array of objects.</a:t>
            </a:r>
          </a:p>
          <a:p>
            <a:pPr marL="342900" indent="-342900" algn="l">
              <a:buClr>
                <a:srgbClr val="0070C0"/>
              </a:buClr>
              <a:buSzPct val="80000"/>
              <a:buFont typeface="Wingdings" pitchFamily="2" charset="2"/>
              <a:buChar char="u"/>
            </a:pPr>
            <a:r>
              <a:rPr lang="en-US" altLang="zh-TW" sz="1600" dirty="0">
                <a:solidFill>
                  <a:schemeClr val="tx1"/>
                </a:solidFill>
              </a:rPr>
              <a:t>If we want to have specific type of data.</a:t>
            </a:r>
          </a:p>
          <a:p>
            <a:pPr marL="342900" indent="-342900" algn="l">
              <a:buClr>
                <a:srgbClr val="0070C0"/>
              </a:buClr>
              <a:buSzPct val="80000"/>
              <a:buFont typeface="Wingdings" pitchFamily="2" charset="2"/>
              <a:buChar char="u"/>
            </a:pPr>
            <a:r>
              <a:rPr lang="en-US" altLang="zh-TW" sz="1600" dirty="0">
                <a:solidFill>
                  <a:schemeClr val="tx1"/>
                </a:solidFill>
              </a:rPr>
              <a:t>The specific data type we specify by &lt;&gt; is called Generic. We can have any data type </a:t>
            </a:r>
            <a:r>
              <a:rPr lang="en-US" altLang="zh-TW" sz="1600" dirty="0" err="1">
                <a:solidFill>
                  <a:schemeClr val="tx1"/>
                </a:solidFill>
              </a:rPr>
              <a:t>Integeer</a:t>
            </a:r>
            <a:r>
              <a:rPr lang="en-US" altLang="zh-TW" sz="1600" dirty="0">
                <a:solidFill>
                  <a:schemeClr val="tx1"/>
                </a:solidFill>
              </a:rPr>
              <a:t> inside the &lt;Integer&gt;. This Generic is after Java 1.2.</a:t>
            </a:r>
          </a:p>
          <a:p>
            <a:pPr marL="342900" indent="-342900" algn="l">
              <a:buClr>
                <a:srgbClr val="0070C0"/>
              </a:buClr>
              <a:buSzPct val="80000"/>
              <a:buFont typeface="Wingdings" pitchFamily="2" charset="2"/>
              <a:buChar char="u"/>
            </a:pPr>
            <a:r>
              <a:rPr lang="en-US" altLang="zh-TW" sz="1600" dirty="0">
                <a:solidFill>
                  <a:schemeClr val="tx1"/>
                </a:solidFill>
              </a:rPr>
              <a:t>Collection values&lt;Integer&gt; = new ArrayList&lt;&gt;();</a:t>
            </a:r>
          </a:p>
          <a:p>
            <a:pPr marL="342900" indent="-342900" algn="l">
              <a:buClr>
                <a:srgbClr val="0070C0"/>
              </a:buClr>
              <a:buSzPct val="80000"/>
              <a:buFont typeface="Wingdings" pitchFamily="2" charset="2"/>
              <a:buChar char="u"/>
            </a:pPr>
            <a:r>
              <a:rPr lang="en-US" altLang="zh-TW" sz="1600" dirty="0">
                <a:solidFill>
                  <a:schemeClr val="tx1"/>
                </a:solidFill>
              </a:rPr>
              <a:t>We can put &lt;Float&gt; or any custom class, such as, class Student { …}  and put student inside &lt;&gt; as follow: </a:t>
            </a:r>
          </a:p>
          <a:p>
            <a:pPr marL="800100" lvl="1" indent="-342900" algn="l">
              <a:buClr>
                <a:srgbClr val="0070C0"/>
              </a:buClr>
              <a:buSzPct val="80000"/>
              <a:buFont typeface="Wingdings" pitchFamily="2" charset="2"/>
              <a:buChar char="u"/>
            </a:pPr>
            <a:r>
              <a:rPr lang="en-US" altLang="zh-TW" sz="1600" dirty="0">
                <a:solidFill>
                  <a:schemeClr val="tx1"/>
                </a:solidFill>
              </a:rPr>
              <a:t>Collection values &lt;student&gt; = new ArrayList&lt;&gt; ();</a:t>
            </a:r>
          </a:p>
          <a:p>
            <a:pPr marL="800100" lvl="1" indent="-342900" algn="l">
              <a:buClr>
                <a:srgbClr val="0070C0"/>
              </a:buClr>
              <a:buSzPct val="80000"/>
              <a:buFont typeface="Wingdings" pitchFamily="2" charset="2"/>
              <a:buChar char="u"/>
            </a:pPr>
            <a:endParaRPr lang="en-US" altLang="zh-TW" sz="1600" dirty="0">
              <a:solidFill>
                <a:schemeClr val="tx1"/>
              </a:solidFill>
            </a:endParaRPr>
          </a:p>
          <a:p>
            <a:pPr marL="342900" indent="-342900" algn="l">
              <a:buClr>
                <a:srgbClr val="0070C0"/>
              </a:buClr>
              <a:buSzPct val="80000"/>
              <a:buFont typeface="Wingdings" pitchFamily="2" charset="2"/>
              <a:buChar char="u"/>
            </a:pPr>
            <a:r>
              <a:rPr lang="en-US" altLang="zh-TW" sz="1600" dirty="0">
                <a:solidFill>
                  <a:schemeClr val="tx1"/>
                </a:solidFill>
              </a:rPr>
              <a:t>Collection values&lt;Integer&gt; = new ArrayList&lt;&gt;();</a:t>
            </a:r>
          </a:p>
          <a:p>
            <a:pPr marL="342900"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 (3);</a:t>
            </a:r>
          </a:p>
          <a:p>
            <a:pPr marL="342900"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(77);</a:t>
            </a:r>
          </a:p>
          <a:p>
            <a:pPr marL="342900"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(88);</a:t>
            </a:r>
            <a:endParaRPr lang="en-US" altLang="zh-TW" sz="1600" b="1" dirty="0">
              <a:solidFill>
                <a:schemeClr val="tx1"/>
              </a:solidFill>
            </a:endParaRPr>
          </a:p>
          <a:p>
            <a:pPr marL="342900" indent="-342900" algn="l">
              <a:buClr>
                <a:srgbClr val="0070C0"/>
              </a:buClr>
              <a:buSzPct val="80000"/>
              <a:buFont typeface="Wingdings" pitchFamily="2" charset="2"/>
              <a:buChar char="u"/>
            </a:pPr>
            <a:r>
              <a:rPr lang="en-US" altLang="zh-TW" sz="1600" dirty="0">
                <a:solidFill>
                  <a:schemeClr val="tx1"/>
                </a:solidFill>
              </a:rPr>
              <a:t>for (Object </a:t>
            </a:r>
            <a:r>
              <a:rPr lang="en-US" altLang="zh-TW" sz="1600" dirty="0" err="1">
                <a:solidFill>
                  <a:schemeClr val="tx1"/>
                </a:solidFill>
              </a:rPr>
              <a:t>i</a:t>
            </a:r>
            <a:r>
              <a:rPr lang="en-US" altLang="zh-TW" sz="1600" dirty="0">
                <a:solidFill>
                  <a:schemeClr val="tx1"/>
                </a:solidFill>
              </a:rPr>
              <a:t> : values) {</a:t>
            </a:r>
          </a:p>
          <a:p>
            <a:pPr marL="800100" lvl="1" indent="-342900" algn="l">
              <a:buClr>
                <a:srgbClr val="0070C0"/>
              </a:buClr>
              <a:buSzPct val="80000"/>
              <a:buFont typeface="Wingdings" pitchFamily="2" charset="2"/>
              <a:buChar char="u"/>
            </a:pPr>
            <a:r>
              <a:rPr lang="en-US" altLang="zh-TW" sz="1600" dirty="0" err="1">
                <a:solidFill>
                  <a:schemeClr val="tx1"/>
                </a:solidFill>
              </a:rPr>
              <a:t>System.out.println</a:t>
            </a:r>
            <a:r>
              <a:rPr lang="en-US" altLang="zh-TW" sz="1600" dirty="0">
                <a:solidFill>
                  <a:schemeClr val="tx1"/>
                </a:solidFill>
              </a:rPr>
              <a:t> (</a:t>
            </a:r>
            <a:r>
              <a:rPr lang="en-US" altLang="zh-TW" sz="1600" dirty="0" err="1">
                <a:solidFill>
                  <a:schemeClr val="tx1"/>
                </a:solidFill>
              </a:rPr>
              <a:t>i</a:t>
            </a:r>
            <a:r>
              <a:rPr lang="en-US" altLang="zh-TW" sz="1600" dirty="0">
                <a:solidFill>
                  <a:schemeClr val="tx1"/>
                </a:solidFill>
              </a:rPr>
              <a:t>);</a:t>
            </a:r>
          </a:p>
          <a:p>
            <a:pPr marL="342900" indent="-342900" algn="l">
              <a:buClr>
                <a:srgbClr val="0070C0"/>
              </a:buClr>
              <a:buSzPct val="80000"/>
              <a:buFont typeface="Wingdings" pitchFamily="2" charset="2"/>
              <a:buChar char="u"/>
            </a:pPr>
            <a:r>
              <a:rPr lang="en-US" altLang="zh-TW" sz="1600" dirty="0">
                <a:solidFill>
                  <a:schemeClr val="tx1"/>
                </a:solidFill>
              </a:rPr>
              <a:t>}</a:t>
            </a:r>
          </a:p>
          <a:p>
            <a:pPr marL="342900" indent="-342900" algn="l">
              <a:buClr>
                <a:srgbClr val="0070C0"/>
              </a:buClr>
              <a:buSzPct val="80000"/>
              <a:buFont typeface="Wingdings" pitchFamily="2" charset="2"/>
              <a:buChar char="u"/>
            </a:pPr>
            <a:endParaRPr lang="en-US" altLang="zh-TW" sz="1600" dirty="0">
              <a:solidFill>
                <a:schemeClr val="tx1"/>
              </a:solidFill>
            </a:endParaRPr>
          </a:p>
          <a:p>
            <a:pPr marL="342900" indent="-342900" algn="l">
              <a:buClr>
                <a:srgbClr val="0070C0"/>
              </a:buClr>
              <a:buSzPct val="80000"/>
              <a:buFont typeface="Wingdings" pitchFamily="2" charset="2"/>
              <a:buChar char="u"/>
            </a:pPr>
            <a:endParaRPr lang="en-US" altLang="zh-TW"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1811150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60"/>
            <a:ext cx="7992888" cy="27363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We can remove element by</a:t>
            </a:r>
          </a:p>
          <a:p>
            <a:pPr marL="342900" indent="-342900" algn="l">
              <a:buClr>
                <a:srgbClr val="0070C0"/>
              </a:buClr>
              <a:buSzPct val="80000"/>
              <a:buFont typeface="Wingdings" pitchFamily="2" charset="2"/>
              <a:buChar char="u"/>
            </a:pPr>
            <a:r>
              <a:rPr lang="en-US" altLang="zh-TW" sz="1600" dirty="0">
                <a:solidFill>
                  <a:schemeClr val="tx1"/>
                </a:solidFill>
              </a:rPr>
              <a:t>Collection values&lt;Integer&gt; = new ArrayList&lt;&gt;();</a:t>
            </a:r>
          </a:p>
          <a:p>
            <a:pPr marL="342900"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 (3);</a:t>
            </a:r>
          </a:p>
          <a:p>
            <a:pPr marL="342900"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(77);</a:t>
            </a:r>
          </a:p>
          <a:p>
            <a:pPr marL="342900"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(88);</a:t>
            </a:r>
          </a:p>
          <a:p>
            <a:pPr marL="342900" indent="-342900" algn="l">
              <a:buClr>
                <a:srgbClr val="0070C0"/>
              </a:buClr>
              <a:buSzPct val="80000"/>
              <a:buFont typeface="Wingdings" pitchFamily="2" charset="2"/>
              <a:buChar char="u"/>
            </a:pPr>
            <a:r>
              <a:rPr lang="en-US" altLang="zh-TW" sz="1600" dirty="0" err="1">
                <a:solidFill>
                  <a:schemeClr val="tx1"/>
                </a:solidFill>
              </a:rPr>
              <a:t>values.remove</a:t>
            </a:r>
            <a:r>
              <a:rPr lang="en-US" altLang="zh-TW" sz="1600" dirty="0">
                <a:solidFill>
                  <a:schemeClr val="tx1"/>
                </a:solidFill>
              </a:rPr>
              <a:t>(77);</a:t>
            </a:r>
          </a:p>
          <a:p>
            <a:pPr marL="342900" indent="-342900" algn="l">
              <a:buClr>
                <a:srgbClr val="0070C0"/>
              </a:buClr>
              <a:buSzPct val="80000"/>
              <a:buFont typeface="Wingdings" pitchFamily="2" charset="2"/>
              <a:buChar char="u"/>
            </a:pPr>
            <a:r>
              <a:rPr lang="en-US" altLang="zh-TW" sz="1600" dirty="0">
                <a:solidFill>
                  <a:schemeClr val="tx1"/>
                </a:solidFill>
              </a:rPr>
              <a:t>for (Object </a:t>
            </a:r>
            <a:r>
              <a:rPr lang="en-US" altLang="zh-TW" sz="1600" dirty="0" err="1">
                <a:solidFill>
                  <a:schemeClr val="tx1"/>
                </a:solidFill>
              </a:rPr>
              <a:t>i</a:t>
            </a:r>
            <a:r>
              <a:rPr lang="en-US" altLang="zh-TW" sz="1600" dirty="0">
                <a:solidFill>
                  <a:schemeClr val="tx1"/>
                </a:solidFill>
              </a:rPr>
              <a:t> : values) {</a:t>
            </a:r>
          </a:p>
          <a:p>
            <a:pPr marL="800100" lvl="1" indent="-342900" algn="l">
              <a:buClr>
                <a:srgbClr val="0070C0"/>
              </a:buClr>
              <a:buSzPct val="80000"/>
              <a:buFont typeface="Wingdings" pitchFamily="2" charset="2"/>
              <a:buChar char="u"/>
            </a:pPr>
            <a:r>
              <a:rPr lang="en-US" altLang="zh-TW" sz="1600" dirty="0" err="1">
                <a:solidFill>
                  <a:schemeClr val="tx1"/>
                </a:solidFill>
              </a:rPr>
              <a:t>System.out.println</a:t>
            </a:r>
            <a:r>
              <a:rPr lang="en-US" altLang="zh-TW" sz="1600" dirty="0">
                <a:solidFill>
                  <a:schemeClr val="tx1"/>
                </a:solidFill>
              </a:rPr>
              <a:t> (</a:t>
            </a:r>
            <a:r>
              <a:rPr lang="en-US" altLang="zh-TW" sz="1600" dirty="0" err="1">
                <a:solidFill>
                  <a:schemeClr val="tx1"/>
                </a:solidFill>
              </a:rPr>
              <a:t>i</a:t>
            </a:r>
            <a:r>
              <a:rPr lang="en-US" altLang="zh-TW" sz="1600" dirty="0">
                <a:solidFill>
                  <a:schemeClr val="tx1"/>
                </a:solidFill>
              </a:rPr>
              <a:t>);</a:t>
            </a:r>
          </a:p>
          <a:p>
            <a:pPr marL="342900" indent="-342900" algn="l">
              <a:buClr>
                <a:srgbClr val="0070C0"/>
              </a:buClr>
              <a:buSzPct val="80000"/>
              <a:buFont typeface="Wingdings" pitchFamily="2" charset="2"/>
              <a:buChar char="u"/>
            </a:pPr>
            <a:r>
              <a:rPr lang="en-US" altLang="zh-TW" sz="1600" dirty="0">
                <a:solidFill>
                  <a:schemeClr val="tx1"/>
                </a:solidFill>
              </a:rPr>
              <a:t>}</a:t>
            </a:r>
          </a:p>
          <a:p>
            <a:pPr marL="342900" indent="-342900" algn="l">
              <a:buClr>
                <a:srgbClr val="0070C0"/>
              </a:buClr>
              <a:buSzPct val="80000"/>
              <a:buFont typeface="Wingdings" pitchFamily="2" charset="2"/>
              <a:buChar char="u"/>
            </a:pPr>
            <a:endParaRPr lang="en-US" altLang="zh-TW" sz="1600" dirty="0">
              <a:solidFill>
                <a:schemeClr val="tx1"/>
              </a:solidFill>
            </a:endParaRPr>
          </a:p>
          <a:p>
            <a:pPr marL="342900" indent="-342900" algn="l">
              <a:buClr>
                <a:srgbClr val="0070C0"/>
              </a:buClr>
              <a:buSzPct val="80000"/>
              <a:buFont typeface="Wingdings" pitchFamily="2" charset="2"/>
              <a:buChar char="u"/>
            </a:pPr>
            <a:endParaRPr lang="en-US" altLang="zh-TW" sz="1600" dirty="0">
              <a:solidFill>
                <a:schemeClr val="tx1"/>
              </a:solidFill>
            </a:endParaRPr>
          </a:p>
          <a:p>
            <a:pPr marL="342900" indent="-342900" algn="l">
              <a:buClr>
                <a:srgbClr val="0070C0"/>
              </a:buClr>
              <a:buSzPct val="80000"/>
              <a:buFont typeface="Wingdings" pitchFamily="2" charset="2"/>
              <a:buChar char="u"/>
            </a:pPr>
            <a:endParaRPr lang="en-US" altLang="zh-TW"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117222660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643</TotalTime>
  <Words>1410</Words>
  <Application>Microsoft Office PowerPoint</Application>
  <PresentationFormat>On-screen Show (4:3)</PresentationFormat>
  <Paragraphs>174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Office 佈景主題</vt:lpstr>
      <vt:lpstr>14.02 Collection and Generic Practical</vt:lpstr>
      <vt:lpstr>14.02 Collection and Generic Practical</vt:lpstr>
      <vt:lpstr>14.02 Collection and Generic Practical</vt:lpstr>
      <vt:lpstr>14.02 Collection and Generic Practical</vt:lpstr>
      <vt:lpstr>14.02 Collection and Generic Practical</vt:lpstr>
      <vt:lpstr>14.02 Collection and Generic Practical</vt:lpstr>
      <vt:lpstr>14.02 Collection and Generic Practical</vt:lpstr>
      <vt:lpstr>14.02 Collection and Generic Practical</vt:lpstr>
      <vt:lpstr>14.02 Collection and Generic Practical</vt:lpstr>
      <vt:lpstr>14.02 Collection and Generic Practical</vt:lpstr>
      <vt:lpstr>14.02 Collection and Generic Practical</vt:lpstr>
      <vt:lpstr>14.02 Collection and Generic Practical</vt:lpstr>
      <vt:lpstr>14.02 Collection and Generic Practical</vt:lpstr>
      <vt:lpstr>14.02.01 Loop Objects by Iterator</vt:lpstr>
      <vt:lpstr>14.02.01 Loop Objects by Iterator</vt:lpstr>
      <vt:lpstr>14.02.01 Loop Objects by Iterator</vt:lpstr>
      <vt:lpstr>14.02.02 Enhanced for Loop</vt:lpstr>
      <vt:lpstr>14.02.02 Enhanced for Loop</vt:lpstr>
      <vt:lpstr>14.02.02 Enhanced for Loop</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385</cp:revision>
  <dcterms:created xsi:type="dcterms:W3CDTF">2018-09-28T16:40:41Z</dcterms:created>
  <dcterms:modified xsi:type="dcterms:W3CDTF">2019-04-26T17:58:24Z</dcterms:modified>
</cp:coreProperties>
</file>