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4" r:id="rId3"/>
    <p:sldId id="261" r:id="rId4"/>
    <p:sldId id="268" r:id="rId5"/>
    <p:sldId id="262" r:id="rId6"/>
    <p:sldId id="269" r:id="rId7"/>
    <p:sldId id="263" r:id="rId8"/>
    <p:sldId id="270" r:id="rId9"/>
    <p:sldId id="264" r:id="rId10"/>
    <p:sldId id="265" r:id="rId11"/>
    <p:sldId id="266" r:id="rId12"/>
    <p:sldId id="271" r:id="rId13"/>
    <p:sldId id="267" r:id="rId14"/>
    <p:sldId id="272" r:id="rId15"/>
    <p:sldId id="273"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4" d="100"/>
          <a:sy n="124" d="100"/>
        </p:scale>
        <p:origin x="990" y="-10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Factory Design Pattern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1.3 Create Three Classes</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Second, create a class called iOS.</a:t>
            </a:r>
          </a:p>
          <a:p>
            <a:pPr algn="l">
              <a:buClr>
                <a:srgbClr val="0070C0"/>
              </a:buClr>
              <a:buSzPct val="80000"/>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https://www.youtube.com/watch?v=pt1IbV1aSZ4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9" name="Picture 8">
            <a:extLst>
              <a:ext uri="{FF2B5EF4-FFF2-40B4-BE49-F238E27FC236}">
                <a16:creationId xmlns:a16="http://schemas.microsoft.com/office/drawing/2014/main" id="{139965CB-2717-4F2E-90FB-237C51DB10C8}"/>
              </a:ext>
            </a:extLst>
          </p:cNvPr>
          <p:cNvPicPr>
            <a:picLocks noChangeAspect="1"/>
          </p:cNvPicPr>
          <p:nvPr/>
        </p:nvPicPr>
        <p:blipFill>
          <a:blip r:embed="rId2"/>
          <a:stretch>
            <a:fillRect/>
          </a:stretch>
        </p:blipFill>
        <p:spPr>
          <a:xfrm>
            <a:off x="4716016" y="1757642"/>
            <a:ext cx="1944262" cy="2320570"/>
          </a:xfrm>
          <a:prstGeom prst="rect">
            <a:avLst/>
          </a:prstGeom>
          <a:ln>
            <a:solidFill>
              <a:srgbClr val="C00000"/>
            </a:solidFill>
          </a:ln>
        </p:spPr>
      </p:pic>
      <p:pic>
        <p:nvPicPr>
          <p:cNvPr id="10" name="Picture 9">
            <a:extLst>
              <a:ext uri="{FF2B5EF4-FFF2-40B4-BE49-F238E27FC236}">
                <a16:creationId xmlns:a16="http://schemas.microsoft.com/office/drawing/2014/main" id="{2F34D42D-05C7-4A4A-A0A6-B95FE78EE58D}"/>
              </a:ext>
            </a:extLst>
          </p:cNvPr>
          <p:cNvPicPr>
            <a:picLocks noChangeAspect="1"/>
          </p:cNvPicPr>
          <p:nvPr/>
        </p:nvPicPr>
        <p:blipFill>
          <a:blip r:embed="rId3"/>
          <a:stretch>
            <a:fillRect/>
          </a:stretch>
        </p:blipFill>
        <p:spPr>
          <a:xfrm>
            <a:off x="755339" y="4235121"/>
            <a:ext cx="3134673" cy="1263355"/>
          </a:xfrm>
          <a:prstGeom prst="rect">
            <a:avLst/>
          </a:prstGeom>
          <a:ln>
            <a:solidFill>
              <a:srgbClr val="C00000"/>
            </a:solidFill>
          </a:ln>
        </p:spPr>
      </p:pic>
      <p:pic>
        <p:nvPicPr>
          <p:cNvPr id="11" name="Picture 10">
            <a:extLst>
              <a:ext uri="{FF2B5EF4-FFF2-40B4-BE49-F238E27FC236}">
                <a16:creationId xmlns:a16="http://schemas.microsoft.com/office/drawing/2014/main" id="{CE362705-4FF0-4C29-A906-B5C8FA1ECB99}"/>
              </a:ext>
            </a:extLst>
          </p:cNvPr>
          <p:cNvPicPr>
            <a:picLocks noChangeAspect="1"/>
          </p:cNvPicPr>
          <p:nvPr/>
        </p:nvPicPr>
        <p:blipFill>
          <a:blip r:embed="rId4"/>
          <a:stretch>
            <a:fillRect/>
          </a:stretch>
        </p:blipFill>
        <p:spPr>
          <a:xfrm>
            <a:off x="4588467" y="4197907"/>
            <a:ext cx="3463921" cy="1715466"/>
          </a:xfrm>
          <a:prstGeom prst="rect">
            <a:avLst/>
          </a:prstGeom>
          <a:ln>
            <a:solidFill>
              <a:srgbClr val="C00000"/>
            </a:solidFill>
          </a:ln>
        </p:spPr>
      </p:pic>
      <p:pic>
        <p:nvPicPr>
          <p:cNvPr id="14" name="Picture 13">
            <a:extLst>
              <a:ext uri="{FF2B5EF4-FFF2-40B4-BE49-F238E27FC236}">
                <a16:creationId xmlns:a16="http://schemas.microsoft.com/office/drawing/2014/main" id="{FA5004DC-3398-406C-AE08-FBB7B5AD82D9}"/>
              </a:ext>
            </a:extLst>
          </p:cNvPr>
          <p:cNvPicPr>
            <a:picLocks noChangeAspect="1"/>
          </p:cNvPicPr>
          <p:nvPr/>
        </p:nvPicPr>
        <p:blipFill>
          <a:blip r:embed="rId5"/>
          <a:stretch>
            <a:fillRect/>
          </a:stretch>
        </p:blipFill>
        <p:spPr>
          <a:xfrm>
            <a:off x="760959" y="1745513"/>
            <a:ext cx="3134673" cy="2247061"/>
          </a:xfrm>
          <a:prstGeom prst="rect">
            <a:avLst/>
          </a:prstGeom>
          <a:ln>
            <a:solidFill>
              <a:srgbClr val="C00000"/>
            </a:solidFill>
          </a:ln>
        </p:spPr>
      </p:pic>
      <p:sp>
        <p:nvSpPr>
          <p:cNvPr id="15" name="Oval 14">
            <a:extLst>
              <a:ext uri="{FF2B5EF4-FFF2-40B4-BE49-F238E27FC236}">
                <a16:creationId xmlns:a16="http://schemas.microsoft.com/office/drawing/2014/main" id="{8A687E5D-62DD-48E3-B1F8-6E0460CB70B5}"/>
              </a:ext>
            </a:extLst>
          </p:cNvPr>
          <p:cNvSpPr/>
          <p:nvPr/>
        </p:nvSpPr>
        <p:spPr>
          <a:xfrm>
            <a:off x="323528" y="2050403"/>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6" name="Oval 15">
            <a:extLst>
              <a:ext uri="{FF2B5EF4-FFF2-40B4-BE49-F238E27FC236}">
                <a16:creationId xmlns:a16="http://schemas.microsoft.com/office/drawing/2014/main" id="{2224E5EF-D106-444F-9F24-C2418BF607E2}"/>
              </a:ext>
            </a:extLst>
          </p:cNvPr>
          <p:cNvSpPr/>
          <p:nvPr/>
        </p:nvSpPr>
        <p:spPr>
          <a:xfrm>
            <a:off x="4092491" y="1949740"/>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7" name="Oval 16">
            <a:extLst>
              <a:ext uri="{FF2B5EF4-FFF2-40B4-BE49-F238E27FC236}">
                <a16:creationId xmlns:a16="http://schemas.microsoft.com/office/drawing/2014/main" id="{9AB722F3-4B4D-4473-A14E-AA950377DB68}"/>
              </a:ext>
            </a:extLst>
          </p:cNvPr>
          <p:cNvSpPr/>
          <p:nvPr/>
        </p:nvSpPr>
        <p:spPr>
          <a:xfrm>
            <a:off x="313184" y="4459238"/>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8" name="Oval 17">
            <a:extLst>
              <a:ext uri="{FF2B5EF4-FFF2-40B4-BE49-F238E27FC236}">
                <a16:creationId xmlns:a16="http://schemas.microsoft.com/office/drawing/2014/main" id="{66E7322F-F6B9-493C-9824-6F4F29DE4999}"/>
              </a:ext>
            </a:extLst>
          </p:cNvPr>
          <p:cNvSpPr/>
          <p:nvPr/>
        </p:nvSpPr>
        <p:spPr>
          <a:xfrm>
            <a:off x="4092491" y="4379247"/>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Tree>
    <p:extLst>
      <p:ext uri="{BB962C8B-B14F-4D97-AF65-F5344CB8AC3E}">
        <p14:creationId xmlns:p14="http://schemas.microsoft.com/office/powerpoint/2010/main" val="247641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1.3 Create Three Classes</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Third, create a class called Windows.</a:t>
            </a:r>
          </a:p>
          <a:p>
            <a:pPr algn="l">
              <a:buClr>
                <a:srgbClr val="0070C0"/>
              </a:buClr>
              <a:buSzPct val="80000"/>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https://www.youtube.com/watch?v=pt1IbV1aSZ4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8A35DA6A-6DE6-4652-B67F-FCA5B3937B5E}"/>
              </a:ext>
            </a:extLst>
          </p:cNvPr>
          <p:cNvPicPr>
            <a:picLocks noChangeAspect="1"/>
          </p:cNvPicPr>
          <p:nvPr/>
        </p:nvPicPr>
        <p:blipFill>
          <a:blip r:embed="rId2"/>
          <a:stretch>
            <a:fillRect/>
          </a:stretch>
        </p:blipFill>
        <p:spPr>
          <a:xfrm>
            <a:off x="712975" y="1772815"/>
            <a:ext cx="3134673" cy="2247061"/>
          </a:xfrm>
          <a:prstGeom prst="rect">
            <a:avLst/>
          </a:prstGeom>
          <a:ln>
            <a:solidFill>
              <a:srgbClr val="C00000"/>
            </a:solidFill>
          </a:ln>
        </p:spPr>
      </p:pic>
      <p:pic>
        <p:nvPicPr>
          <p:cNvPr id="8" name="Picture 7">
            <a:extLst>
              <a:ext uri="{FF2B5EF4-FFF2-40B4-BE49-F238E27FC236}">
                <a16:creationId xmlns:a16="http://schemas.microsoft.com/office/drawing/2014/main" id="{13C382C4-50FB-4F17-A610-26A5A4D90292}"/>
              </a:ext>
            </a:extLst>
          </p:cNvPr>
          <p:cNvPicPr>
            <a:picLocks noChangeAspect="1"/>
          </p:cNvPicPr>
          <p:nvPr/>
        </p:nvPicPr>
        <p:blipFill>
          <a:blip r:embed="rId3"/>
          <a:stretch>
            <a:fillRect/>
          </a:stretch>
        </p:blipFill>
        <p:spPr>
          <a:xfrm>
            <a:off x="4763479" y="1795133"/>
            <a:ext cx="1911625" cy="2247061"/>
          </a:xfrm>
          <a:prstGeom prst="rect">
            <a:avLst/>
          </a:prstGeom>
          <a:ln>
            <a:solidFill>
              <a:srgbClr val="C00000"/>
            </a:solidFill>
          </a:ln>
        </p:spPr>
      </p:pic>
      <p:pic>
        <p:nvPicPr>
          <p:cNvPr id="12" name="Picture 11">
            <a:extLst>
              <a:ext uri="{FF2B5EF4-FFF2-40B4-BE49-F238E27FC236}">
                <a16:creationId xmlns:a16="http://schemas.microsoft.com/office/drawing/2014/main" id="{47305C36-4471-431D-932B-A3DFB26AC9B0}"/>
              </a:ext>
            </a:extLst>
          </p:cNvPr>
          <p:cNvPicPr>
            <a:picLocks noChangeAspect="1"/>
          </p:cNvPicPr>
          <p:nvPr/>
        </p:nvPicPr>
        <p:blipFill>
          <a:blip r:embed="rId4"/>
          <a:stretch>
            <a:fillRect/>
          </a:stretch>
        </p:blipFill>
        <p:spPr>
          <a:xfrm>
            <a:off x="733087" y="4204070"/>
            <a:ext cx="3227533" cy="1354009"/>
          </a:xfrm>
          <a:prstGeom prst="rect">
            <a:avLst/>
          </a:prstGeom>
          <a:ln>
            <a:solidFill>
              <a:srgbClr val="C00000"/>
            </a:solidFill>
          </a:ln>
        </p:spPr>
      </p:pic>
      <p:pic>
        <p:nvPicPr>
          <p:cNvPr id="13" name="Picture 12">
            <a:extLst>
              <a:ext uri="{FF2B5EF4-FFF2-40B4-BE49-F238E27FC236}">
                <a16:creationId xmlns:a16="http://schemas.microsoft.com/office/drawing/2014/main" id="{088B58AD-9E1A-4970-967E-317030484EDB}"/>
              </a:ext>
            </a:extLst>
          </p:cNvPr>
          <p:cNvPicPr>
            <a:picLocks noChangeAspect="1"/>
          </p:cNvPicPr>
          <p:nvPr/>
        </p:nvPicPr>
        <p:blipFill>
          <a:blip r:embed="rId5"/>
          <a:stretch>
            <a:fillRect/>
          </a:stretch>
        </p:blipFill>
        <p:spPr>
          <a:xfrm>
            <a:off x="4749727" y="4204070"/>
            <a:ext cx="3850754" cy="1748331"/>
          </a:xfrm>
          <a:prstGeom prst="rect">
            <a:avLst/>
          </a:prstGeom>
          <a:ln>
            <a:solidFill>
              <a:srgbClr val="C00000"/>
            </a:solidFill>
          </a:ln>
        </p:spPr>
      </p:pic>
      <p:sp>
        <p:nvSpPr>
          <p:cNvPr id="14" name="Oval 13">
            <a:extLst>
              <a:ext uri="{FF2B5EF4-FFF2-40B4-BE49-F238E27FC236}">
                <a16:creationId xmlns:a16="http://schemas.microsoft.com/office/drawing/2014/main" id="{33BBE732-FC5B-45D5-BC6E-1AE4D52BB3DA}"/>
              </a:ext>
            </a:extLst>
          </p:cNvPr>
          <p:cNvSpPr/>
          <p:nvPr/>
        </p:nvSpPr>
        <p:spPr>
          <a:xfrm>
            <a:off x="323528" y="2050403"/>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5" name="Oval 14">
            <a:extLst>
              <a:ext uri="{FF2B5EF4-FFF2-40B4-BE49-F238E27FC236}">
                <a16:creationId xmlns:a16="http://schemas.microsoft.com/office/drawing/2014/main" id="{034E1FA2-F2D4-485D-95D2-F4FABA8824EF}"/>
              </a:ext>
            </a:extLst>
          </p:cNvPr>
          <p:cNvSpPr/>
          <p:nvPr/>
        </p:nvSpPr>
        <p:spPr>
          <a:xfrm>
            <a:off x="4092491" y="1949740"/>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Oval 15">
            <a:extLst>
              <a:ext uri="{FF2B5EF4-FFF2-40B4-BE49-F238E27FC236}">
                <a16:creationId xmlns:a16="http://schemas.microsoft.com/office/drawing/2014/main" id="{B76EE9B0-1A0C-45A0-9193-B51377469050}"/>
              </a:ext>
            </a:extLst>
          </p:cNvPr>
          <p:cNvSpPr/>
          <p:nvPr/>
        </p:nvSpPr>
        <p:spPr>
          <a:xfrm>
            <a:off x="313184" y="4459238"/>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Oval 16">
            <a:extLst>
              <a:ext uri="{FF2B5EF4-FFF2-40B4-BE49-F238E27FC236}">
                <a16:creationId xmlns:a16="http://schemas.microsoft.com/office/drawing/2014/main" id="{8D383F3E-44DE-4CD7-8E0A-D00EEFF4F277}"/>
              </a:ext>
            </a:extLst>
          </p:cNvPr>
          <p:cNvSpPr/>
          <p:nvPr/>
        </p:nvSpPr>
        <p:spPr>
          <a:xfrm>
            <a:off x="4092491" y="4379247"/>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Tree>
    <p:extLst>
      <p:ext uri="{BB962C8B-B14F-4D97-AF65-F5344CB8AC3E}">
        <p14:creationId xmlns:p14="http://schemas.microsoft.com/office/powerpoint/2010/main" val="230644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Factory Class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412377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1.4 Factory Class</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5039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Now, we need to create the factory class: </a:t>
            </a:r>
            <a:r>
              <a:rPr lang="en-US" sz="1600" dirty="0" err="1">
                <a:solidFill>
                  <a:schemeClr val="tx1"/>
                </a:solidFill>
              </a:rPr>
              <a:t>OperatingSystemFactory</a:t>
            </a:r>
            <a:r>
              <a:rPr lang="en-US" sz="1600" dirty="0">
                <a:solidFill>
                  <a:schemeClr val="tx1"/>
                </a:solidFill>
              </a:rPr>
              <a:t>. This class is used to switch the input string to selected OS.</a:t>
            </a:r>
          </a:p>
          <a:p>
            <a:pPr algn="l">
              <a:buClr>
                <a:srgbClr val="0070C0"/>
              </a:buClr>
              <a:buSzPct val="80000"/>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https://www.youtube.com/watch?v=pt1IbV1aSZ4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D07B0F69-3D10-4E8C-93ED-C418B6DB0191}"/>
              </a:ext>
            </a:extLst>
          </p:cNvPr>
          <p:cNvPicPr>
            <a:picLocks noChangeAspect="1"/>
          </p:cNvPicPr>
          <p:nvPr/>
        </p:nvPicPr>
        <p:blipFill>
          <a:blip r:embed="rId2"/>
          <a:stretch>
            <a:fillRect/>
          </a:stretch>
        </p:blipFill>
        <p:spPr>
          <a:xfrm>
            <a:off x="4572000" y="1949740"/>
            <a:ext cx="1872208" cy="2235260"/>
          </a:xfrm>
          <a:prstGeom prst="rect">
            <a:avLst/>
          </a:prstGeom>
          <a:ln>
            <a:solidFill>
              <a:srgbClr val="C00000"/>
            </a:solidFill>
          </a:ln>
        </p:spPr>
      </p:pic>
      <p:pic>
        <p:nvPicPr>
          <p:cNvPr id="14" name="Picture 13">
            <a:extLst>
              <a:ext uri="{FF2B5EF4-FFF2-40B4-BE49-F238E27FC236}">
                <a16:creationId xmlns:a16="http://schemas.microsoft.com/office/drawing/2014/main" id="{6517E857-2C9E-4D36-87B2-B6B4355AA87E}"/>
              </a:ext>
            </a:extLst>
          </p:cNvPr>
          <p:cNvPicPr>
            <a:picLocks noChangeAspect="1"/>
          </p:cNvPicPr>
          <p:nvPr/>
        </p:nvPicPr>
        <p:blipFill>
          <a:blip r:embed="rId3"/>
          <a:stretch>
            <a:fillRect/>
          </a:stretch>
        </p:blipFill>
        <p:spPr>
          <a:xfrm>
            <a:off x="789255" y="1966397"/>
            <a:ext cx="3134673" cy="2247061"/>
          </a:xfrm>
          <a:prstGeom prst="rect">
            <a:avLst/>
          </a:prstGeom>
          <a:ln>
            <a:solidFill>
              <a:srgbClr val="C00000"/>
            </a:solidFill>
          </a:ln>
        </p:spPr>
      </p:pic>
      <p:pic>
        <p:nvPicPr>
          <p:cNvPr id="11" name="Picture 10">
            <a:extLst>
              <a:ext uri="{FF2B5EF4-FFF2-40B4-BE49-F238E27FC236}">
                <a16:creationId xmlns:a16="http://schemas.microsoft.com/office/drawing/2014/main" id="{D44D273D-D076-4B87-A7C5-6C9CC3E1732C}"/>
              </a:ext>
            </a:extLst>
          </p:cNvPr>
          <p:cNvPicPr>
            <a:picLocks noChangeAspect="1"/>
          </p:cNvPicPr>
          <p:nvPr/>
        </p:nvPicPr>
        <p:blipFill>
          <a:blip r:embed="rId4"/>
          <a:stretch>
            <a:fillRect/>
          </a:stretch>
        </p:blipFill>
        <p:spPr>
          <a:xfrm>
            <a:off x="3923928" y="4264965"/>
            <a:ext cx="3264905" cy="1936284"/>
          </a:xfrm>
          <a:prstGeom prst="rect">
            <a:avLst/>
          </a:prstGeom>
          <a:ln>
            <a:solidFill>
              <a:srgbClr val="C00000"/>
            </a:solidFill>
          </a:ln>
        </p:spPr>
      </p:pic>
      <p:sp>
        <p:nvSpPr>
          <p:cNvPr id="16" name="Oval 15">
            <a:extLst>
              <a:ext uri="{FF2B5EF4-FFF2-40B4-BE49-F238E27FC236}">
                <a16:creationId xmlns:a16="http://schemas.microsoft.com/office/drawing/2014/main" id="{0C7684E3-6F3E-4146-9839-E06FEEA884DB}"/>
              </a:ext>
            </a:extLst>
          </p:cNvPr>
          <p:cNvSpPr/>
          <p:nvPr/>
        </p:nvSpPr>
        <p:spPr>
          <a:xfrm>
            <a:off x="323528" y="2050403"/>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7" name="Oval 16">
            <a:extLst>
              <a:ext uri="{FF2B5EF4-FFF2-40B4-BE49-F238E27FC236}">
                <a16:creationId xmlns:a16="http://schemas.microsoft.com/office/drawing/2014/main" id="{AD079405-D478-4236-AE5D-F2A9C34FA88A}"/>
              </a:ext>
            </a:extLst>
          </p:cNvPr>
          <p:cNvSpPr/>
          <p:nvPr/>
        </p:nvSpPr>
        <p:spPr>
          <a:xfrm>
            <a:off x="4092491" y="1949740"/>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8" name="Oval 17">
            <a:extLst>
              <a:ext uri="{FF2B5EF4-FFF2-40B4-BE49-F238E27FC236}">
                <a16:creationId xmlns:a16="http://schemas.microsoft.com/office/drawing/2014/main" id="{261FB5BC-531F-4ECC-B467-60B5FBC42D2E}"/>
              </a:ext>
            </a:extLst>
          </p:cNvPr>
          <p:cNvSpPr/>
          <p:nvPr/>
        </p:nvSpPr>
        <p:spPr>
          <a:xfrm>
            <a:off x="3419872" y="4392331"/>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Tree>
    <p:extLst>
      <p:ext uri="{BB962C8B-B14F-4D97-AF65-F5344CB8AC3E}">
        <p14:creationId xmlns:p14="http://schemas.microsoft.com/office/powerpoint/2010/main" val="275148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 Instantiate Obj</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343897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1.4 Instantiate Obj</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1521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In the main program, we instantiate the </a:t>
            </a:r>
            <a:r>
              <a:rPr lang="en-US" sz="1600" dirty="0" err="1">
                <a:solidFill>
                  <a:schemeClr val="tx1"/>
                </a:solidFill>
              </a:rPr>
              <a:t>OperatingSystemFactory</a:t>
            </a:r>
            <a:r>
              <a:rPr lang="en-US" sz="1600" dirty="0">
                <a:solidFill>
                  <a:schemeClr val="tx1"/>
                </a:solidFill>
              </a:rPr>
              <a:t> object </a:t>
            </a:r>
            <a:r>
              <a:rPr lang="en-US" sz="1600" dirty="0" err="1">
                <a:solidFill>
                  <a:schemeClr val="tx1"/>
                </a:solidFill>
              </a:rPr>
              <a:t>osf</a:t>
            </a:r>
            <a:r>
              <a:rPr lang="en-US" sz="1600" dirty="0">
                <a:solidFill>
                  <a:schemeClr val="tx1"/>
                </a:solidFill>
              </a:rPr>
              <a:t> and interface object obj.</a:t>
            </a:r>
          </a:p>
          <a:p>
            <a:pPr marL="342900" indent="-342900" algn="l">
              <a:buClr>
                <a:srgbClr val="0070C0"/>
              </a:buClr>
              <a:buSzPct val="80000"/>
              <a:buFont typeface="Wingdings" pitchFamily="2" charset="2"/>
              <a:buChar char="u"/>
            </a:pPr>
            <a:r>
              <a:rPr lang="en-US" sz="1600" dirty="0">
                <a:solidFill>
                  <a:schemeClr val="tx1"/>
                </a:solidFill>
              </a:rPr>
              <a:t>We assign the interface Object obj different instance by </a:t>
            </a:r>
            <a:r>
              <a:rPr lang="en-US" sz="1600" dirty="0" err="1">
                <a:solidFill>
                  <a:schemeClr val="tx1"/>
                </a:solidFill>
              </a:rPr>
              <a:t>osf.getInstance</a:t>
            </a:r>
            <a:r>
              <a:rPr lang="en-US" sz="1600" dirty="0">
                <a:solidFill>
                  <a:schemeClr val="tx1"/>
                </a:solidFill>
              </a:rPr>
              <a:t> (pass-in-string).</a:t>
            </a:r>
          </a:p>
          <a:p>
            <a:pPr marL="342900" indent="-342900" algn="l">
              <a:buClr>
                <a:srgbClr val="0070C0"/>
              </a:buClr>
              <a:buSzPct val="80000"/>
              <a:buFont typeface="Wingdings" pitchFamily="2" charset="2"/>
              <a:buChar char="u"/>
            </a:pPr>
            <a:r>
              <a:rPr lang="en-US" sz="1600" dirty="0">
                <a:solidFill>
                  <a:schemeClr val="tx1"/>
                </a:solidFill>
              </a:rPr>
              <a:t>Then we use </a:t>
            </a:r>
            <a:r>
              <a:rPr lang="en-US" sz="1600" dirty="0" err="1">
                <a:solidFill>
                  <a:schemeClr val="tx1"/>
                </a:solidFill>
              </a:rPr>
              <a:t>obj.spec</a:t>
            </a:r>
            <a:r>
              <a:rPr lang="en-US" sz="1600" dirty="0">
                <a:solidFill>
                  <a:schemeClr val="tx1"/>
                </a:solidFill>
              </a:rPr>
              <a:t>() to switch different object with different output. </a:t>
            </a:r>
          </a:p>
          <a:p>
            <a:pPr algn="l">
              <a:buClr>
                <a:srgbClr val="0070C0"/>
              </a:buClr>
              <a:buSzPct val="80000"/>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https://www.youtube.com/watch?v=pt1IbV1aSZ4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F426DA59-D72F-4AF1-81C5-2CF99303A770}"/>
              </a:ext>
            </a:extLst>
          </p:cNvPr>
          <p:cNvPicPr>
            <a:picLocks noChangeAspect="1"/>
          </p:cNvPicPr>
          <p:nvPr/>
        </p:nvPicPr>
        <p:blipFill>
          <a:blip r:embed="rId2"/>
          <a:stretch>
            <a:fillRect/>
          </a:stretch>
        </p:blipFill>
        <p:spPr>
          <a:xfrm>
            <a:off x="2195736" y="2564903"/>
            <a:ext cx="3661696" cy="3221559"/>
          </a:xfrm>
          <a:prstGeom prst="rect">
            <a:avLst/>
          </a:prstGeom>
          <a:ln>
            <a:solidFill>
              <a:srgbClr val="C00000"/>
            </a:solidFill>
          </a:ln>
        </p:spPr>
      </p:pic>
      <p:sp>
        <p:nvSpPr>
          <p:cNvPr id="9" name="Rectangle 8">
            <a:extLst>
              <a:ext uri="{FF2B5EF4-FFF2-40B4-BE49-F238E27FC236}">
                <a16:creationId xmlns:a16="http://schemas.microsoft.com/office/drawing/2014/main" id="{B5BE57F2-DF87-434A-B6A8-E238DBFBE364}"/>
              </a:ext>
            </a:extLst>
          </p:cNvPr>
          <p:cNvSpPr/>
          <p:nvPr/>
        </p:nvSpPr>
        <p:spPr>
          <a:xfrm>
            <a:off x="2195736" y="5301208"/>
            <a:ext cx="1512168" cy="4852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A2A340-521D-4EB7-8580-7836C2162742}"/>
              </a:ext>
            </a:extLst>
          </p:cNvPr>
          <p:cNvSpPr/>
          <p:nvPr/>
        </p:nvSpPr>
        <p:spPr>
          <a:xfrm>
            <a:off x="2699792" y="3366054"/>
            <a:ext cx="2592288" cy="107105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A6D2A70-F7C7-41AE-844C-753B8F322FDD}"/>
              </a:ext>
            </a:extLst>
          </p:cNvPr>
          <p:cNvCxnSpPr>
            <a:endCxn id="9" idx="0"/>
          </p:cNvCxnSpPr>
          <p:nvPr/>
        </p:nvCxnSpPr>
        <p:spPr>
          <a:xfrm flipH="1">
            <a:off x="2951820" y="4437112"/>
            <a:ext cx="1044116" cy="8640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87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Factory Design Pattern</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This section discussed the Factory Design Pattern.</a:t>
            </a:r>
          </a:p>
          <a:p>
            <a:pPr marL="342900" indent="-342900" algn="l">
              <a:buClr>
                <a:srgbClr val="0070C0"/>
              </a:buClr>
              <a:buSzPct val="80000"/>
              <a:buFont typeface="Wingdings" pitchFamily="2" charset="2"/>
              <a:buChar char="u"/>
            </a:pPr>
            <a:r>
              <a:rPr lang="en-US" sz="1600" dirty="0">
                <a:solidFill>
                  <a:schemeClr val="tx1"/>
                </a:solidFill>
              </a:rPr>
              <a:t>We have multiple implementations for the same interface. For example, we have an interface OS. The interface OS has multiple implementations for Android OS, iOS, and Windows OS. Now, if we want to create an object which can choose Android OS, iOS, or Windows. </a:t>
            </a:r>
          </a:p>
          <a:p>
            <a:pPr marL="342900" indent="-342900" algn="l">
              <a:buClr>
                <a:srgbClr val="0070C0"/>
              </a:buClr>
              <a:buSzPct val="80000"/>
              <a:buFont typeface="Wingdings" pitchFamily="2" charset="2"/>
              <a:buChar char="u"/>
            </a:pPr>
            <a:r>
              <a:rPr lang="en-US" sz="1600" dirty="0">
                <a:solidFill>
                  <a:schemeClr val="tx1"/>
                </a:solidFill>
              </a:rPr>
              <a:t>We want to hide the logic we created.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https://www.youtube.com/watch?v=pt1IbV1aSZ4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36E15D90-E0A6-428E-98F0-8AEC94CAA7D9}"/>
              </a:ext>
            </a:extLst>
          </p:cNvPr>
          <p:cNvSpPr/>
          <p:nvPr/>
        </p:nvSpPr>
        <p:spPr>
          <a:xfrm>
            <a:off x="4106176" y="5333528"/>
            <a:ext cx="1368152" cy="543743"/>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Class/Object</a:t>
            </a:r>
          </a:p>
          <a:p>
            <a:pPr algn="ctr"/>
            <a:r>
              <a:rPr lang="en-US" sz="1400" dirty="0">
                <a:solidFill>
                  <a:schemeClr val="tx1"/>
                </a:solidFill>
              </a:rPr>
              <a:t>Android OS</a:t>
            </a:r>
          </a:p>
        </p:txBody>
      </p:sp>
      <p:sp>
        <p:nvSpPr>
          <p:cNvPr id="8" name="Rectangle 7">
            <a:extLst>
              <a:ext uri="{FF2B5EF4-FFF2-40B4-BE49-F238E27FC236}">
                <a16:creationId xmlns:a16="http://schemas.microsoft.com/office/drawing/2014/main" id="{1E043CE3-86DD-4B16-9933-A5F24E113927}"/>
              </a:ext>
            </a:extLst>
          </p:cNvPr>
          <p:cNvSpPr/>
          <p:nvPr/>
        </p:nvSpPr>
        <p:spPr>
          <a:xfrm>
            <a:off x="5508104" y="5333529"/>
            <a:ext cx="1130645" cy="543742"/>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Class/Object</a:t>
            </a:r>
          </a:p>
          <a:p>
            <a:pPr algn="ctr"/>
            <a:r>
              <a:rPr lang="en-US" sz="1400" dirty="0">
                <a:solidFill>
                  <a:schemeClr val="tx1"/>
                </a:solidFill>
              </a:rPr>
              <a:t>iOS</a:t>
            </a:r>
          </a:p>
        </p:txBody>
      </p:sp>
      <p:sp>
        <p:nvSpPr>
          <p:cNvPr id="9" name="Rectangle 8">
            <a:extLst>
              <a:ext uri="{FF2B5EF4-FFF2-40B4-BE49-F238E27FC236}">
                <a16:creationId xmlns:a16="http://schemas.microsoft.com/office/drawing/2014/main" id="{E44F4CC3-7B7A-403F-85B5-9ED8B053248B}"/>
              </a:ext>
            </a:extLst>
          </p:cNvPr>
          <p:cNvSpPr/>
          <p:nvPr/>
        </p:nvSpPr>
        <p:spPr>
          <a:xfrm>
            <a:off x="6814376" y="5317370"/>
            <a:ext cx="1215502" cy="543742"/>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Class/Object</a:t>
            </a:r>
          </a:p>
          <a:p>
            <a:pPr algn="ctr"/>
            <a:r>
              <a:rPr lang="en-US" sz="1400" dirty="0">
                <a:solidFill>
                  <a:schemeClr val="tx1"/>
                </a:solidFill>
              </a:rPr>
              <a:t>Window OS</a:t>
            </a:r>
          </a:p>
        </p:txBody>
      </p:sp>
      <p:sp>
        <p:nvSpPr>
          <p:cNvPr id="10" name="Rectangle 9">
            <a:extLst>
              <a:ext uri="{FF2B5EF4-FFF2-40B4-BE49-F238E27FC236}">
                <a16:creationId xmlns:a16="http://schemas.microsoft.com/office/drawing/2014/main" id="{D39BC0CA-329F-46E9-A154-4067F5B57A87}"/>
              </a:ext>
            </a:extLst>
          </p:cNvPr>
          <p:cNvSpPr/>
          <p:nvPr/>
        </p:nvSpPr>
        <p:spPr>
          <a:xfrm>
            <a:off x="5220072" y="3662916"/>
            <a:ext cx="1524461" cy="54017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&lt;&lt;interface&gt;&gt;</a:t>
            </a:r>
          </a:p>
          <a:p>
            <a:pPr algn="ctr"/>
            <a:r>
              <a:rPr lang="en-US" sz="1400" dirty="0">
                <a:solidFill>
                  <a:schemeClr val="tx1"/>
                </a:solidFill>
              </a:rPr>
              <a:t>OS</a:t>
            </a:r>
          </a:p>
        </p:txBody>
      </p:sp>
      <p:cxnSp>
        <p:nvCxnSpPr>
          <p:cNvPr id="12" name="Straight Arrow Connector 11">
            <a:extLst>
              <a:ext uri="{FF2B5EF4-FFF2-40B4-BE49-F238E27FC236}">
                <a16:creationId xmlns:a16="http://schemas.microsoft.com/office/drawing/2014/main" id="{41580CFF-600A-4103-BCBA-19C8FEF7B080}"/>
              </a:ext>
            </a:extLst>
          </p:cNvPr>
          <p:cNvCxnSpPr>
            <a:cxnSpLocks/>
            <a:stCxn id="7" idx="0"/>
            <a:endCxn id="65" idx="4"/>
          </p:cNvCxnSpPr>
          <p:nvPr/>
        </p:nvCxnSpPr>
        <p:spPr>
          <a:xfrm flipV="1">
            <a:off x="4790252" y="4264252"/>
            <a:ext cx="701540" cy="10692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3F5C81-7490-4D58-8F16-9417C541CF89}"/>
              </a:ext>
            </a:extLst>
          </p:cNvPr>
          <p:cNvCxnSpPr>
            <a:cxnSpLocks/>
            <a:stCxn id="8" idx="0"/>
            <a:endCxn id="66" idx="4"/>
          </p:cNvCxnSpPr>
          <p:nvPr/>
        </p:nvCxnSpPr>
        <p:spPr>
          <a:xfrm flipH="1" flipV="1">
            <a:off x="6003447" y="4264252"/>
            <a:ext cx="69980" cy="10692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0FB0412-F732-4E87-84BF-8E0834358986}"/>
              </a:ext>
            </a:extLst>
          </p:cNvPr>
          <p:cNvCxnSpPr>
            <a:cxnSpLocks/>
            <a:stCxn id="9" idx="0"/>
            <a:endCxn id="64" idx="5"/>
          </p:cNvCxnSpPr>
          <p:nvPr/>
        </p:nvCxnSpPr>
        <p:spPr>
          <a:xfrm flipH="1" flipV="1">
            <a:off x="6476236" y="4258290"/>
            <a:ext cx="945891" cy="10590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1F4C897-AEA2-4547-8B63-4BEE09BDDB6F}"/>
              </a:ext>
            </a:extLst>
          </p:cNvPr>
          <p:cNvSpPr/>
          <p:nvPr/>
        </p:nvSpPr>
        <p:spPr>
          <a:xfrm>
            <a:off x="1005020" y="3007977"/>
            <a:ext cx="1524461" cy="648072"/>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Client </a:t>
            </a:r>
          </a:p>
          <a:p>
            <a:pPr algn="ctr"/>
            <a:r>
              <a:rPr lang="en-US" sz="1400" dirty="0">
                <a:solidFill>
                  <a:schemeClr val="tx1"/>
                </a:solidFill>
              </a:rPr>
              <a:t>(main) </a:t>
            </a:r>
          </a:p>
        </p:txBody>
      </p:sp>
      <p:sp>
        <p:nvSpPr>
          <p:cNvPr id="23" name="Rectangle 22">
            <a:extLst>
              <a:ext uri="{FF2B5EF4-FFF2-40B4-BE49-F238E27FC236}">
                <a16:creationId xmlns:a16="http://schemas.microsoft.com/office/drawing/2014/main" id="{E78C4346-2670-4422-8E01-B17B1C8F62CA}"/>
              </a:ext>
            </a:extLst>
          </p:cNvPr>
          <p:cNvSpPr/>
          <p:nvPr/>
        </p:nvSpPr>
        <p:spPr>
          <a:xfrm>
            <a:off x="323528" y="4365105"/>
            <a:ext cx="2887447" cy="864095"/>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OperatingSystemFactory</a:t>
            </a:r>
            <a:r>
              <a:rPr lang="en-US" sz="1400" dirty="0">
                <a:solidFill>
                  <a:schemeClr val="tx1"/>
                </a:solidFill>
              </a:rPr>
              <a:t> (String str) </a:t>
            </a:r>
          </a:p>
          <a:p>
            <a:pPr algn="ctr"/>
            <a:r>
              <a:rPr lang="en-US" sz="1400" dirty="0">
                <a:solidFill>
                  <a:schemeClr val="tx1"/>
                </a:solidFill>
              </a:rPr>
              <a:t>Passed in string = “Open Phone OS”, “Closed Phone OS”, or “PC OS”</a:t>
            </a:r>
          </a:p>
        </p:txBody>
      </p:sp>
      <p:cxnSp>
        <p:nvCxnSpPr>
          <p:cNvPr id="24" name="Straight Arrow Connector 23">
            <a:extLst>
              <a:ext uri="{FF2B5EF4-FFF2-40B4-BE49-F238E27FC236}">
                <a16:creationId xmlns:a16="http://schemas.microsoft.com/office/drawing/2014/main" id="{DCAD3C9D-CC23-409D-86F3-56C6FAE71283}"/>
              </a:ext>
            </a:extLst>
          </p:cNvPr>
          <p:cNvCxnSpPr>
            <a:cxnSpLocks/>
            <a:stCxn id="22" idx="2"/>
            <a:endCxn id="23" idx="0"/>
          </p:cNvCxnSpPr>
          <p:nvPr/>
        </p:nvCxnSpPr>
        <p:spPr>
          <a:xfrm>
            <a:off x="1767251" y="3656049"/>
            <a:ext cx="1" cy="7090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CA1E502-6DE9-46B3-964A-D1F099A19846}"/>
              </a:ext>
            </a:extLst>
          </p:cNvPr>
          <p:cNvSpPr/>
          <p:nvPr/>
        </p:nvSpPr>
        <p:spPr>
          <a:xfrm>
            <a:off x="3973204" y="3553118"/>
            <a:ext cx="4271204" cy="24284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9" name="Straight Arrow Connector 28">
            <a:extLst>
              <a:ext uri="{FF2B5EF4-FFF2-40B4-BE49-F238E27FC236}">
                <a16:creationId xmlns:a16="http://schemas.microsoft.com/office/drawing/2014/main" id="{1C409F24-4356-49BB-BF41-1F57CF606CED}"/>
              </a:ext>
            </a:extLst>
          </p:cNvPr>
          <p:cNvCxnSpPr>
            <a:cxnSpLocks/>
            <a:stCxn id="23" idx="3"/>
            <a:endCxn id="27" idx="1"/>
          </p:cNvCxnSpPr>
          <p:nvPr/>
        </p:nvCxnSpPr>
        <p:spPr>
          <a:xfrm flipV="1">
            <a:off x="3210975" y="4767360"/>
            <a:ext cx="762229" cy="297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A58867DA-57B0-4F25-ADE5-728A436A7713}"/>
              </a:ext>
            </a:extLst>
          </p:cNvPr>
          <p:cNvSpPr/>
          <p:nvPr/>
        </p:nvSpPr>
        <p:spPr>
          <a:xfrm>
            <a:off x="6412872" y="4189216"/>
            <a:ext cx="74236" cy="8092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4165A9C-5767-4B2D-8FBE-6A10D1E77162}"/>
              </a:ext>
            </a:extLst>
          </p:cNvPr>
          <p:cNvSpPr/>
          <p:nvPr/>
        </p:nvSpPr>
        <p:spPr>
          <a:xfrm>
            <a:off x="5454674" y="4183327"/>
            <a:ext cx="74236" cy="8092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A867D9A-F375-4534-9C30-C7F732DCCA45}"/>
              </a:ext>
            </a:extLst>
          </p:cNvPr>
          <p:cNvSpPr/>
          <p:nvPr/>
        </p:nvSpPr>
        <p:spPr>
          <a:xfrm>
            <a:off x="5966329" y="4183327"/>
            <a:ext cx="74236" cy="80925"/>
          </a:xfrm>
          <a:prstGeom prst="ellipse">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92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Factory Design Pattern</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7281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First, we create one Interface OS.</a:t>
            </a:r>
          </a:p>
          <a:p>
            <a:pPr marL="342900" indent="-342900" algn="l">
              <a:buClr>
                <a:srgbClr val="0070C0"/>
              </a:buClr>
              <a:buSzPct val="80000"/>
              <a:buFont typeface="Wingdings" pitchFamily="2" charset="2"/>
              <a:buChar char="u"/>
            </a:pPr>
            <a:r>
              <a:rPr lang="en-US" sz="1600" dirty="0">
                <a:solidFill>
                  <a:schemeClr val="tx1"/>
                </a:solidFill>
              </a:rPr>
              <a:t>Second, we create three classes: Android OS, iOS OS, and Windows OS.</a:t>
            </a:r>
          </a:p>
          <a:p>
            <a:pPr marL="342900" indent="-342900" algn="l">
              <a:buClr>
                <a:srgbClr val="0070C0"/>
              </a:buClr>
              <a:buSzPct val="80000"/>
              <a:buFont typeface="Wingdings" pitchFamily="2" charset="2"/>
              <a:buChar char="u"/>
            </a:pPr>
            <a:r>
              <a:rPr lang="en-US" sz="1600" dirty="0">
                <a:solidFill>
                  <a:schemeClr val="tx1"/>
                </a:solidFill>
              </a:rPr>
              <a:t>Third, we create a factory to switch the passed in parameter and instantiate the </a:t>
            </a:r>
            <a:r>
              <a:rPr lang="en-US" sz="1600" dirty="0" err="1">
                <a:solidFill>
                  <a:schemeClr val="tx1"/>
                </a:solidFill>
              </a:rPr>
              <a:t>Andtoid</a:t>
            </a:r>
            <a:r>
              <a:rPr lang="en-US" sz="1600" dirty="0">
                <a:solidFill>
                  <a:schemeClr val="tx1"/>
                </a:solidFill>
              </a:rPr>
              <a:t>, iOS, and Windows. </a:t>
            </a:r>
          </a:p>
          <a:p>
            <a:pPr marL="342900" indent="-342900" algn="l">
              <a:buClr>
                <a:srgbClr val="0070C0"/>
              </a:buClr>
              <a:buSzPct val="80000"/>
              <a:buFont typeface="Wingdings" pitchFamily="2" charset="2"/>
              <a:buChar char="u"/>
            </a:pPr>
            <a:r>
              <a:rPr lang="en-US" sz="1600" dirty="0">
                <a:solidFill>
                  <a:schemeClr val="tx1"/>
                </a:solidFill>
              </a:rPr>
              <a:t>Finally, in the main program, we pass the specification with string to factory design pattern. The factory will match the specification and pick up the object through the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https://www.youtube.com/watch?v=pt1IbV1aSZ4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5518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Create Main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45617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1.1 Create Main</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1916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Create a Java Project: </a:t>
            </a:r>
            <a:r>
              <a:rPr lang="en-US" sz="1600" dirty="0" err="1">
                <a:solidFill>
                  <a:schemeClr val="tx1"/>
                </a:solidFill>
              </a:rPr>
              <a:t>FactoryDesignPattern</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Create class: </a:t>
            </a:r>
            <a:r>
              <a:rPr lang="en-US" sz="1600" dirty="0" err="1">
                <a:solidFill>
                  <a:schemeClr val="tx1"/>
                </a:solidFill>
              </a:rPr>
              <a:t>FactoryMain</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Add the print command: </a:t>
            </a:r>
            <a:r>
              <a:rPr lang="en-US" sz="1600" dirty="0" err="1">
                <a:solidFill>
                  <a:schemeClr val="tx1"/>
                </a:solidFill>
              </a:rPr>
              <a:t>System.out.println</a:t>
            </a:r>
            <a:r>
              <a:rPr lang="en-US" sz="1600" dirty="0">
                <a:solidFill>
                  <a:schemeClr val="tx1"/>
                </a:solidFill>
              </a:rPr>
              <a:t> (“Hello Factory Main Project”);</a:t>
            </a:r>
          </a:p>
          <a:p>
            <a:pPr marL="342900" indent="-342900" algn="l">
              <a:buClr>
                <a:srgbClr val="0070C0"/>
              </a:buClr>
              <a:buSzPct val="80000"/>
              <a:buFont typeface="Wingdings" pitchFamily="2" charset="2"/>
              <a:buChar char="u"/>
            </a:pPr>
            <a:r>
              <a:rPr lang="en-US" sz="1600" dirty="0">
                <a:solidFill>
                  <a:schemeClr val="tx1"/>
                </a:solidFill>
              </a:rPr>
              <a:t>Run and test. This is make sure the project is launched and run in Eclipse.</a:t>
            </a:r>
          </a:p>
          <a:p>
            <a:pPr algn="l">
              <a:buClr>
                <a:srgbClr val="0070C0"/>
              </a:buClr>
              <a:buSzPct val="80000"/>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https://www.youtube.com/watch?v=pt1IbV1aSZ4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006FA735-682C-4408-A8DE-71FBB0757204}"/>
              </a:ext>
            </a:extLst>
          </p:cNvPr>
          <p:cNvPicPr>
            <a:picLocks noChangeAspect="1"/>
          </p:cNvPicPr>
          <p:nvPr/>
        </p:nvPicPr>
        <p:blipFill>
          <a:blip r:embed="rId2"/>
          <a:stretch>
            <a:fillRect/>
          </a:stretch>
        </p:blipFill>
        <p:spPr>
          <a:xfrm>
            <a:off x="611560" y="2759762"/>
            <a:ext cx="3744416" cy="1975401"/>
          </a:xfrm>
          <a:prstGeom prst="rect">
            <a:avLst/>
          </a:prstGeom>
          <a:ln>
            <a:solidFill>
              <a:srgbClr val="C00000"/>
            </a:solidFill>
          </a:ln>
        </p:spPr>
      </p:pic>
      <p:pic>
        <p:nvPicPr>
          <p:cNvPr id="8" name="Picture 7">
            <a:extLst>
              <a:ext uri="{FF2B5EF4-FFF2-40B4-BE49-F238E27FC236}">
                <a16:creationId xmlns:a16="http://schemas.microsoft.com/office/drawing/2014/main" id="{23793D49-0B1C-43C1-BD7F-39A204660AAC}"/>
              </a:ext>
            </a:extLst>
          </p:cNvPr>
          <p:cNvPicPr>
            <a:picLocks noChangeAspect="1"/>
          </p:cNvPicPr>
          <p:nvPr/>
        </p:nvPicPr>
        <p:blipFill>
          <a:blip r:embed="rId3"/>
          <a:stretch>
            <a:fillRect/>
          </a:stretch>
        </p:blipFill>
        <p:spPr>
          <a:xfrm>
            <a:off x="4427984" y="2744573"/>
            <a:ext cx="4072963" cy="3332424"/>
          </a:xfrm>
          <a:prstGeom prst="rect">
            <a:avLst/>
          </a:prstGeom>
          <a:ln>
            <a:solidFill>
              <a:srgbClr val="C00000"/>
            </a:solidFill>
          </a:ln>
        </p:spPr>
      </p:pic>
    </p:spTree>
    <p:extLst>
      <p:ext uri="{BB962C8B-B14F-4D97-AF65-F5344CB8AC3E}">
        <p14:creationId xmlns:p14="http://schemas.microsoft.com/office/powerpoint/2010/main" val="354762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Create Interface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36504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26CDFD6-A8A9-44DF-9DE7-454C21E43FD8}"/>
              </a:ext>
            </a:extLst>
          </p:cNvPr>
          <p:cNvPicPr>
            <a:picLocks noChangeAspect="1"/>
          </p:cNvPicPr>
          <p:nvPr/>
        </p:nvPicPr>
        <p:blipFill>
          <a:blip r:embed="rId2"/>
          <a:stretch>
            <a:fillRect/>
          </a:stretch>
        </p:blipFill>
        <p:spPr>
          <a:xfrm>
            <a:off x="1835696" y="4711051"/>
            <a:ext cx="4200525" cy="12477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1.2 Create Interface</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Create a Interface: OS, Package: </a:t>
            </a:r>
            <a:r>
              <a:rPr lang="en-US" sz="1600" dirty="0" err="1">
                <a:solidFill>
                  <a:schemeClr val="tx1"/>
                </a:solidFill>
              </a:rPr>
              <a:t>com.phone</a:t>
            </a:r>
            <a:endParaRPr lang="en-US" sz="1600" dirty="0">
              <a:solidFill>
                <a:schemeClr val="tx1"/>
              </a:solidFill>
            </a:endParaRPr>
          </a:p>
          <a:p>
            <a:pPr algn="l">
              <a:buClr>
                <a:srgbClr val="0070C0"/>
              </a:buClr>
              <a:buSzPct val="80000"/>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https://www.youtube.com/watch?v=pt1IbV1aSZ4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6551C4F6-4642-4EFA-828F-0145E9AE1989}"/>
              </a:ext>
            </a:extLst>
          </p:cNvPr>
          <p:cNvPicPr>
            <a:picLocks noChangeAspect="1"/>
          </p:cNvPicPr>
          <p:nvPr/>
        </p:nvPicPr>
        <p:blipFill>
          <a:blip r:embed="rId3"/>
          <a:stretch>
            <a:fillRect/>
          </a:stretch>
        </p:blipFill>
        <p:spPr>
          <a:xfrm>
            <a:off x="496847" y="1703716"/>
            <a:ext cx="3522114" cy="2863775"/>
          </a:xfrm>
          <a:prstGeom prst="rect">
            <a:avLst/>
          </a:prstGeom>
          <a:ln>
            <a:solidFill>
              <a:srgbClr val="C00000"/>
            </a:solidFill>
          </a:ln>
        </p:spPr>
      </p:pic>
      <p:pic>
        <p:nvPicPr>
          <p:cNvPr id="11" name="Picture 10">
            <a:extLst>
              <a:ext uri="{FF2B5EF4-FFF2-40B4-BE49-F238E27FC236}">
                <a16:creationId xmlns:a16="http://schemas.microsoft.com/office/drawing/2014/main" id="{A40C335A-278F-4BE1-B77C-8F45532CEFC8}"/>
              </a:ext>
            </a:extLst>
          </p:cNvPr>
          <p:cNvPicPr>
            <a:picLocks noChangeAspect="1"/>
          </p:cNvPicPr>
          <p:nvPr/>
        </p:nvPicPr>
        <p:blipFill>
          <a:blip r:embed="rId4"/>
          <a:stretch>
            <a:fillRect/>
          </a:stretch>
        </p:blipFill>
        <p:spPr>
          <a:xfrm>
            <a:off x="4318915" y="1726142"/>
            <a:ext cx="3766896" cy="2180082"/>
          </a:xfrm>
          <a:prstGeom prst="rect">
            <a:avLst/>
          </a:prstGeom>
          <a:ln>
            <a:solidFill>
              <a:srgbClr val="C00000"/>
            </a:solidFill>
          </a:ln>
        </p:spPr>
      </p:pic>
      <p:sp>
        <p:nvSpPr>
          <p:cNvPr id="13" name="Rectangle 12">
            <a:extLst>
              <a:ext uri="{FF2B5EF4-FFF2-40B4-BE49-F238E27FC236}">
                <a16:creationId xmlns:a16="http://schemas.microsoft.com/office/drawing/2014/main" id="{07FFE7F0-FE8D-40E3-AF0F-C0C95C686628}"/>
              </a:ext>
            </a:extLst>
          </p:cNvPr>
          <p:cNvSpPr/>
          <p:nvPr/>
        </p:nvSpPr>
        <p:spPr>
          <a:xfrm>
            <a:off x="2483768" y="5492255"/>
            <a:ext cx="936104" cy="1689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3D5AE3-AA79-4D42-9272-52E9C9E6A868}"/>
              </a:ext>
            </a:extLst>
          </p:cNvPr>
          <p:cNvSpPr/>
          <p:nvPr/>
        </p:nvSpPr>
        <p:spPr>
          <a:xfrm>
            <a:off x="6202362" y="5071546"/>
            <a:ext cx="2762125" cy="88728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interface method spec() has to be defined.</a:t>
            </a:r>
          </a:p>
        </p:txBody>
      </p:sp>
      <p:cxnSp>
        <p:nvCxnSpPr>
          <p:cNvPr id="16" name="Straight Arrow Connector 15">
            <a:extLst>
              <a:ext uri="{FF2B5EF4-FFF2-40B4-BE49-F238E27FC236}">
                <a16:creationId xmlns:a16="http://schemas.microsoft.com/office/drawing/2014/main" id="{7CB03DA9-113A-431D-AC5D-A984A9D309FE}"/>
              </a:ext>
            </a:extLst>
          </p:cNvPr>
          <p:cNvCxnSpPr>
            <a:cxnSpLocks/>
            <a:stCxn id="14" idx="1"/>
            <a:endCxn id="13" idx="3"/>
          </p:cNvCxnSpPr>
          <p:nvPr/>
        </p:nvCxnSpPr>
        <p:spPr>
          <a:xfrm flipH="1">
            <a:off x="3419872" y="5515186"/>
            <a:ext cx="2782490" cy="615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82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1.3 Create Classes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222021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1.3 Create Classes</a:t>
            </a:r>
            <a:endParaRPr lang="zh-TW" altLang="en-US" b="1" dirty="0">
              <a:solidFill>
                <a:srgbClr val="FFFF00"/>
              </a:solidFill>
            </a:endParaRPr>
          </a:p>
        </p:txBody>
      </p:sp>
      <p:sp>
        <p:nvSpPr>
          <p:cNvPr id="3" name="副標題 2"/>
          <p:cNvSpPr>
            <a:spLocks noGrp="1"/>
          </p:cNvSpPr>
          <p:nvPr>
            <p:ph type="subTitle" idx="1"/>
          </p:nvPr>
        </p:nvSpPr>
        <p:spPr>
          <a:xfrm>
            <a:off x="467544" y="1268758"/>
            <a:ext cx="8219256" cy="596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We have to create three classes: Android, iOS, and Windows. </a:t>
            </a:r>
          </a:p>
          <a:p>
            <a:pPr marL="342900" indent="-342900" algn="l">
              <a:buClr>
                <a:srgbClr val="0070C0"/>
              </a:buClr>
              <a:buSzPct val="80000"/>
              <a:buFont typeface="Wingdings" pitchFamily="2" charset="2"/>
              <a:buChar char="u"/>
            </a:pPr>
            <a:r>
              <a:rPr lang="en-US" sz="1600" dirty="0">
                <a:solidFill>
                  <a:schemeClr val="tx1"/>
                </a:solidFill>
              </a:rPr>
              <a:t>First, create a class called </a:t>
            </a:r>
            <a:r>
              <a:rPr lang="en-US" sz="1600" dirty="0" err="1">
                <a:solidFill>
                  <a:schemeClr val="tx1"/>
                </a:solidFill>
              </a:rPr>
              <a:t>AndroidOS</a:t>
            </a:r>
            <a:r>
              <a:rPr lang="en-US" sz="1600" dirty="0">
                <a:solidFill>
                  <a:schemeClr val="tx1"/>
                </a:solidFill>
              </a:rPr>
              <a:t>.</a:t>
            </a:r>
          </a:p>
          <a:p>
            <a:pPr algn="l">
              <a:buClr>
                <a:srgbClr val="0070C0"/>
              </a:buClr>
              <a:buSzPct val="80000"/>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https://www.youtube.com/watch?v=pt1IbV1aSZ4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8A35DA6A-6DE6-4652-B67F-FCA5B3937B5E}"/>
              </a:ext>
            </a:extLst>
          </p:cNvPr>
          <p:cNvPicPr>
            <a:picLocks noChangeAspect="1"/>
          </p:cNvPicPr>
          <p:nvPr/>
        </p:nvPicPr>
        <p:blipFill>
          <a:blip r:embed="rId2"/>
          <a:stretch>
            <a:fillRect/>
          </a:stretch>
        </p:blipFill>
        <p:spPr>
          <a:xfrm>
            <a:off x="652355" y="1943386"/>
            <a:ext cx="3134673" cy="2247061"/>
          </a:xfrm>
          <a:prstGeom prst="rect">
            <a:avLst/>
          </a:prstGeom>
          <a:ln>
            <a:solidFill>
              <a:srgbClr val="C00000"/>
            </a:solidFill>
          </a:ln>
        </p:spPr>
      </p:pic>
      <p:pic>
        <p:nvPicPr>
          <p:cNvPr id="17" name="Picture 16">
            <a:extLst>
              <a:ext uri="{FF2B5EF4-FFF2-40B4-BE49-F238E27FC236}">
                <a16:creationId xmlns:a16="http://schemas.microsoft.com/office/drawing/2014/main" id="{691628A2-55F4-4572-9A66-0869989215B1}"/>
              </a:ext>
            </a:extLst>
          </p:cNvPr>
          <p:cNvPicPr>
            <a:picLocks noChangeAspect="1"/>
          </p:cNvPicPr>
          <p:nvPr/>
        </p:nvPicPr>
        <p:blipFill>
          <a:blip r:embed="rId3"/>
          <a:stretch>
            <a:fillRect/>
          </a:stretch>
        </p:blipFill>
        <p:spPr>
          <a:xfrm>
            <a:off x="4561920" y="1904089"/>
            <a:ext cx="1960407" cy="2325654"/>
          </a:xfrm>
          <a:prstGeom prst="rect">
            <a:avLst/>
          </a:prstGeom>
          <a:ln>
            <a:solidFill>
              <a:srgbClr val="C00000"/>
            </a:solidFill>
          </a:ln>
        </p:spPr>
      </p:pic>
      <p:pic>
        <p:nvPicPr>
          <p:cNvPr id="18" name="Picture 17">
            <a:extLst>
              <a:ext uri="{FF2B5EF4-FFF2-40B4-BE49-F238E27FC236}">
                <a16:creationId xmlns:a16="http://schemas.microsoft.com/office/drawing/2014/main" id="{EB5B46F4-F1A2-4FFC-A471-BFF588212A4E}"/>
              </a:ext>
            </a:extLst>
          </p:cNvPr>
          <p:cNvPicPr>
            <a:picLocks noChangeAspect="1"/>
          </p:cNvPicPr>
          <p:nvPr/>
        </p:nvPicPr>
        <p:blipFill>
          <a:blip r:embed="rId4"/>
          <a:stretch>
            <a:fillRect/>
          </a:stretch>
        </p:blipFill>
        <p:spPr>
          <a:xfrm>
            <a:off x="652355" y="4454625"/>
            <a:ext cx="2800350" cy="904875"/>
          </a:xfrm>
          <a:prstGeom prst="rect">
            <a:avLst/>
          </a:prstGeom>
          <a:ln>
            <a:solidFill>
              <a:srgbClr val="C00000"/>
            </a:solidFill>
          </a:ln>
        </p:spPr>
      </p:pic>
      <p:pic>
        <p:nvPicPr>
          <p:cNvPr id="19" name="Picture 18">
            <a:extLst>
              <a:ext uri="{FF2B5EF4-FFF2-40B4-BE49-F238E27FC236}">
                <a16:creationId xmlns:a16="http://schemas.microsoft.com/office/drawing/2014/main" id="{978DC1A7-7504-4014-ADD1-7E4D89A0A5C6}"/>
              </a:ext>
            </a:extLst>
          </p:cNvPr>
          <p:cNvPicPr>
            <a:picLocks noChangeAspect="1"/>
          </p:cNvPicPr>
          <p:nvPr/>
        </p:nvPicPr>
        <p:blipFill>
          <a:blip r:embed="rId5"/>
          <a:stretch>
            <a:fillRect/>
          </a:stretch>
        </p:blipFill>
        <p:spPr>
          <a:xfrm>
            <a:off x="4541025" y="4379247"/>
            <a:ext cx="3524238" cy="1462184"/>
          </a:xfrm>
          <a:prstGeom prst="rect">
            <a:avLst/>
          </a:prstGeom>
          <a:ln>
            <a:solidFill>
              <a:srgbClr val="C00000"/>
            </a:solidFill>
          </a:ln>
        </p:spPr>
      </p:pic>
      <p:sp>
        <p:nvSpPr>
          <p:cNvPr id="20" name="Oval 19">
            <a:extLst>
              <a:ext uri="{FF2B5EF4-FFF2-40B4-BE49-F238E27FC236}">
                <a16:creationId xmlns:a16="http://schemas.microsoft.com/office/drawing/2014/main" id="{D230A511-E465-4199-A483-95EEFF080154}"/>
              </a:ext>
            </a:extLst>
          </p:cNvPr>
          <p:cNvSpPr/>
          <p:nvPr/>
        </p:nvSpPr>
        <p:spPr>
          <a:xfrm>
            <a:off x="323528" y="2050403"/>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1" name="Oval 20">
            <a:extLst>
              <a:ext uri="{FF2B5EF4-FFF2-40B4-BE49-F238E27FC236}">
                <a16:creationId xmlns:a16="http://schemas.microsoft.com/office/drawing/2014/main" id="{C7B5D55C-05D6-47B7-B8A8-CEE356D98B59}"/>
              </a:ext>
            </a:extLst>
          </p:cNvPr>
          <p:cNvSpPr/>
          <p:nvPr/>
        </p:nvSpPr>
        <p:spPr>
          <a:xfrm>
            <a:off x="4092491" y="1949740"/>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2" name="Oval 21">
            <a:extLst>
              <a:ext uri="{FF2B5EF4-FFF2-40B4-BE49-F238E27FC236}">
                <a16:creationId xmlns:a16="http://schemas.microsoft.com/office/drawing/2014/main" id="{79A942D1-7860-4E8D-90CA-83719A559129}"/>
              </a:ext>
            </a:extLst>
          </p:cNvPr>
          <p:cNvSpPr/>
          <p:nvPr/>
        </p:nvSpPr>
        <p:spPr>
          <a:xfrm>
            <a:off x="313184" y="4459238"/>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3" name="Oval 22">
            <a:extLst>
              <a:ext uri="{FF2B5EF4-FFF2-40B4-BE49-F238E27FC236}">
                <a16:creationId xmlns:a16="http://schemas.microsoft.com/office/drawing/2014/main" id="{29DDA66A-7614-4296-BE19-95B388A6FCF4}"/>
              </a:ext>
            </a:extLst>
          </p:cNvPr>
          <p:cNvSpPr/>
          <p:nvPr/>
        </p:nvSpPr>
        <p:spPr>
          <a:xfrm>
            <a:off x="4092491" y="4379247"/>
            <a:ext cx="288032" cy="288032"/>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Tree>
    <p:extLst>
      <p:ext uri="{BB962C8B-B14F-4D97-AF65-F5344CB8AC3E}">
        <p14:creationId xmlns:p14="http://schemas.microsoft.com/office/powerpoint/2010/main" val="146571974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1143</TotalTime>
  <Words>611</Words>
  <Application>Microsoft Office PowerPoint</Application>
  <PresentationFormat>On-screen Show (4:3)</PresentationFormat>
  <Paragraphs>111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1 Factory Design Pattern</vt:lpstr>
      <vt:lpstr>1 Factory Design Pattern</vt:lpstr>
      <vt:lpstr>1 Factory Design Pattern</vt:lpstr>
      <vt:lpstr>1.1 Create Main</vt:lpstr>
      <vt:lpstr>1.1 Create Main</vt:lpstr>
      <vt:lpstr>1.2 Create Interface</vt:lpstr>
      <vt:lpstr>1.2 Create Interface</vt:lpstr>
      <vt:lpstr>1.3 Create Classes</vt:lpstr>
      <vt:lpstr>1.3 Create Classes</vt:lpstr>
      <vt:lpstr>1.3 Create Three Classes</vt:lpstr>
      <vt:lpstr>1.3 Create Three Classes</vt:lpstr>
      <vt:lpstr>1.4 Factory Class</vt:lpstr>
      <vt:lpstr>1.4 Factory Class</vt:lpstr>
      <vt:lpstr>1.5 Instantiate Obj</vt:lpstr>
      <vt:lpstr>1.4 Instantiate Obj</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424</cp:revision>
  <dcterms:created xsi:type="dcterms:W3CDTF">2018-09-28T16:40:41Z</dcterms:created>
  <dcterms:modified xsi:type="dcterms:W3CDTF">2019-03-18T20:34:04Z</dcterms:modified>
</cp:coreProperties>
</file>