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0" r:id="rId3"/>
    <p:sldId id="269" r:id="rId4"/>
    <p:sldId id="262" r:id="rId5"/>
    <p:sldId id="261" r:id="rId6"/>
    <p:sldId id="263" r:id="rId7"/>
    <p:sldId id="264" r:id="rId8"/>
    <p:sldId id="270" r:id="rId9"/>
    <p:sldId id="265" r:id="rId10"/>
    <p:sldId id="266" r:id="rId11"/>
    <p:sldId id="267"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98" d="100"/>
          <a:sy n="98" d="100"/>
        </p:scale>
        <p:origin x="1248"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16.02 JDBC Practice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994A2A-7F99-46BF-94AC-41BE6E108AB5}"/>
              </a:ext>
            </a:extLst>
          </p:cNvPr>
          <p:cNvPicPr>
            <a:picLocks noChangeAspect="1"/>
          </p:cNvPicPr>
          <p:nvPr/>
        </p:nvPicPr>
        <p:blipFill>
          <a:blip r:embed="rId2"/>
          <a:stretch>
            <a:fillRect/>
          </a:stretch>
        </p:blipFill>
        <p:spPr>
          <a:xfrm>
            <a:off x="749689" y="2139563"/>
            <a:ext cx="4166717" cy="36334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267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The steps to add to JRE System Library:</a:t>
            </a:r>
          </a:p>
          <a:p>
            <a:pPr marL="342900" indent="-342900" algn="l">
              <a:buClr>
                <a:srgbClr val="0070C0"/>
              </a:buClr>
              <a:buSzPct val="80000"/>
              <a:buFont typeface="Wingdings" pitchFamily="2" charset="2"/>
              <a:buChar char="u"/>
            </a:pPr>
            <a:r>
              <a:rPr lang="en-US" altLang="zh-TW" sz="1600" dirty="0">
                <a:solidFill>
                  <a:schemeClr val="tx1"/>
                </a:solidFill>
              </a:rPr>
              <a:t>Click the project name &gt; RMB (Right Mouse Button) &gt; Build Path &gt; Configure Build Path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flipH="1">
            <a:off x="4256244" y="1995547"/>
            <a:ext cx="320928" cy="35854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3596081" y="5581020"/>
            <a:ext cx="1320326" cy="1920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797310E-1FC0-4DA1-9F9A-D82EACC3E6A3}"/>
              </a:ext>
            </a:extLst>
          </p:cNvPr>
          <p:cNvPicPr>
            <a:picLocks noChangeAspect="1"/>
          </p:cNvPicPr>
          <p:nvPr/>
        </p:nvPicPr>
        <p:blipFill>
          <a:blip r:embed="rId3"/>
          <a:stretch>
            <a:fillRect/>
          </a:stretch>
        </p:blipFill>
        <p:spPr>
          <a:xfrm>
            <a:off x="5347065" y="4059026"/>
            <a:ext cx="3019700" cy="2297324"/>
          </a:xfrm>
          <a:prstGeom prst="rect">
            <a:avLst/>
          </a:prstGeom>
          <a:ln>
            <a:solidFill>
              <a:srgbClr val="C00000"/>
            </a:solidFill>
          </a:ln>
        </p:spPr>
      </p:pic>
      <p:cxnSp>
        <p:nvCxnSpPr>
          <p:cNvPr id="19" name="Straight Arrow Connector 18">
            <a:extLst>
              <a:ext uri="{FF2B5EF4-FFF2-40B4-BE49-F238E27FC236}">
                <a16:creationId xmlns:a16="http://schemas.microsoft.com/office/drawing/2014/main" id="{8D1FE37E-2E86-456E-BD7E-3847D99DBC73}"/>
              </a:ext>
            </a:extLst>
          </p:cNvPr>
          <p:cNvCxnSpPr>
            <a:cxnSpLocks/>
            <a:stCxn id="25" idx="3"/>
            <a:endCxn id="16" idx="1"/>
          </p:cNvCxnSpPr>
          <p:nvPr/>
        </p:nvCxnSpPr>
        <p:spPr>
          <a:xfrm flipV="1">
            <a:off x="4916407" y="5207688"/>
            <a:ext cx="430658" cy="4693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76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56765-9395-437D-BB7A-119F00425F7E}"/>
              </a:ext>
            </a:extLst>
          </p:cNvPr>
          <p:cNvPicPr>
            <a:picLocks noChangeAspect="1"/>
          </p:cNvPicPr>
          <p:nvPr/>
        </p:nvPicPr>
        <p:blipFill>
          <a:blip r:embed="rId2"/>
          <a:stretch>
            <a:fillRect/>
          </a:stretch>
        </p:blipFill>
        <p:spPr>
          <a:xfrm>
            <a:off x="716267" y="2396690"/>
            <a:ext cx="3862331" cy="2946576"/>
          </a:xfrm>
          <a:prstGeom prst="rect">
            <a:avLst/>
          </a:prstGeom>
          <a:ln>
            <a:solidFill>
              <a:srgbClr val="C00000"/>
            </a:solidFill>
          </a:ln>
        </p:spPr>
      </p:pic>
      <p:pic>
        <p:nvPicPr>
          <p:cNvPr id="40" name="Picture 39">
            <a:extLst>
              <a:ext uri="{FF2B5EF4-FFF2-40B4-BE49-F238E27FC236}">
                <a16:creationId xmlns:a16="http://schemas.microsoft.com/office/drawing/2014/main" id="{5078D58C-A1F8-4CB0-82CD-5AEE8CFAB849}"/>
              </a:ext>
            </a:extLst>
          </p:cNvPr>
          <p:cNvPicPr>
            <a:picLocks noChangeAspect="1"/>
          </p:cNvPicPr>
          <p:nvPr/>
        </p:nvPicPr>
        <p:blipFill>
          <a:blip r:embed="rId3"/>
          <a:stretch>
            <a:fillRect/>
          </a:stretch>
        </p:blipFill>
        <p:spPr>
          <a:xfrm>
            <a:off x="4355976" y="4313374"/>
            <a:ext cx="4320480" cy="93600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4" y="1268760"/>
            <a:ext cx="4680520" cy="8690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Click Libraries tag.</a:t>
            </a:r>
          </a:p>
          <a:p>
            <a:pPr marL="342900" indent="-342900" algn="l">
              <a:buClr>
                <a:srgbClr val="0070C0"/>
              </a:buClr>
              <a:buSzPct val="80000"/>
              <a:buFont typeface="Wingdings" pitchFamily="2" charset="2"/>
              <a:buChar char="u"/>
            </a:pPr>
            <a:r>
              <a:rPr lang="en-US" altLang="zh-TW" sz="1600" dirty="0">
                <a:solidFill>
                  <a:schemeClr val="tx1"/>
                </a:solidFill>
              </a:rPr>
              <a:t>Click “Add External JARs…” button.</a:t>
            </a:r>
          </a:p>
          <a:p>
            <a:pPr marL="342900" indent="-342900" algn="l">
              <a:buClr>
                <a:srgbClr val="0070C0"/>
              </a:buClr>
              <a:buSzPct val="80000"/>
              <a:buFont typeface="Wingdings" pitchFamily="2" charset="2"/>
              <a:buChar char="u"/>
            </a:pPr>
            <a:r>
              <a:rPr lang="en-US" altLang="zh-TW" sz="1600" dirty="0">
                <a:solidFill>
                  <a:schemeClr val="tx1"/>
                </a:solidFill>
              </a:rPr>
              <a:t>Select downloaded mysql-connector-java-5.1.38</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a:off x="2807804" y="2137829"/>
            <a:ext cx="113078" cy="6125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2590800" y="2750393"/>
            <a:ext cx="660163" cy="1530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1FE37E-2E86-456E-BD7E-3847D99DBC73}"/>
              </a:ext>
            </a:extLst>
          </p:cNvPr>
          <p:cNvCxnSpPr>
            <a:cxnSpLocks/>
            <a:stCxn id="17" idx="3"/>
            <a:endCxn id="22" idx="0"/>
          </p:cNvCxnSpPr>
          <p:nvPr/>
        </p:nvCxnSpPr>
        <p:spPr>
          <a:xfrm>
            <a:off x="4565530" y="3236492"/>
            <a:ext cx="2330520" cy="12309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7E9EEC-69DF-4755-A55B-F64AA098B9CA}"/>
              </a:ext>
            </a:extLst>
          </p:cNvPr>
          <p:cNvSpPr/>
          <p:nvPr/>
        </p:nvSpPr>
        <p:spPr>
          <a:xfrm>
            <a:off x="3629426" y="3164484"/>
            <a:ext cx="93610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B556EE-2520-485B-B2E4-BD55371B1C6C}"/>
              </a:ext>
            </a:extLst>
          </p:cNvPr>
          <p:cNvSpPr/>
          <p:nvPr/>
        </p:nvSpPr>
        <p:spPr>
          <a:xfrm>
            <a:off x="5115644" y="4467411"/>
            <a:ext cx="3560812" cy="7819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7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505335B-8EDC-4998-9833-EA0FA4A79E70}"/>
              </a:ext>
            </a:extLst>
          </p:cNvPr>
          <p:cNvPicPr>
            <a:picLocks noChangeAspect="1"/>
          </p:cNvPicPr>
          <p:nvPr/>
        </p:nvPicPr>
        <p:blipFill>
          <a:blip r:embed="rId2"/>
          <a:stretch>
            <a:fillRect/>
          </a:stretch>
        </p:blipFill>
        <p:spPr>
          <a:xfrm>
            <a:off x="4519611" y="1701649"/>
            <a:ext cx="4345056" cy="3632427"/>
          </a:xfrm>
          <a:prstGeom prst="rect">
            <a:avLst/>
          </a:prstGeom>
          <a:ln>
            <a:solidFill>
              <a:srgbClr val="C00000"/>
            </a:solidFill>
          </a:ln>
        </p:spPr>
      </p:pic>
      <p:pic>
        <p:nvPicPr>
          <p:cNvPr id="9" name="Picture 8">
            <a:extLst>
              <a:ext uri="{FF2B5EF4-FFF2-40B4-BE49-F238E27FC236}">
                <a16:creationId xmlns:a16="http://schemas.microsoft.com/office/drawing/2014/main" id="{E410A865-C97C-4F50-9B80-7183975FAEB8}"/>
              </a:ext>
            </a:extLst>
          </p:cNvPr>
          <p:cNvPicPr>
            <a:picLocks noChangeAspect="1"/>
          </p:cNvPicPr>
          <p:nvPr/>
        </p:nvPicPr>
        <p:blipFill>
          <a:blip r:embed="rId3"/>
          <a:stretch>
            <a:fillRect/>
          </a:stretch>
        </p:blipFill>
        <p:spPr>
          <a:xfrm>
            <a:off x="433670" y="1842672"/>
            <a:ext cx="3922868" cy="302433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3" y="1268761"/>
            <a:ext cx="839712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we have </a:t>
            </a:r>
            <a:r>
              <a:rPr lang="en-US" altLang="zh-TW" sz="1600" dirty="0" err="1">
                <a:solidFill>
                  <a:schemeClr val="tx1"/>
                </a:solidFill>
              </a:rPr>
              <a:t>mysql</a:t>
            </a:r>
            <a:r>
              <a:rPr lang="en-US" altLang="zh-TW" sz="1600" dirty="0">
                <a:solidFill>
                  <a:schemeClr val="tx1"/>
                </a:solidFill>
              </a:rPr>
              <a:t>-connector-java-* in our project build path.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17" idx="0"/>
          </p:cNvCxnSpPr>
          <p:nvPr/>
        </p:nvCxnSpPr>
        <p:spPr>
          <a:xfrm flipH="1">
            <a:off x="2471936" y="1628801"/>
            <a:ext cx="2194169" cy="7927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7E9EEC-69DF-4755-A55B-F64AA098B9CA}"/>
              </a:ext>
            </a:extLst>
          </p:cNvPr>
          <p:cNvSpPr/>
          <p:nvPr/>
        </p:nvSpPr>
        <p:spPr>
          <a:xfrm>
            <a:off x="1524000" y="2421580"/>
            <a:ext cx="1895872" cy="1925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47BAA96-22AD-4692-846E-18C8585768F6}"/>
              </a:ext>
            </a:extLst>
          </p:cNvPr>
          <p:cNvSpPr/>
          <p:nvPr/>
        </p:nvSpPr>
        <p:spPr>
          <a:xfrm>
            <a:off x="4572000" y="2836462"/>
            <a:ext cx="1796420" cy="22487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8021851-9A6D-4296-A1E3-554FB3CE1A22}"/>
              </a:ext>
            </a:extLst>
          </p:cNvPr>
          <p:cNvCxnSpPr>
            <a:cxnSpLocks/>
            <a:stCxn id="3" idx="2"/>
            <a:endCxn id="27" idx="0"/>
          </p:cNvCxnSpPr>
          <p:nvPr/>
        </p:nvCxnSpPr>
        <p:spPr>
          <a:xfrm>
            <a:off x="4666105" y="1628801"/>
            <a:ext cx="804105" cy="12076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71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16.02.3 Import, register, and Connection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01732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1"/>
            <a:ext cx="839712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back the Eclipse the start the coding.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904885D-0848-4D54-A3D9-32142BA4D104}"/>
              </a:ext>
            </a:extLst>
          </p:cNvPr>
          <p:cNvPicPr>
            <a:picLocks noChangeAspect="1"/>
          </p:cNvPicPr>
          <p:nvPr/>
        </p:nvPicPr>
        <p:blipFill>
          <a:blip r:embed="rId2"/>
          <a:stretch>
            <a:fillRect/>
          </a:stretch>
        </p:blipFill>
        <p:spPr>
          <a:xfrm>
            <a:off x="1691680" y="1745800"/>
            <a:ext cx="5265231" cy="4963540"/>
          </a:xfrm>
          <a:prstGeom prst="rect">
            <a:avLst/>
          </a:prstGeom>
          <a:ln>
            <a:solidFill>
              <a:srgbClr val="C00000"/>
            </a:solidFill>
          </a:ln>
        </p:spPr>
      </p:pic>
      <p:sp>
        <p:nvSpPr>
          <p:cNvPr id="15" name="Rectangle 14">
            <a:extLst>
              <a:ext uri="{FF2B5EF4-FFF2-40B4-BE49-F238E27FC236}">
                <a16:creationId xmlns:a16="http://schemas.microsoft.com/office/drawing/2014/main" id="{75F14F87-4D50-4103-9D3E-9CFE6CDC83B5}"/>
              </a:ext>
            </a:extLst>
          </p:cNvPr>
          <p:cNvSpPr/>
          <p:nvPr/>
        </p:nvSpPr>
        <p:spPr>
          <a:xfrm>
            <a:off x="3491880" y="2616187"/>
            <a:ext cx="3240360" cy="12448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23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D1CB65-90B1-4709-BD3E-EBFD94610975}"/>
              </a:ext>
            </a:extLst>
          </p:cNvPr>
          <p:cNvPicPr>
            <a:picLocks noChangeAspect="1"/>
          </p:cNvPicPr>
          <p:nvPr/>
        </p:nvPicPr>
        <p:blipFill>
          <a:blip r:embed="rId2"/>
          <a:stretch>
            <a:fillRect/>
          </a:stretch>
        </p:blipFill>
        <p:spPr>
          <a:xfrm>
            <a:off x="1557576" y="2215741"/>
            <a:ext cx="5831552" cy="375564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0"/>
            <a:ext cx="8397123" cy="648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we have JDBC package, we can Import java.sql.*</a:t>
            </a:r>
          </a:p>
          <a:p>
            <a:pPr marL="342900" indent="-342900" algn="l">
              <a:buClr>
                <a:srgbClr val="0070C0"/>
              </a:buClr>
              <a:buSzPct val="80000"/>
              <a:buFont typeface="Wingdings" pitchFamily="2" charset="2"/>
              <a:buChar char="u"/>
            </a:pPr>
            <a:r>
              <a:rPr lang="en-US" altLang="zh-TW" sz="1600" dirty="0">
                <a:solidFill>
                  <a:schemeClr val="tx1"/>
                </a:solidFill>
              </a:rPr>
              <a:t>Use </a:t>
            </a:r>
            <a:r>
              <a:rPr lang="en-US" altLang="zh-TW" sz="1600" dirty="0" err="1">
                <a:solidFill>
                  <a:schemeClr val="tx1"/>
                </a:solidFill>
              </a:rPr>
              <a:t>Class.forName</a:t>
            </a:r>
            <a:r>
              <a:rPr lang="en-US" altLang="zh-TW" sz="1600" dirty="0">
                <a:solidFill>
                  <a:schemeClr val="tx1"/>
                </a:solidFill>
              </a:rPr>
              <a:t> to register the mysql.connecrtor.jar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260224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CF803C-65D2-4C6A-9C31-CE204FCD8274}"/>
              </a:ext>
            </a:extLst>
          </p:cNvPr>
          <p:cNvPicPr>
            <a:picLocks noChangeAspect="1"/>
          </p:cNvPicPr>
          <p:nvPr/>
        </p:nvPicPr>
        <p:blipFill>
          <a:blip r:embed="rId2"/>
          <a:stretch>
            <a:fillRect/>
          </a:stretch>
        </p:blipFill>
        <p:spPr>
          <a:xfrm>
            <a:off x="449135" y="2924944"/>
            <a:ext cx="3169249" cy="195561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1"/>
            <a:ext cx="8397123" cy="9717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Connection is an interface. We cannot create object of interface directly.</a:t>
            </a:r>
          </a:p>
          <a:p>
            <a:pPr marL="342900" indent="-342900" algn="l">
              <a:buClr>
                <a:srgbClr val="0070C0"/>
              </a:buClr>
              <a:buSzPct val="80000"/>
              <a:buFont typeface="Wingdings" pitchFamily="2" charset="2"/>
              <a:buChar char="u"/>
            </a:pPr>
            <a:r>
              <a:rPr lang="en-US" altLang="zh-TW" sz="1600" dirty="0">
                <a:solidFill>
                  <a:schemeClr val="tx1"/>
                </a:solidFill>
              </a:rPr>
              <a:t>We need to search for the class which implements the Connection interface.</a:t>
            </a:r>
          </a:p>
          <a:p>
            <a:pPr marL="342900" indent="-342900" algn="l">
              <a:buClr>
                <a:srgbClr val="0070C0"/>
              </a:buClr>
              <a:buSzPct val="80000"/>
              <a:buFont typeface="Wingdings" pitchFamily="2" charset="2"/>
              <a:buChar char="u"/>
            </a:pPr>
            <a:r>
              <a:rPr lang="en-US" altLang="zh-TW" sz="1600" dirty="0">
                <a:solidFill>
                  <a:schemeClr val="tx1"/>
                </a:solidFill>
              </a:rPr>
              <a:t>Or we need to search for the method which will give you the instance of connection.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597F1620-7D0C-4121-AA4B-4D0608AEFBA2}"/>
              </a:ext>
            </a:extLst>
          </p:cNvPr>
          <p:cNvPicPr>
            <a:picLocks noChangeAspect="1"/>
          </p:cNvPicPr>
          <p:nvPr/>
        </p:nvPicPr>
        <p:blipFill>
          <a:blip r:embed="rId3"/>
          <a:stretch>
            <a:fillRect/>
          </a:stretch>
        </p:blipFill>
        <p:spPr>
          <a:xfrm>
            <a:off x="3707904" y="2780928"/>
            <a:ext cx="5040428" cy="3165458"/>
          </a:xfrm>
          <a:prstGeom prst="rect">
            <a:avLst/>
          </a:prstGeom>
          <a:ln>
            <a:solidFill>
              <a:srgbClr val="C00000"/>
            </a:solidFill>
          </a:ln>
        </p:spPr>
      </p:pic>
      <p:sp>
        <p:nvSpPr>
          <p:cNvPr id="10" name="Rectangle 9">
            <a:extLst>
              <a:ext uri="{FF2B5EF4-FFF2-40B4-BE49-F238E27FC236}">
                <a16:creationId xmlns:a16="http://schemas.microsoft.com/office/drawing/2014/main" id="{DDEBD9E5-1C85-4B85-A4CB-6ED2A9593D7F}"/>
              </a:ext>
            </a:extLst>
          </p:cNvPr>
          <p:cNvSpPr/>
          <p:nvPr/>
        </p:nvSpPr>
        <p:spPr>
          <a:xfrm>
            <a:off x="983036" y="4657007"/>
            <a:ext cx="57606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242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3B8B9D-6F6E-4A3E-94F2-00651084310C}"/>
              </a:ext>
            </a:extLst>
          </p:cNvPr>
          <p:cNvPicPr>
            <a:picLocks noChangeAspect="1"/>
          </p:cNvPicPr>
          <p:nvPr/>
        </p:nvPicPr>
        <p:blipFill>
          <a:blip r:embed="rId2"/>
          <a:stretch>
            <a:fillRect/>
          </a:stretch>
        </p:blipFill>
        <p:spPr>
          <a:xfrm>
            <a:off x="3347864" y="2432719"/>
            <a:ext cx="5347441" cy="397069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0"/>
            <a:ext cx="8397123" cy="11639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will use the method which will give you the instance of connection.</a:t>
            </a:r>
          </a:p>
          <a:p>
            <a:pPr marL="342900" indent="-342900" algn="l">
              <a:buClr>
                <a:srgbClr val="0070C0"/>
              </a:buClr>
              <a:buSzPct val="80000"/>
              <a:buFont typeface="Wingdings" pitchFamily="2" charset="2"/>
              <a:buChar char="u"/>
            </a:pPr>
            <a:r>
              <a:rPr lang="en-US" altLang="zh-TW" sz="1600" dirty="0">
                <a:solidFill>
                  <a:schemeClr val="tx1"/>
                </a:solidFill>
              </a:rPr>
              <a:t>getConnection() is a method in Java which will give you the instance of connection.</a:t>
            </a:r>
          </a:p>
          <a:p>
            <a:pPr marL="342900" indent="-342900" algn="l">
              <a:buClr>
                <a:srgbClr val="0070C0"/>
              </a:buClr>
              <a:buSzPct val="80000"/>
              <a:buFont typeface="Wingdings" pitchFamily="2" charset="2"/>
              <a:buChar char="u"/>
            </a:pPr>
            <a:r>
              <a:rPr lang="en-US" altLang="zh-TW" sz="1600" dirty="0">
                <a:solidFill>
                  <a:schemeClr val="tx1"/>
                </a:solidFill>
              </a:rPr>
              <a:t>So, this getConnection() is a method of a class called DriverManager. The DriverManager have a method getConnection() which is a static method.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33032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59"/>
            <a:ext cx="5040561"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If you go to source code of DriverManager, you can see the getConnection() belongs the same package which you are working with java or SQL and in the package or in this class DriverManager, we have a lot of methods available. One of methods is getConnection().</a:t>
            </a:r>
          </a:p>
          <a:p>
            <a:pPr marL="342900" indent="-342900" algn="l">
              <a:buClr>
                <a:srgbClr val="0070C0"/>
              </a:buClr>
              <a:buSzPct val="80000"/>
              <a:buFont typeface="Wingdings" pitchFamily="2" charset="2"/>
              <a:buChar char="u"/>
            </a:pPr>
            <a:r>
              <a:rPr lang="en-US" altLang="zh-TW" sz="1600" dirty="0">
                <a:solidFill>
                  <a:schemeClr val="tx1"/>
                </a:solidFill>
              </a:rPr>
              <a:t>Because getConnection() method is a static method which return the instance of Connection.</a:t>
            </a:r>
          </a:p>
          <a:p>
            <a:pPr marL="342900" indent="-342900" algn="l">
              <a:buClr>
                <a:srgbClr val="0070C0"/>
              </a:buClr>
              <a:buSzPct val="80000"/>
              <a:buFont typeface="Wingdings" pitchFamily="2" charset="2"/>
              <a:buChar char="u"/>
            </a:pPr>
            <a:r>
              <a:rPr lang="en-US" altLang="zh-TW" sz="1600" dirty="0">
                <a:solidFill>
                  <a:schemeClr val="tx1"/>
                </a:solidFill>
              </a:rPr>
              <a:t>We have to pass three parameters, i.e., URL, User-name, and Password, to achieve the Connection.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CED5EEA9-E040-4F69-BA85-F17375965D90}"/>
              </a:ext>
            </a:extLst>
          </p:cNvPr>
          <p:cNvPicPr>
            <a:picLocks noChangeAspect="1"/>
          </p:cNvPicPr>
          <p:nvPr/>
        </p:nvPicPr>
        <p:blipFill>
          <a:blip r:embed="rId2"/>
          <a:stretch>
            <a:fillRect/>
          </a:stretch>
        </p:blipFill>
        <p:spPr>
          <a:xfrm>
            <a:off x="5611194" y="1337163"/>
            <a:ext cx="3253472" cy="5039904"/>
          </a:xfrm>
          <a:prstGeom prst="rect">
            <a:avLst/>
          </a:prstGeom>
          <a:ln>
            <a:solidFill>
              <a:srgbClr val="C00000"/>
            </a:solidFill>
          </a:ln>
        </p:spPr>
      </p:pic>
      <p:sp>
        <p:nvSpPr>
          <p:cNvPr id="8" name="Rectangle 7">
            <a:extLst>
              <a:ext uri="{FF2B5EF4-FFF2-40B4-BE49-F238E27FC236}">
                <a16:creationId xmlns:a16="http://schemas.microsoft.com/office/drawing/2014/main" id="{399E0435-4C9E-4CD1-935E-ADCE981C0A72}"/>
              </a:ext>
            </a:extLst>
          </p:cNvPr>
          <p:cNvSpPr/>
          <p:nvPr/>
        </p:nvSpPr>
        <p:spPr>
          <a:xfrm>
            <a:off x="6084168" y="2420888"/>
            <a:ext cx="151216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71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156C7B-F2B3-40DF-9DFE-7F7205EE7692}"/>
              </a:ext>
            </a:extLst>
          </p:cNvPr>
          <p:cNvPicPr>
            <a:picLocks noChangeAspect="1"/>
          </p:cNvPicPr>
          <p:nvPr/>
        </p:nvPicPr>
        <p:blipFill>
          <a:blip r:embed="rId2"/>
          <a:stretch>
            <a:fillRect/>
          </a:stretch>
        </p:blipFill>
        <p:spPr>
          <a:xfrm>
            <a:off x="5364088" y="1270764"/>
            <a:ext cx="3533145" cy="495285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59"/>
            <a:ext cx="4536505"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have to pass three parameters, i.e., URL, User-name, and Password, to achieve the Connection.</a:t>
            </a:r>
          </a:p>
          <a:p>
            <a:pPr marL="342900" indent="-342900" algn="l">
              <a:buClr>
                <a:srgbClr val="0070C0"/>
              </a:buClr>
              <a:buSzPct val="80000"/>
              <a:buFont typeface="Wingdings" pitchFamily="2" charset="2"/>
              <a:buChar char="u"/>
            </a:pPr>
            <a:r>
              <a:rPr lang="en-US" altLang="zh-TW" sz="1600" dirty="0">
                <a:solidFill>
                  <a:schemeClr val="tx1"/>
                </a:solidFill>
              </a:rPr>
              <a:t>This is the method getConnection (URL, User-name, password).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5724128" y="3524522"/>
            <a:ext cx="2664296" cy="10566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2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 JDBC Practice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2072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discuss JDBC (Java Database Connectivity)</a:t>
            </a:r>
          </a:p>
          <a:p>
            <a:pPr marL="342900" indent="-342900" algn="l">
              <a:buClr>
                <a:srgbClr val="0070C0"/>
              </a:buClr>
              <a:buSzPct val="80000"/>
              <a:buFont typeface="Wingdings" pitchFamily="2" charset="2"/>
              <a:buChar char="u"/>
            </a:pPr>
            <a:r>
              <a:rPr lang="en-US" altLang="zh-TW" sz="1600" dirty="0">
                <a:solidFill>
                  <a:schemeClr val="tx1"/>
                </a:solidFill>
              </a:rPr>
              <a:t>For ODBC, we cannot used Java 7 or Java 8. So, we need to go to with specific type of drivers for this specific type if DBMS. For example, we work with Oracle, we need to go with Oracle driver. If we work with MySQL, we have to go with MySQL driver. </a:t>
            </a:r>
          </a:p>
          <a:p>
            <a:pPr marL="342900" indent="-342900" algn="l">
              <a:buClr>
                <a:srgbClr val="0070C0"/>
              </a:buClr>
              <a:buSzPct val="80000"/>
              <a:buFont typeface="Wingdings" pitchFamily="2" charset="2"/>
              <a:buChar char="u"/>
            </a:pPr>
            <a:r>
              <a:rPr lang="en-US" altLang="zh-TW" sz="1600" dirty="0">
                <a:solidFill>
                  <a:schemeClr val="tx1"/>
                </a:solidFill>
              </a:rPr>
              <a:t>In this example, we use MySQL, we have to use MySQL driver. We have to load the MySQL driver. The MySQL driver is </a:t>
            </a:r>
            <a:r>
              <a:rPr lang="en-US" altLang="zh-TW" sz="1600" dirty="0" err="1">
                <a:solidFill>
                  <a:schemeClr val="tx1"/>
                </a:solidFill>
              </a:rPr>
              <a:t>com.mysql.jdbc.Driver</a:t>
            </a:r>
            <a:r>
              <a:rPr lang="en-US" altLang="zh-TW" sz="1600" dirty="0">
                <a:solidFill>
                  <a:schemeClr val="tx1"/>
                </a:solidFill>
              </a:rPr>
              <a:t>. We cannot find this in Eclipse by default. If you use NetBeans, then you have this driver inbuilds. But if you use Eclipse, you have to download it from internet.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F0E8124B-99F6-4FF5-A7D9-03151E22BD0F}"/>
              </a:ext>
            </a:extLst>
          </p:cNvPr>
          <p:cNvPicPr>
            <a:picLocks noChangeAspect="1"/>
          </p:cNvPicPr>
          <p:nvPr/>
        </p:nvPicPr>
        <p:blipFill>
          <a:blip r:embed="rId2"/>
          <a:stretch>
            <a:fillRect/>
          </a:stretch>
        </p:blipFill>
        <p:spPr>
          <a:xfrm>
            <a:off x="2987824" y="3645025"/>
            <a:ext cx="4838700" cy="2962275"/>
          </a:xfrm>
          <a:prstGeom prst="rect">
            <a:avLst/>
          </a:prstGeom>
          <a:ln>
            <a:solidFill>
              <a:srgbClr val="C00000"/>
            </a:solidFill>
          </a:ln>
        </p:spPr>
      </p:pic>
      <p:sp>
        <p:nvSpPr>
          <p:cNvPr id="9" name="Rectangle 8">
            <a:extLst>
              <a:ext uri="{FF2B5EF4-FFF2-40B4-BE49-F238E27FC236}">
                <a16:creationId xmlns:a16="http://schemas.microsoft.com/office/drawing/2014/main" id="{1A116D5B-B07C-453B-A929-710F4FF4C27A}"/>
              </a:ext>
            </a:extLst>
          </p:cNvPr>
          <p:cNvSpPr/>
          <p:nvPr/>
        </p:nvSpPr>
        <p:spPr>
          <a:xfrm>
            <a:off x="3491880" y="4509120"/>
            <a:ext cx="410445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4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D4A802-1075-408B-B2FE-3FF776E55715}"/>
              </a:ext>
            </a:extLst>
          </p:cNvPr>
          <p:cNvPicPr>
            <a:picLocks noChangeAspect="1"/>
          </p:cNvPicPr>
          <p:nvPr/>
        </p:nvPicPr>
        <p:blipFill>
          <a:blip r:embed="rId2"/>
          <a:stretch>
            <a:fillRect/>
          </a:stretch>
        </p:blipFill>
        <p:spPr>
          <a:xfrm>
            <a:off x="1524000" y="1719586"/>
            <a:ext cx="5876925" cy="42767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back to Eclipse. We need to pass URL, user-name, and password.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2267744" y="4581128"/>
            <a:ext cx="4752528" cy="9111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9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16.02.4 Download MySQL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275502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7EC76-2877-45E7-B034-A843ED03151A}"/>
              </a:ext>
            </a:extLst>
          </p:cNvPr>
          <p:cNvPicPr>
            <a:picLocks noChangeAspect="1"/>
          </p:cNvPicPr>
          <p:nvPr/>
        </p:nvPicPr>
        <p:blipFill>
          <a:blip r:embed="rId2"/>
          <a:stretch>
            <a:fillRect/>
          </a:stretch>
        </p:blipFill>
        <p:spPr>
          <a:xfrm>
            <a:off x="1763688" y="1772815"/>
            <a:ext cx="4425905" cy="452943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Download MySQL</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Search for “</a:t>
            </a:r>
            <a:r>
              <a:rPr lang="en-US" altLang="zh-TW" sz="1600" dirty="0" err="1">
                <a:solidFill>
                  <a:schemeClr val="tx1"/>
                </a:solidFill>
              </a:rPr>
              <a:t>mysql</a:t>
            </a:r>
            <a:r>
              <a:rPr lang="en-US" altLang="zh-TW" sz="1600" dirty="0">
                <a:solidFill>
                  <a:schemeClr val="tx1"/>
                </a:solidFill>
              </a:rPr>
              <a:t> server”. These are for command line MySQL and not flexible.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2411760" y="3933056"/>
            <a:ext cx="3240360" cy="9111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31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9B4ABF-C430-4A7A-AD09-EFEBE281D4B8}"/>
              </a:ext>
            </a:extLst>
          </p:cNvPr>
          <p:cNvPicPr>
            <a:picLocks noChangeAspect="1"/>
          </p:cNvPicPr>
          <p:nvPr/>
        </p:nvPicPr>
        <p:blipFill>
          <a:blip r:embed="rId2"/>
          <a:stretch>
            <a:fillRect/>
          </a:stretch>
        </p:blipFill>
        <p:spPr>
          <a:xfrm>
            <a:off x="1827014" y="1748791"/>
            <a:ext cx="4409852" cy="467841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Download MySQL</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want GUI based MySQL. You can search for “</a:t>
            </a:r>
            <a:r>
              <a:rPr lang="en-US" altLang="zh-TW" sz="1600" dirty="0" err="1">
                <a:solidFill>
                  <a:schemeClr val="tx1"/>
                </a:solidFill>
              </a:rPr>
              <a:t>mysql</a:t>
            </a:r>
            <a:r>
              <a:rPr lang="en-US" altLang="zh-TW" sz="1600" dirty="0">
                <a:solidFill>
                  <a:schemeClr val="tx1"/>
                </a:solidFill>
              </a:rPr>
              <a:t> workbench”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2590800" y="5732304"/>
            <a:ext cx="3240360" cy="6949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0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453DA1-9D17-4386-948A-081CD8107710}"/>
              </a:ext>
            </a:extLst>
          </p:cNvPr>
          <p:cNvPicPr>
            <a:picLocks noChangeAspect="1"/>
          </p:cNvPicPr>
          <p:nvPr/>
        </p:nvPicPr>
        <p:blipFill>
          <a:blip r:embed="rId2"/>
          <a:stretch>
            <a:fillRect/>
          </a:stretch>
        </p:blipFill>
        <p:spPr>
          <a:xfrm>
            <a:off x="1539658" y="1747804"/>
            <a:ext cx="6042624" cy="448954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Download MySQL</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This is the GUI version of MySQL which is </a:t>
            </a:r>
            <a:r>
              <a:rPr lang="en-US" altLang="zh-TW" sz="1600">
                <a:solidFill>
                  <a:schemeClr val="tx1"/>
                </a:solidFill>
              </a:rPr>
              <a:t>MySQL workbench.</a:t>
            </a: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630774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16.02.1 Download MySQL Driver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82902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BCC959-3840-44ED-95F2-819457ACC2FE}"/>
              </a:ext>
            </a:extLst>
          </p:cNvPr>
          <p:cNvPicPr>
            <a:picLocks noChangeAspect="1"/>
          </p:cNvPicPr>
          <p:nvPr/>
        </p:nvPicPr>
        <p:blipFill>
          <a:blip r:embed="rId2"/>
          <a:stretch>
            <a:fillRect/>
          </a:stretch>
        </p:blipFill>
        <p:spPr>
          <a:xfrm>
            <a:off x="3491880" y="2559330"/>
            <a:ext cx="4771057" cy="384147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0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Search for “</a:t>
            </a:r>
            <a:r>
              <a:rPr lang="en-US" altLang="zh-TW" sz="1600" dirty="0" err="1">
                <a:solidFill>
                  <a:schemeClr val="tx1"/>
                </a:solidFill>
              </a:rPr>
              <a:t>mysql</a:t>
            </a:r>
            <a:r>
              <a:rPr lang="en-US" altLang="zh-TW" sz="1600" dirty="0">
                <a:solidFill>
                  <a:schemeClr val="tx1"/>
                </a:solidFill>
              </a:rPr>
              <a:t> connector jar”. The best place to download is “maven repository”.</a:t>
            </a:r>
          </a:p>
          <a:p>
            <a:pPr marL="342900" indent="-342900" algn="l">
              <a:buClr>
                <a:srgbClr val="0070C0"/>
              </a:buClr>
              <a:buSzPct val="80000"/>
              <a:buFont typeface="Wingdings" pitchFamily="2" charset="2"/>
              <a:buChar char="u"/>
            </a:pPr>
            <a:r>
              <a:rPr lang="en-US" altLang="zh-TW" sz="1600" dirty="0">
                <a:solidFill>
                  <a:schemeClr val="tx1"/>
                </a:solidFill>
              </a:rPr>
              <a:t>Maven repository is the global place where you will have all the libraries available. It doesn’t matter Java framework or libraries that you will find them there.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1A116D5B-B07C-453B-A929-710F4FF4C27A}"/>
              </a:ext>
            </a:extLst>
          </p:cNvPr>
          <p:cNvSpPr/>
          <p:nvPr/>
        </p:nvSpPr>
        <p:spPr>
          <a:xfrm>
            <a:off x="4283968" y="5445223"/>
            <a:ext cx="3456384"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49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E26C18-A5E6-4227-A113-2CDDB902C9F3}"/>
              </a:ext>
            </a:extLst>
          </p:cNvPr>
          <p:cNvPicPr>
            <a:picLocks noChangeAspect="1"/>
          </p:cNvPicPr>
          <p:nvPr/>
        </p:nvPicPr>
        <p:blipFill>
          <a:blip r:embed="rId2"/>
          <a:stretch>
            <a:fillRect/>
          </a:stretch>
        </p:blipFill>
        <p:spPr>
          <a:xfrm>
            <a:off x="4236541" y="1299107"/>
            <a:ext cx="4633317" cy="483839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60"/>
            <a:ext cx="3384376"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to the maven </a:t>
            </a:r>
            <a:r>
              <a:rPr lang="en-US" altLang="zh-TW" sz="1600" dirty="0" err="1">
                <a:solidFill>
                  <a:schemeClr val="tx1"/>
                </a:solidFill>
              </a:rPr>
              <a:t>mysql</a:t>
            </a:r>
            <a:r>
              <a:rPr lang="en-US" altLang="zh-TW" sz="1600" dirty="0">
                <a:solidFill>
                  <a:schemeClr val="tx1"/>
                </a:solidFill>
              </a:rPr>
              <a:t> connector jar.</a:t>
            </a:r>
          </a:p>
          <a:p>
            <a:pPr marL="342900" indent="-342900" algn="l">
              <a:buClr>
                <a:srgbClr val="0070C0"/>
              </a:buClr>
              <a:buSzPct val="80000"/>
              <a:buFont typeface="Wingdings" pitchFamily="2" charset="2"/>
              <a:buChar char="u"/>
            </a:pPr>
            <a:r>
              <a:rPr lang="en-US" altLang="zh-TW" sz="1600" dirty="0">
                <a:solidFill>
                  <a:schemeClr val="tx1"/>
                </a:solidFill>
              </a:rPr>
              <a:t>You can use maven dependencies or you can use “JDBC Type 4 for MySQL”.</a:t>
            </a:r>
          </a:p>
          <a:p>
            <a:pPr marL="342900" indent="-342900" algn="l">
              <a:buClr>
                <a:srgbClr val="0070C0"/>
              </a:buClr>
              <a:buSzPct val="80000"/>
              <a:buFont typeface="Wingdings" pitchFamily="2" charset="2"/>
              <a:buChar char="u"/>
            </a:pPr>
            <a:r>
              <a:rPr lang="en-US" altLang="zh-TW" sz="1600" dirty="0">
                <a:solidFill>
                  <a:schemeClr val="tx1"/>
                </a:solidFill>
              </a:rPr>
              <a:t>We can click .jar (960K) to download the jar file.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1A116D5B-B07C-453B-A929-710F4FF4C27A}"/>
              </a:ext>
            </a:extLst>
          </p:cNvPr>
          <p:cNvSpPr/>
          <p:nvPr/>
        </p:nvSpPr>
        <p:spPr>
          <a:xfrm>
            <a:off x="4283968" y="5013177"/>
            <a:ext cx="4104456" cy="7971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A6A5D-D0E9-4E10-9199-B9EE9BCA50E5}"/>
              </a:ext>
            </a:extLst>
          </p:cNvPr>
          <p:cNvSpPr/>
          <p:nvPr/>
        </p:nvSpPr>
        <p:spPr>
          <a:xfrm>
            <a:off x="4607943" y="1837509"/>
            <a:ext cx="1764257" cy="2953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150320D-321E-4D01-8710-88953AC61F46}"/>
              </a:ext>
            </a:extLst>
          </p:cNvPr>
          <p:cNvCxnSpPr>
            <a:cxnSpLocks/>
            <a:stCxn id="3" idx="3"/>
            <a:endCxn id="11" idx="1"/>
          </p:cNvCxnSpPr>
          <p:nvPr/>
        </p:nvCxnSpPr>
        <p:spPr>
          <a:xfrm flipV="1">
            <a:off x="3851920" y="1985183"/>
            <a:ext cx="756023" cy="2556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59AA28-38BF-4662-87C6-532510A9B75D}"/>
              </a:ext>
            </a:extLst>
          </p:cNvPr>
          <p:cNvCxnSpPr>
            <a:cxnSpLocks/>
            <a:stCxn id="3" idx="3"/>
            <a:endCxn id="9" idx="1"/>
          </p:cNvCxnSpPr>
          <p:nvPr/>
        </p:nvCxnSpPr>
        <p:spPr>
          <a:xfrm>
            <a:off x="3851920" y="2240868"/>
            <a:ext cx="432048" cy="31708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副標題 2">
            <a:extLst>
              <a:ext uri="{FF2B5EF4-FFF2-40B4-BE49-F238E27FC236}">
                <a16:creationId xmlns:a16="http://schemas.microsoft.com/office/drawing/2014/main" id="{965839F0-F256-4D29-A761-0042D594570F}"/>
              </a:ext>
            </a:extLst>
          </p:cNvPr>
          <p:cNvSpPr txBox="1">
            <a:spLocks/>
          </p:cNvSpPr>
          <p:nvPr/>
        </p:nvSpPr>
        <p:spPr>
          <a:xfrm>
            <a:off x="498075" y="3626860"/>
            <a:ext cx="3384376" cy="64125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rPr>
              <a:t>We can click .jar (960K) to download the jar file.</a:t>
            </a:r>
          </a:p>
        </p:txBody>
      </p:sp>
      <p:sp>
        <p:nvSpPr>
          <p:cNvPr id="23" name="Rectangle 22">
            <a:extLst>
              <a:ext uri="{FF2B5EF4-FFF2-40B4-BE49-F238E27FC236}">
                <a16:creationId xmlns:a16="http://schemas.microsoft.com/office/drawing/2014/main" id="{E90EAD48-CAB6-4E5C-B5FA-A7AD14E817D6}"/>
              </a:ext>
            </a:extLst>
          </p:cNvPr>
          <p:cNvSpPr/>
          <p:nvPr/>
        </p:nvSpPr>
        <p:spPr>
          <a:xfrm>
            <a:off x="6084168" y="3232090"/>
            <a:ext cx="792088" cy="3049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E5A0825-2E44-4A12-9B91-46B5A8C55AE6}"/>
              </a:ext>
            </a:extLst>
          </p:cNvPr>
          <p:cNvCxnSpPr>
            <a:cxnSpLocks/>
            <a:stCxn id="22" idx="3"/>
            <a:endCxn id="23" idx="1"/>
          </p:cNvCxnSpPr>
          <p:nvPr/>
        </p:nvCxnSpPr>
        <p:spPr>
          <a:xfrm flipV="1">
            <a:off x="3882451" y="3384552"/>
            <a:ext cx="2201717" cy="56293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94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26FAD2-7179-409B-A5AB-BD25CFD63291}"/>
              </a:ext>
            </a:extLst>
          </p:cNvPr>
          <p:cNvPicPr>
            <a:picLocks noChangeAspect="1"/>
          </p:cNvPicPr>
          <p:nvPr/>
        </p:nvPicPr>
        <p:blipFill>
          <a:blip r:embed="rId2"/>
          <a:stretch>
            <a:fillRect/>
          </a:stretch>
        </p:blipFill>
        <p:spPr>
          <a:xfrm>
            <a:off x="503015" y="1882276"/>
            <a:ext cx="3173008" cy="147340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59"/>
            <a:ext cx="4680520" cy="5349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have downloaded the mysql-connector-java-5.1.38.</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a:off x="2807804" y="1803702"/>
            <a:ext cx="671405" cy="4451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3282394" y="2248811"/>
            <a:ext cx="393629" cy="4112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BD08EB87-6A85-4F22-92C9-74B74F1B2FFB}"/>
              </a:ext>
            </a:extLst>
          </p:cNvPr>
          <p:cNvPicPr>
            <a:picLocks noChangeAspect="1"/>
          </p:cNvPicPr>
          <p:nvPr/>
        </p:nvPicPr>
        <p:blipFill>
          <a:blip r:embed="rId3"/>
          <a:stretch>
            <a:fillRect/>
          </a:stretch>
        </p:blipFill>
        <p:spPr>
          <a:xfrm>
            <a:off x="565870" y="4115055"/>
            <a:ext cx="6238378" cy="1064570"/>
          </a:xfrm>
          <a:prstGeom prst="rect">
            <a:avLst/>
          </a:prstGeom>
          <a:ln>
            <a:solidFill>
              <a:srgbClr val="C00000"/>
            </a:solidFill>
          </a:ln>
        </p:spPr>
      </p:pic>
      <p:sp>
        <p:nvSpPr>
          <p:cNvPr id="35" name="Rectangle 34">
            <a:extLst>
              <a:ext uri="{FF2B5EF4-FFF2-40B4-BE49-F238E27FC236}">
                <a16:creationId xmlns:a16="http://schemas.microsoft.com/office/drawing/2014/main" id="{6BE17937-A8F3-4978-81A8-8ECECEFEE283}"/>
              </a:ext>
            </a:extLst>
          </p:cNvPr>
          <p:cNvSpPr/>
          <p:nvPr/>
        </p:nvSpPr>
        <p:spPr>
          <a:xfrm>
            <a:off x="1475656" y="4532408"/>
            <a:ext cx="5328592" cy="6340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副標題 2">
            <a:extLst>
              <a:ext uri="{FF2B5EF4-FFF2-40B4-BE49-F238E27FC236}">
                <a16:creationId xmlns:a16="http://schemas.microsoft.com/office/drawing/2014/main" id="{5FB38E70-BCA0-402B-9854-A6CF742CA7D6}"/>
              </a:ext>
            </a:extLst>
          </p:cNvPr>
          <p:cNvSpPr txBox="1">
            <a:spLocks/>
          </p:cNvSpPr>
          <p:nvPr/>
        </p:nvSpPr>
        <p:spPr>
          <a:xfrm>
            <a:off x="539552" y="3454746"/>
            <a:ext cx="4680520" cy="53494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rPr>
              <a:t>Copy this </a:t>
            </a:r>
            <a:r>
              <a:rPr lang="en-US" altLang="zh-TW" sz="1600" dirty="0" err="1">
                <a:solidFill>
                  <a:schemeClr val="tx1"/>
                </a:solidFill>
              </a:rPr>
              <a:t>mysql</a:t>
            </a:r>
            <a:r>
              <a:rPr lang="en-US" altLang="zh-TW" sz="1600" dirty="0">
                <a:solidFill>
                  <a:schemeClr val="tx1"/>
                </a:solidFill>
              </a:rPr>
              <a:t>-connector-java-* to C:\Tools\JDBC-driver folder</a:t>
            </a:r>
          </a:p>
        </p:txBody>
      </p:sp>
    </p:spTree>
    <p:extLst>
      <p:ext uri="{BB962C8B-B14F-4D97-AF65-F5344CB8AC3E}">
        <p14:creationId xmlns:p14="http://schemas.microsoft.com/office/powerpoint/2010/main" val="411832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156EA5-D780-407E-BF7A-3E144D411526}"/>
              </a:ext>
            </a:extLst>
          </p:cNvPr>
          <p:cNvPicPr>
            <a:picLocks noChangeAspect="1"/>
          </p:cNvPicPr>
          <p:nvPr/>
        </p:nvPicPr>
        <p:blipFill>
          <a:blip r:embed="rId2"/>
          <a:stretch>
            <a:fillRect/>
          </a:stretch>
        </p:blipFill>
        <p:spPr>
          <a:xfrm>
            <a:off x="2469598" y="1783995"/>
            <a:ext cx="3442937" cy="479230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60"/>
            <a:ext cx="7848872" cy="3589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The size of mysql-connector-jdbc-5.1.38 is approximately 1MB.</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flipH="1">
            <a:off x="3995936" y="1627728"/>
            <a:ext cx="396044" cy="20364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3059832" y="3664189"/>
            <a:ext cx="1872208" cy="10319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76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16.02.2 Setup MySQL Driver in Eclipse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68664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C4C8681-0E65-4D5C-B252-CF760B0778F9}"/>
              </a:ext>
            </a:extLst>
          </p:cNvPr>
          <p:cNvPicPr>
            <a:picLocks noChangeAspect="1"/>
          </p:cNvPicPr>
          <p:nvPr/>
        </p:nvPicPr>
        <p:blipFill>
          <a:blip r:embed="rId2"/>
          <a:stretch>
            <a:fillRect/>
          </a:stretch>
        </p:blipFill>
        <p:spPr>
          <a:xfrm>
            <a:off x="1255191" y="2357384"/>
            <a:ext cx="6633617" cy="343937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4" y="1268760"/>
            <a:ext cx="7848872"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back to Eclipse. We need to load this driver.</a:t>
            </a:r>
          </a:p>
          <a:p>
            <a:pPr marL="342900" indent="-342900" algn="l">
              <a:buClr>
                <a:srgbClr val="0070C0"/>
              </a:buClr>
              <a:buSzPct val="80000"/>
              <a:buFont typeface="Wingdings" pitchFamily="2" charset="2"/>
              <a:buChar char="u"/>
            </a:pPr>
            <a:r>
              <a:rPr lang="en-US" altLang="zh-TW" sz="1600" dirty="0">
                <a:solidFill>
                  <a:schemeClr val="tx1"/>
                </a:solidFill>
              </a:rPr>
              <a:t>Whenever we work with external Java files, we need to add that jar file into JRE System Library in your project.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flipH="1">
            <a:off x="2339752" y="2132856"/>
            <a:ext cx="2052228" cy="20882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1403648" y="4221088"/>
            <a:ext cx="187220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5188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1264</Words>
  <Application>Microsoft Office PowerPoint</Application>
  <PresentationFormat>On-screen Show (4:3)</PresentationFormat>
  <Paragraphs>136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佈景主題</vt:lpstr>
      <vt:lpstr>16.02 JDBC Practice</vt:lpstr>
      <vt:lpstr>16.02 JDBC Practice</vt:lpstr>
      <vt:lpstr>16.02.1 Download MySQL Driver</vt:lpstr>
      <vt:lpstr>16.02.1 Download MySQL Driver</vt:lpstr>
      <vt:lpstr>16.02.1 Download MySQL Driver</vt:lpstr>
      <vt:lpstr>16.02.1 Download MySQL Driver</vt:lpstr>
      <vt:lpstr>16.02.1 Download MySQL Driver</vt:lpstr>
      <vt:lpstr>16.02.2 Setup MySQL Driver in Eclipse</vt:lpstr>
      <vt:lpstr>16.02.2 Setup MySQL Driver in Eclipse</vt:lpstr>
      <vt:lpstr>16.02.2 Setup MySQL Driver in Eclipse</vt:lpstr>
      <vt:lpstr>16.02.2 Setup MySQL Driver in Eclipse</vt:lpstr>
      <vt:lpstr>16.02.2 Setup MySQL Driver in Eclipse</vt:lpstr>
      <vt:lpstr>16.02.3 Import, register, and Connection</vt:lpstr>
      <vt:lpstr>16.02.3 Import, register, and Connection</vt:lpstr>
      <vt:lpstr>16.02.3 Import, register, and Connection</vt:lpstr>
      <vt:lpstr>16.02.3 Import, register, and Connection</vt:lpstr>
      <vt:lpstr>16.02.3 Import, register, and Connection</vt:lpstr>
      <vt:lpstr>16.02.3 Import, register, and Connection</vt:lpstr>
      <vt:lpstr>16.02.3 Import, register, and Connection</vt:lpstr>
      <vt:lpstr>16.02.3 Import, register, and Connection</vt:lpstr>
      <vt:lpstr>16.02.4 Download MySQL</vt:lpstr>
      <vt:lpstr>16.02.4 Download MySQL</vt:lpstr>
      <vt:lpstr>16.02.4 Download MySQL</vt:lpstr>
      <vt:lpstr>16.02.4 Download MySQL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455</cp:revision>
  <dcterms:created xsi:type="dcterms:W3CDTF">2018-09-28T16:40:41Z</dcterms:created>
  <dcterms:modified xsi:type="dcterms:W3CDTF">2019-03-22T23:00:17Z</dcterms:modified>
</cp:coreProperties>
</file>